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57" r:id="rId6"/>
    <p:sldId id="256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97"/>
  </p:normalViewPr>
  <p:slideViewPr>
    <p:cSldViewPr snapToGrid="0" snapToObjects="1">
      <p:cViewPr varScale="1">
        <p:scale>
          <a:sx n="108" d="100"/>
          <a:sy n="108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8AC9-5EB2-174C-BB98-6A36A6AE9820}" type="datetimeFigureOut">
              <a:rPr lang="en-US" smtClean="0"/>
              <a:t>6/2/23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721C3-F68E-B84A-A076-BA81E9B9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44F2-A50E-0E46-BF51-55FAAB0229B0}" type="datetime1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5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CCBA-8115-894C-98AC-8CA2FB827919}" type="datetime1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7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DA839-1D5C-F54A-9745-ADAF1786040D}" type="datetime1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5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B701-8A12-5044-9C3C-AD9A91D179D5}" type="datetime1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4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7712-E8E0-5044-974A-41ACE8D947C8}" type="datetime1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0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8355-2BF9-EF4D-A87F-84EDF6DBB3FA}" type="datetime1">
              <a:rPr lang="en-US" smtClean="0"/>
              <a:t>6/2/23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CFD4-49E7-0C48-A548-6E7064F87395}" type="datetime1">
              <a:rPr lang="en-US" smtClean="0"/>
              <a:t>6/2/23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0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2766-B824-E443-85DE-D99C5D63C21B}" type="datetime1">
              <a:rPr lang="en-US" smtClean="0"/>
              <a:t>6/2/23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0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08F5-6227-BD46-BED0-202BC3723D1B}" type="datetime1">
              <a:rPr lang="en-US" smtClean="0"/>
              <a:t>6/2/23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2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02DEC-4D59-0C45-A1CE-C51089A750DD}" type="datetime1">
              <a:rPr lang="en-US" smtClean="0"/>
              <a:t>6/2/23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8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380E-E1A3-7245-9785-626C91156346}" type="datetime1">
              <a:rPr lang="en-US" smtClean="0"/>
              <a:t>6/2/23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7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B615C-0F8F-9141-BA2E-C040AC6E0BD3}" type="datetime1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08C2E-EFA7-5D4C-BAE9-A0CAE23B8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7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 Hunter: Contributions to Statistics in Business &amp; Industry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110" y="1769422"/>
            <a:ext cx="7057962" cy="33745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USCOTS Session in Honor of Stu’s 100</a:t>
            </a:r>
            <a:r>
              <a:rPr lang="en-US" sz="2400" baseline="30000" dirty="0"/>
              <a:t>th</a:t>
            </a:r>
            <a:r>
              <a:rPr lang="en-US" sz="2400" dirty="0"/>
              <a:t> Birthday</a:t>
            </a:r>
          </a:p>
          <a:p>
            <a:pPr marL="0" indent="0" algn="ctr">
              <a:buNone/>
            </a:pPr>
            <a:r>
              <a:rPr lang="en-US" sz="2400" dirty="0"/>
              <a:t>State College, PA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Roger Hoerl</a:t>
            </a:r>
          </a:p>
          <a:p>
            <a:pPr marL="0" indent="0" algn="ctr">
              <a:buNone/>
            </a:pPr>
            <a:r>
              <a:rPr lang="en-US" sz="2400" dirty="0"/>
              <a:t>Union College</a:t>
            </a:r>
          </a:p>
          <a:p>
            <a:pPr marL="0" indent="0" algn="ctr">
              <a:buNone/>
            </a:pPr>
            <a:r>
              <a:rPr lang="en-US" sz="2400" dirty="0"/>
              <a:t>Schenectady, NY</a:t>
            </a:r>
          </a:p>
        </p:txBody>
      </p:sp>
      <p:pic>
        <p:nvPicPr>
          <p:cNvPr id="4" name="Picture 2" descr="https://encrypted-tbn0.gstatic.com/images?q=tbn:ANd9GcT6Z3Qi5oshD5eSDcJKIL6tUwVDQS2usabanBnTp_wt7-Ap7D_p1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38377"/>
            <a:ext cx="2492070" cy="2951773"/>
          </a:xfrm>
          <a:prstGeom prst="rect">
            <a:avLst/>
          </a:prstGeom>
          <a:noFill/>
        </p:spPr>
      </p:pic>
      <p:pic>
        <p:nvPicPr>
          <p:cNvPr id="5" name="Picture 2" descr="http://blogs.sas.com/content/jmp/files/2013/03/Hunter_DeVeaux1.jpg"/>
          <p:cNvPicPr>
            <a:picLocks noChangeAspect="1" noChangeArrowheads="1"/>
          </p:cNvPicPr>
          <p:nvPr/>
        </p:nvPicPr>
        <p:blipFill>
          <a:blip r:embed="rId3"/>
          <a:srcRect r="49188"/>
          <a:stretch>
            <a:fillRect/>
          </a:stretch>
        </p:blipFill>
        <p:spPr bwMode="auto">
          <a:xfrm>
            <a:off x="6897185" y="3907675"/>
            <a:ext cx="2268689" cy="2964233"/>
          </a:xfrm>
          <a:prstGeom prst="rect">
            <a:avLst/>
          </a:prstGeom>
          <a:noFill/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AAE08-F9D5-6241-56C8-E5D5B14D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9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93" y="127303"/>
            <a:ext cx="8229600" cy="525935"/>
          </a:xfrm>
        </p:spPr>
        <p:txBody>
          <a:bodyPr>
            <a:normAutofit/>
          </a:bodyPr>
          <a:lstStyle/>
          <a:p>
            <a:r>
              <a:rPr lang="en-US" sz="2800" dirty="0"/>
              <a:t>From Statistical Thinking (3</a:t>
            </a:r>
            <a:r>
              <a:rPr lang="en-US" sz="2800" baseline="30000" dirty="0"/>
              <a:t>rd</a:t>
            </a:r>
            <a:r>
              <a:rPr lang="en-US" sz="2800" dirty="0"/>
              <a:t> ed. </a:t>
            </a:r>
            <a:r>
              <a:rPr lang="en-US" sz="2800" dirty="0" err="1"/>
              <a:t>Hoerl</a:t>
            </a:r>
            <a:r>
              <a:rPr lang="en-US" sz="2800" dirty="0"/>
              <a:t> &amp; </a:t>
            </a:r>
            <a:r>
              <a:rPr lang="en-US" sz="2800" dirty="0" err="1"/>
              <a:t>Snee</a:t>
            </a:r>
            <a:r>
              <a:rPr lang="en-US" sz="2800" dirty="0"/>
              <a:t> 2020)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869" y="6016185"/>
            <a:ext cx="7811007" cy="708951"/>
          </a:xfrm>
          <a:prstGeom prst="rect">
            <a:avLst/>
          </a:prstGeom>
        </p:spPr>
      </p:pic>
      <p:sp>
        <p:nvSpPr>
          <p:cNvPr id="7" name="Line 2"/>
          <p:cNvSpPr>
            <a:spLocks noChangeShapeType="1"/>
          </p:cNvSpPr>
          <p:nvPr/>
        </p:nvSpPr>
        <p:spPr bwMode="auto">
          <a:xfrm flipH="1" flipV="1">
            <a:off x="5754688" y="3102514"/>
            <a:ext cx="1141412" cy="13890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 flipV="1">
            <a:off x="2297113" y="3086639"/>
            <a:ext cx="1068387" cy="14525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163638" y="4539201"/>
            <a:ext cx="6102350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410200" y="2777076"/>
            <a:ext cx="5746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Data</a:t>
            </a: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 flipV="1">
            <a:off x="3459163" y="3153314"/>
            <a:ext cx="1152525" cy="13954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 flipV="1">
            <a:off x="1363663" y="3454939"/>
            <a:ext cx="914400" cy="10763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4611688" y="3069176"/>
            <a:ext cx="1076325" cy="14636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6916738" y="3615276"/>
            <a:ext cx="708025" cy="8604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2971800" y="4682076"/>
            <a:ext cx="3316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Subject Matter Knowledge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2590800" y="5367876"/>
            <a:ext cx="36226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Process Knowledge Increases</a:t>
            </a: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1600200" y="5825076"/>
            <a:ext cx="5535613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1439863" y="787939"/>
            <a:ext cx="6103937" cy="238442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3581400" y="795876"/>
            <a:ext cx="20923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Business Process</a:t>
            </a: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3463925" y="1192751"/>
            <a:ext cx="317500" cy="3175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090988" y="1719801"/>
            <a:ext cx="317500" cy="315913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4724400" y="1719801"/>
            <a:ext cx="317500" cy="315913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2832100" y="1192751"/>
            <a:ext cx="317500" cy="3175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3454400" y="1719801"/>
            <a:ext cx="317500" cy="315913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4090988" y="2254789"/>
            <a:ext cx="317500" cy="315912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5346700" y="1719801"/>
            <a:ext cx="315913" cy="315913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>
            <a:off x="3157538" y="1346739"/>
            <a:ext cx="29210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3781425" y="1875376"/>
            <a:ext cx="293688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4419600" y="1880139"/>
            <a:ext cx="293688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>
            <a:off x="5065713" y="1875376"/>
            <a:ext cx="293687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>
            <a:off x="3619500" y="1513426"/>
            <a:ext cx="1588" cy="1873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28"/>
          <p:cNvSpPr>
            <a:spLocks noChangeShapeType="1"/>
          </p:cNvSpPr>
          <p:nvPr/>
        </p:nvSpPr>
        <p:spPr bwMode="auto">
          <a:xfrm>
            <a:off x="4252913" y="2051589"/>
            <a:ext cx="1587" cy="1889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>
            <a:off x="4422775" y="2389726"/>
            <a:ext cx="1085850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0"/>
          <p:cNvSpPr>
            <a:spLocks noChangeShapeType="1"/>
          </p:cNvSpPr>
          <p:nvPr/>
        </p:nvSpPr>
        <p:spPr bwMode="auto">
          <a:xfrm flipV="1">
            <a:off x="5518150" y="2040476"/>
            <a:ext cx="1588" cy="3397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1"/>
          <p:cNvSpPr>
            <a:spLocks noChangeShapeType="1"/>
          </p:cNvSpPr>
          <p:nvPr/>
        </p:nvSpPr>
        <p:spPr bwMode="auto">
          <a:xfrm>
            <a:off x="2516188" y="1346739"/>
            <a:ext cx="293687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>
            <a:off x="5689600" y="1875376"/>
            <a:ext cx="293688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3"/>
          <p:cNvSpPr>
            <a:spLocks noChangeShapeType="1"/>
          </p:cNvSpPr>
          <p:nvPr/>
        </p:nvSpPr>
        <p:spPr bwMode="auto">
          <a:xfrm>
            <a:off x="3790950" y="1343564"/>
            <a:ext cx="172720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4"/>
          <p:cNvSpPr>
            <a:spLocks noChangeShapeType="1"/>
          </p:cNvSpPr>
          <p:nvPr/>
        </p:nvSpPr>
        <p:spPr bwMode="auto">
          <a:xfrm>
            <a:off x="5518150" y="1359439"/>
            <a:ext cx="1588" cy="3683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5"/>
          <p:cNvSpPr>
            <a:spLocks/>
          </p:cNvSpPr>
          <p:nvPr/>
        </p:nvSpPr>
        <p:spPr bwMode="auto">
          <a:xfrm>
            <a:off x="6178550" y="1643601"/>
            <a:ext cx="268288" cy="452438"/>
          </a:xfrm>
          <a:custGeom>
            <a:avLst/>
            <a:gdLst>
              <a:gd name="T0" fmla="*/ 2147483647 w 507"/>
              <a:gd name="T1" fmla="*/ 2147483647 h 857"/>
              <a:gd name="T2" fmla="*/ 2147483647 w 507"/>
              <a:gd name="T3" fmla="*/ 2147483647 h 857"/>
              <a:gd name="T4" fmla="*/ 2147483647 w 507"/>
              <a:gd name="T5" fmla="*/ 2147483647 h 857"/>
              <a:gd name="T6" fmla="*/ 2147483647 w 507"/>
              <a:gd name="T7" fmla="*/ 2147483647 h 857"/>
              <a:gd name="T8" fmla="*/ 2147483647 w 507"/>
              <a:gd name="T9" fmla="*/ 2147483647 h 857"/>
              <a:gd name="T10" fmla="*/ 2147483647 w 507"/>
              <a:gd name="T11" fmla="*/ 2147483647 h 857"/>
              <a:gd name="T12" fmla="*/ 2147483647 w 507"/>
              <a:gd name="T13" fmla="*/ 2147483647 h 857"/>
              <a:gd name="T14" fmla="*/ 2147483647 w 507"/>
              <a:gd name="T15" fmla="*/ 2147483647 h 857"/>
              <a:gd name="T16" fmla="*/ 2147483647 w 507"/>
              <a:gd name="T17" fmla="*/ 2147483647 h 857"/>
              <a:gd name="T18" fmla="*/ 2147483647 w 507"/>
              <a:gd name="T19" fmla="*/ 2147483647 h 857"/>
              <a:gd name="T20" fmla="*/ 2147483647 w 507"/>
              <a:gd name="T21" fmla="*/ 2147483647 h 857"/>
              <a:gd name="T22" fmla="*/ 2147483647 w 507"/>
              <a:gd name="T23" fmla="*/ 2147483647 h 857"/>
              <a:gd name="T24" fmla="*/ 2147483647 w 507"/>
              <a:gd name="T25" fmla="*/ 2147483647 h 857"/>
              <a:gd name="T26" fmla="*/ 2147483647 w 507"/>
              <a:gd name="T27" fmla="*/ 2147483647 h 857"/>
              <a:gd name="T28" fmla="*/ 2147483647 w 507"/>
              <a:gd name="T29" fmla="*/ 2147483647 h 857"/>
              <a:gd name="T30" fmla="*/ 2147483647 w 507"/>
              <a:gd name="T31" fmla="*/ 2147483647 h 857"/>
              <a:gd name="T32" fmla="*/ 2147483647 w 507"/>
              <a:gd name="T33" fmla="*/ 2147483647 h 857"/>
              <a:gd name="T34" fmla="*/ 2147483647 w 507"/>
              <a:gd name="T35" fmla="*/ 2147483647 h 857"/>
              <a:gd name="T36" fmla="*/ 2147483647 w 507"/>
              <a:gd name="T37" fmla="*/ 2147483647 h 857"/>
              <a:gd name="T38" fmla="*/ 2147483647 w 507"/>
              <a:gd name="T39" fmla="*/ 2147483647 h 857"/>
              <a:gd name="T40" fmla="*/ 2147483647 w 507"/>
              <a:gd name="T41" fmla="*/ 2147483647 h 857"/>
              <a:gd name="T42" fmla="*/ 2147483647 w 507"/>
              <a:gd name="T43" fmla="*/ 2147483647 h 857"/>
              <a:gd name="T44" fmla="*/ 2147483647 w 507"/>
              <a:gd name="T45" fmla="*/ 2147483647 h 857"/>
              <a:gd name="T46" fmla="*/ 2147483647 w 507"/>
              <a:gd name="T47" fmla="*/ 2147483647 h 857"/>
              <a:gd name="T48" fmla="*/ 2147483647 w 507"/>
              <a:gd name="T49" fmla="*/ 2147483647 h 857"/>
              <a:gd name="T50" fmla="*/ 2147483647 w 507"/>
              <a:gd name="T51" fmla="*/ 2147483647 h 857"/>
              <a:gd name="T52" fmla="*/ 2147483647 w 507"/>
              <a:gd name="T53" fmla="*/ 2147483647 h 857"/>
              <a:gd name="T54" fmla="*/ 2147483647 w 507"/>
              <a:gd name="T55" fmla="*/ 2147483647 h 857"/>
              <a:gd name="T56" fmla="*/ 2147483647 w 507"/>
              <a:gd name="T57" fmla="*/ 441480765 h 857"/>
              <a:gd name="T58" fmla="*/ 2147483647 w 507"/>
              <a:gd name="T59" fmla="*/ 0 h 857"/>
              <a:gd name="T60" fmla="*/ 2147483647 w 507"/>
              <a:gd name="T61" fmla="*/ 1177002939 h 857"/>
              <a:gd name="T62" fmla="*/ 2147483647 w 507"/>
              <a:gd name="T63" fmla="*/ 2147483647 h 857"/>
              <a:gd name="T64" fmla="*/ 444669104 w 507"/>
              <a:gd name="T65" fmla="*/ 2147483647 h 857"/>
              <a:gd name="T66" fmla="*/ 0 w 507"/>
              <a:gd name="T67" fmla="*/ 2147483647 h 857"/>
              <a:gd name="T68" fmla="*/ 444669104 w 507"/>
              <a:gd name="T69" fmla="*/ 2147483647 h 857"/>
              <a:gd name="T70" fmla="*/ 1037188179 w 507"/>
              <a:gd name="T71" fmla="*/ 2147483647 h 857"/>
              <a:gd name="T72" fmla="*/ 1926246457 w 507"/>
              <a:gd name="T73" fmla="*/ 2147483647 h 857"/>
              <a:gd name="T74" fmla="*/ 2147483647 w 507"/>
              <a:gd name="T75" fmla="*/ 2147483647 h 857"/>
              <a:gd name="T76" fmla="*/ 2147483647 w 507"/>
              <a:gd name="T77" fmla="*/ 2147483647 h 857"/>
              <a:gd name="T78" fmla="*/ 2147483647 w 507"/>
              <a:gd name="T79" fmla="*/ 2147483647 h 857"/>
              <a:gd name="T80" fmla="*/ 2147483647 w 507"/>
              <a:gd name="T81" fmla="*/ 2147483647 h 857"/>
              <a:gd name="T82" fmla="*/ 2147483647 w 507"/>
              <a:gd name="T83" fmla="*/ 2147483647 h 857"/>
              <a:gd name="T84" fmla="*/ 2147483647 w 507"/>
              <a:gd name="T85" fmla="*/ 2147483647 h 857"/>
              <a:gd name="T86" fmla="*/ 2147483647 w 507"/>
              <a:gd name="T87" fmla="*/ 2147483647 h 857"/>
              <a:gd name="T88" fmla="*/ 2147483647 w 507"/>
              <a:gd name="T89" fmla="*/ 2147483647 h 857"/>
              <a:gd name="T90" fmla="*/ 2147483647 w 507"/>
              <a:gd name="T91" fmla="*/ 2147483647 h 857"/>
              <a:gd name="T92" fmla="*/ 2147483647 w 507"/>
              <a:gd name="T93" fmla="*/ 2147483647 h 857"/>
              <a:gd name="T94" fmla="*/ 2147483647 w 507"/>
              <a:gd name="T95" fmla="*/ 2147483647 h 857"/>
              <a:gd name="T96" fmla="*/ 2147483647 w 507"/>
              <a:gd name="T97" fmla="*/ 2147483647 h 857"/>
              <a:gd name="T98" fmla="*/ 2147483647 w 507"/>
              <a:gd name="T99" fmla="*/ 2147483647 h 857"/>
              <a:gd name="T100" fmla="*/ 2147483647 w 507"/>
              <a:gd name="T101" fmla="*/ 2147483647 h 857"/>
              <a:gd name="T102" fmla="*/ 2147483647 w 507"/>
              <a:gd name="T103" fmla="*/ 2147483647 h 857"/>
              <a:gd name="T104" fmla="*/ 2147483647 w 507"/>
              <a:gd name="T105" fmla="*/ 2147483647 h 857"/>
              <a:gd name="T106" fmla="*/ 2147483647 w 507"/>
              <a:gd name="T107" fmla="*/ 2147483647 h 857"/>
              <a:gd name="T108" fmla="*/ 2147483647 w 507"/>
              <a:gd name="T109" fmla="*/ 2147483647 h 857"/>
              <a:gd name="T110" fmla="*/ 2147483647 w 507"/>
              <a:gd name="T111" fmla="*/ 2147483647 h 857"/>
              <a:gd name="T112" fmla="*/ 2147483647 w 507"/>
              <a:gd name="T113" fmla="*/ 2147483647 h 857"/>
              <a:gd name="T114" fmla="*/ 2147483647 w 507"/>
              <a:gd name="T115" fmla="*/ 2147483647 h 857"/>
              <a:gd name="T116" fmla="*/ 2147483647 w 507"/>
              <a:gd name="T117" fmla="*/ 2147483647 h 85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07" h="857">
                <a:moveTo>
                  <a:pt x="269" y="542"/>
                </a:moveTo>
                <a:lnTo>
                  <a:pt x="269" y="824"/>
                </a:lnTo>
                <a:lnTo>
                  <a:pt x="271" y="827"/>
                </a:lnTo>
                <a:lnTo>
                  <a:pt x="272" y="830"/>
                </a:lnTo>
                <a:lnTo>
                  <a:pt x="273" y="833"/>
                </a:lnTo>
                <a:lnTo>
                  <a:pt x="276" y="837"/>
                </a:lnTo>
                <a:lnTo>
                  <a:pt x="277" y="839"/>
                </a:lnTo>
                <a:lnTo>
                  <a:pt x="279" y="842"/>
                </a:lnTo>
                <a:lnTo>
                  <a:pt x="282" y="845"/>
                </a:lnTo>
                <a:lnTo>
                  <a:pt x="284" y="846"/>
                </a:lnTo>
                <a:lnTo>
                  <a:pt x="288" y="849"/>
                </a:lnTo>
                <a:lnTo>
                  <a:pt x="291" y="851"/>
                </a:lnTo>
                <a:lnTo>
                  <a:pt x="294" y="854"/>
                </a:lnTo>
                <a:lnTo>
                  <a:pt x="299" y="854"/>
                </a:lnTo>
                <a:lnTo>
                  <a:pt x="301" y="855"/>
                </a:lnTo>
                <a:lnTo>
                  <a:pt x="306" y="856"/>
                </a:lnTo>
                <a:lnTo>
                  <a:pt x="309" y="856"/>
                </a:lnTo>
                <a:lnTo>
                  <a:pt x="313" y="856"/>
                </a:lnTo>
                <a:lnTo>
                  <a:pt x="318" y="856"/>
                </a:lnTo>
                <a:lnTo>
                  <a:pt x="321" y="856"/>
                </a:lnTo>
                <a:lnTo>
                  <a:pt x="325" y="855"/>
                </a:lnTo>
                <a:lnTo>
                  <a:pt x="329" y="854"/>
                </a:lnTo>
                <a:lnTo>
                  <a:pt x="332" y="854"/>
                </a:lnTo>
                <a:lnTo>
                  <a:pt x="335" y="851"/>
                </a:lnTo>
                <a:lnTo>
                  <a:pt x="338" y="849"/>
                </a:lnTo>
                <a:lnTo>
                  <a:pt x="342" y="846"/>
                </a:lnTo>
                <a:lnTo>
                  <a:pt x="344" y="845"/>
                </a:lnTo>
                <a:lnTo>
                  <a:pt x="348" y="842"/>
                </a:lnTo>
                <a:lnTo>
                  <a:pt x="350" y="839"/>
                </a:lnTo>
                <a:lnTo>
                  <a:pt x="351" y="837"/>
                </a:lnTo>
                <a:lnTo>
                  <a:pt x="353" y="833"/>
                </a:lnTo>
                <a:lnTo>
                  <a:pt x="355" y="830"/>
                </a:lnTo>
                <a:lnTo>
                  <a:pt x="356" y="827"/>
                </a:lnTo>
                <a:lnTo>
                  <a:pt x="357" y="824"/>
                </a:lnTo>
                <a:lnTo>
                  <a:pt x="357" y="542"/>
                </a:lnTo>
                <a:lnTo>
                  <a:pt x="450" y="542"/>
                </a:lnTo>
                <a:lnTo>
                  <a:pt x="336" y="199"/>
                </a:lnTo>
                <a:lnTo>
                  <a:pt x="360" y="132"/>
                </a:lnTo>
                <a:lnTo>
                  <a:pt x="363" y="125"/>
                </a:lnTo>
                <a:lnTo>
                  <a:pt x="365" y="124"/>
                </a:lnTo>
                <a:lnTo>
                  <a:pt x="367" y="124"/>
                </a:lnTo>
                <a:lnTo>
                  <a:pt x="369" y="124"/>
                </a:lnTo>
                <a:lnTo>
                  <a:pt x="372" y="124"/>
                </a:lnTo>
                <a:lnTo>
                  <a:pt x="374" y="127"/>
                </a:lnTo>
                <a:lnTo>
                  <a:pt x="375" y="132"/>
                </a:lnTo>
                <a:lnTo>
                  <a:pt x="435" y="384"/>
                </a:lnTo>
                <a:lnTo>
                  <a:pt x="436" y="387"/>
                </a:lnTo>
                <a:lnTo>
                  <a:pt x="438" y="390"/>
                </a:lnTo>
                <a:lnTo>
                  <a:pt x="440" y="392"/>
                </a:lnTo>
                <a:lnTo>
                  <a:pt x="442" y="395"/>
                </a:lnTo>
                <a:lnTo>
                  <a:pt x="444" y="397"/>
                </a:lnTo>
                <a:lnTo>
                  <a:pt x="446" y="398"/>
                </a:lnTo>
                <a:lnTo>
                  <a:pt x="448" y="401"/>
                </a:lnTo>
                <a:lnTo>
                  <a:pt x="451" y="402"/>
                </a:lnTo>
                <a:lnTo>
                  <a:pt x="454" y="403"/>
                </a:lnTo>
                <a:lnTo>
                  <a:pt x="458" y="405"/>
                </a:lnTo>
                <a:lnTo>
                  <a:pt x="460" y="405"/>
                </a:lnTo>
                <a:lnTo>
                  <a:pt x="463" y="405"/>
                </a:lnTo>
                <a:lnTo>
                  <a:pt x="466" y="405"/>
                </a:lnTo>
                <a:lnTo>
                  <a:pt x="470" y="407"/>
                </a:lnTo>
                <a:lnTo>
                  <a:pt x="474" y="405"/>
                </a:lnTo>
                <a:lnTo>
                  <a:pt x="476" y="405"/>
                </a:lnTo>
                <a:lnTo>
                  <a:pt x="480" y="405"/>
                </a:lnTo>
                <a:lnTo>
                  <a:pt x="483" y="405"/>
                </a:lnTo>
                <a:lnTo>
                  <a:pt x="486" y="403"/>
                </a:lnTo>
                <a:lnTo>
                  <a:pt x="488" y="402"/>
                </a:lnTo>
                <a:lnTo>
                  <a:pt x="492" y="401"/>
                </a:lnTo>
                <a:lnTo>
                  <a:pt x="493" y="398"/>
                </a:lnTo>
                <a:lnTo>
                  <a:pt x="496" y="397"/>
                </a:lnTo>
                <a:lnTo>
                  <a:pt x="499" y="395"/>
                </a:lnTo>
                <a:lnTo>
                  <a:pt x="500" y="392"/>
                </a:lnTo>
                <a:lnTo>
                  <a:pt x="501" y="390"/>
                </a:lnTo>
                <a:lnTo>
                  <a:pt x="502" y="387"/>
                </a:lnTo>
                <a:lnTo>
                  <a:pt x="505" y="385"/>
                </a:lnTo>
                <a:lnTo>
                  <a:pt x="506" y="381"/>
                </a:lnTo>
                <a:lnTo>
                  <a:pt x="506" y="380"/>
                </a:lnTo>
                <a:lnTo>
                  <a:pt x="507" y="377"/>
                </a:lnTo>
                <a:lnTo>
                  <a:pt x="507" y="373"/>
                </a:lnTo>
                <a:lnTo>
                  <a:pt x="507" y="372"/>
                </a:lnTo>
                <a:lnTo>
                  <a:pt x="506" y="366"/>
                </a:lnTo>
                <a:lnTo>
                  <a:pt x="424" y="41"/>
                </a:lnTo>
                <a:lnTo>
                  <a:pt x="421" y="33"/>
                </a:lnTo>
                <a:lnTo>
                  <a:pt x="417" y="24"/>
                </a:lnTo>
                <a:lnTo>
                  <a:pt x="412" y="17"/>
                </a:lnTo>
                <a:lnTo>
                  <a:pt x="409" y="12"/>
                </a:lnTo>
                <a:lnTo>
                  <a:pt x="403" y="8"/>
                </a:lnTo>
                <a:lnTo>
                  <a:pt x="396" y="3"/>
                </a:lnTo>
                <a:lnTo>
                  <a:pt x="391" y="2"/>
                </a:lnTo>
                <a:lnTo>
                  <a:pt x="383" y="0"/>
                </a:lnTo>
                <a:lnTo>
                  <a:pt x="125" y="0"/>
                </a:lnTo>
                <a:lnTo>
                  <a:pt x="116" y="3"/>
                </a:lnTo>
                <a:lnTo>
                  <a:pt x="110" y="4"/>
                </a:lnTo>
                <a:lnTo>
                  <a:pt x="103" y="8"/>
                </a:lnTo>
                <a:lnTo>
                  <a:pt x="98" y="14"/>
                </a:lnTo>
                <a:lnTo>
                  <a:pt x="94" y="18"/>
                </a:lnTo>
                <a:lnTo>
                  <a:pt x="89" y="24"/>
                </a:lnTo>
                <a:lnTo>
                  <a:pt x="85" y="33"/>
                </a:lnTo>
                <a:lnTo>
                  <a:pt x="83" y="41"/>
                </a:lnTo>
                <a:lnTo>
                  <a:pt x="3" y="366"/>
                </a:lnTo>
                <a:lnTo>
                  <a:pt x="0" y="372"/>
                </a:lnTo>
                <a:lnTo>
                  <a:pt x="0" y="374"/>
                </a:lnTo>
                <a:lnTo>
                  <a:pt x="0" y="377"/>
                </a:lnTo>
                <a:lnTo>
                  <a:pt x="1" y="380"/>
                </a:lnTo>
                <a:lnTo>
                  <a:pt x="3" y="383"/>
                </a:lnTo>
                <a:lnTo>
                  <a:pt x="3" y="386"/>
                </a:lnTo>
                <a:lnTo>
                  <a:pt x="4" y="389"/>
                </a:lnTo>
                <a:lnTo>
                  <a:pt x="5" y="390"/>
                </a:lnTo>
                <a:lnTo>
                  <a:pt x="7" y="393"/>
                </a:lnTo>
                <a:lnTo>
                  <a:pt x="10" y="396"/>
                </a:lnTo>
                <a:lnTo>
                  <a:pt x="11" y="397"/>
                </a:lnTo>
                <a:lnTo>
                  <a:pt x="13" y="399"/>
                </a:lnTo>
                <a:lnTo>
                  <a:pt x="17" y="401"/>
                </a:lnTo>
                <a:lnTo>
                  <a:pt x="18" y="403"/>
                </a:lnTo>
                <a:lnTo>
                  <a:pt x="22" y="404"/>
                </a:lnTo>
                <a:lnTo>
                  <a:pt x="25" y="405"/>
                </a:lnTo>
                <a:lnTo>
                  <a:pt x="28" y="405"/>
                </a:lnTo>
                <a:lnTo>
                  <a:pt x="31" y="407"/>
                </a:lnTo>
                <a:lnTo>
                  <a:pt x="35" y="407"/>
                </a:lnTo>
                <a:lnTo>
                  <a:pt x="37" y="407"/>
                </a:lnTo>
                <a:lnTo>
                  <a:pt x="41" y="407"/>
                </a:lnTo>
                <a:lnTo>
                  <a:pt x="43" y="407"/>
                </a:lnTo>
                <a:lnTo>
                  <a:pt x="47" y="405"/>
                </a:lnTo>
                <a:lnTo>
                  <a:pt x="50" y="405"/>
                </a:lnTo>
                <a:lnTo>
                  <a:pt x="52" y="404"/>
                </a:lnTo>
                <a:lnTo>
                  <a:pt x="55" y="403"/>
                </a:lnTo>
                <a:lnTo>
                  <a:pt x="59" y="401"/>
                </a:lnTo>
                <a:lnTo>
                  <a:pt x="60" y="399"/>
                </a:lnTo>
                <a:lnTo>
                  <a:pt x="62" y="397"/>
                </a:lnTo>
                <a:lnTo>
                  <a:pt x="66" y="396"/>
                </a:lnTo>
                <a:lnTo>
                  <a:pt x="67" y="393"/>
                </a:lnTo>
                <a:lnTo>
                  <a:pt x="68" y="390"/>
                </a:lnTo>
                <a:lnTo>
                  <a:pt x="70" y="389"/>
                </a:lnTo>
                <a:lnTo>
                  <a:pt x="71" y="385"/>
                </a:lnTo>
                <a:lnTo>
                  <a:pt x="131" y="132"/>
                </a:lnTo>
                <a:lnTo>
                  <a:pt x="133" y="129"/>
                </a:lnTo>
                <a:lnTo>
                  <a:pt x="134" y="125"/>
                </a:lnTo>
                <a:lnTo>
                  <a:pt x="137" y="124"/>
                </a:lnTo>
                <a:lnTo>
                  <a:pt x="139" y="124"/>
                </a:lnTo>
                <a:lnTo>
                  <a:pt x="143" y="124"/>
                </a:lnTo>
                <a:lnTo>
                  <a:pt x="144" y="126"/>
                </a:lnTo>
                <a:lnTo>
                  <a:pt x="146" y="132"/>
                </a:lnTo>
                <a:lnTo>
                  <a:pt x="170" y="201"/>
                </a:lnTo>
                <a:lnTo>
                  <a:pt x="58" y="542"/>
                </a:lnTo>
                <a:lnTo>
                  <a:pt x="150" y="542"/>
                </a:lnTo>
                <a:lnTo>
                  <a:pt x="150" y="825"/>
                </a:lnTo>
                <a:lnTo>
                  <a:pt x="151" y="828"/>
                </a:lnTo>
                <a:lnTo>
                  <a:pt x="151" y="831"/>
                </a:lnTo>
                <a:lnTo>
                  <a:pt x="154" y="834"/>
                </a:lnTo>
                <a:lnTo>
                  <a:pt x="155" y="837"/>
                </a:lnTo>
                <a:lnTo>
                  <a:pt x="157" y="840"/>
                </a:lnTo>
                <a:lnTo>
                  <a:pt x="160" y="843"/>
                </a:lnTo>
                <a:lnTo>
                  <a:pt x="162" y="845"/>
                </a:lnTo>
                <a:lnTo>
                  <a:pt x="166" y="848"/>
                </a:lnTo>
                <a:lnTo>
                  <a:pt x="168" y="850"/>
                </a:lnTo>
                <a:lnTo>
                  <a:pt x="172" y="851"/>
                </a:lnTo>
                <a:lnTo>
                  <a:pt x="175" y="854"/>
                </a:lnTo>
                <a:lnTo>
                  <a:pt x="179" y="854"/>
                </a:lnTo>
                <a:lnTo>
                  <a:pt x="182" y="855"/>
                </a:lnTo>
                <a:lnTo>
                  <a:pt x="186" y="856"/>
                </a:lnTo>
                <a:lnTo>
                  <a:pt x="190" y="857"/>
                </a:lnTo>
                <a:lnTo>
                  <a:pt x="193" y="857"/>
                </a:lnTo>
                <a:lnTo>
                  <a:pt x="198" y="857"/>
                </a:lnTo>
                <a:lnTo>
                  <a:pt x="202" y="856"/>
                </a:lnTo>
                <a:lnTo>
                  <a:pt x="205" y="855"/>
                </a:lnTo>
                <a:lnTo>
                  <a:pt x="209" y="854"/>
                </a:lnTo>
                <a:lnTo>
                  <a:pt x="212" y="854"/>
                </a:lnTo>
                <a:lnTo>
                  <a:pt x="216" y="851"/>
                </a:lnTo>
                <a:lnTo>
                  <a:pt x="218" y="850"/>
                </a:lnTo>
                <a:lnTo>
                  <a:pt x="222" y="848"/>
                </a:lnTo>
                <a:lnTo>
                  <a:pt x="225" y="845"/>
                </a:lnTo>
                <a:lnTo>
                  <a:pt x="227" y="843"/>
                </a:lnTo>
                <a:lnTo>
                  <a:pt x="230" y="840"/>
                </a:lnTo>
                <a:lnTo>
                  <a:pt x="233" y="837"/>
                </a:lnTo>
                <a:lnTo>
                  <a:pt x="234" y="834"/>
                </a:lnTo>
                <a:lnTo>
                  <a:pt x="235" y="831"/>
                </a:lnTo>
                <a:lnTo>
                  <a:pt x="236" y="828"/>
                </a:lnTo>
                <a:lnTo>
                  <a:pt x="237" y="825"/>
                </a:lnTo>
                <a:lnTo>
                  <a:pt x="237" y="542"/>
                </a:lnTo>
                <a:lnTo>
                  <a:pt x="269" y="54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Freeform 36"/>
          <p:cNvSpPr>
            <a:spLocks/>
          </p:cNvSpPr>
          <p:nvPr/>
        </p:nvSpPr>
        <p:spPr bwMode="auto">
          <a:xfrm>
            <a:off x="6265863" y="1545176"/>
            <a:ext cx="98425" cy="87313"/>
          </a:xfrm>
          <a:custGeom>
            <a:avLst/>
            <a:gdLst>
              <a:gd name="T0" fmla="*/ 2147483647 w 186"/>
              <a:gd name="T1" fmla="*/ 2147483647 h 165"/>
              <a:gd name="T2" fmla="*/ 2147483647 w 186"/>
              <a:gd name="T3" fmla="*/ 2147483647 h 165"/>
              <a:gd name="T4" fmla="*/ 2147483647 w 186"/>
              <a:gd name="T5" fmla="*/ 2147483647 h 165"/>
              <a:gd name="T6" fmla="*/ 2147483647 w 186"/>
              <a:gd name="T7" fmla="*/ 2147483647 h 165"/>
              <a:gd name="T8" fmla="*/ 2147483647 w 186"/>
              <a:gd name="T9" fmla="*/ 2147483647 h 165"/>
              <a:gd name="T10" fmla="*/ 2147483647 w 186"/>
              <a:gd name="T11" fmla="*/ 1629999830 h 165"/>
              <a:gd name="T12" fmla="*/ 2147483647 w 186"/>
              <a:gd name="T13" fmla="*/ 444672409 h 165"/>
              <a:gd name="T14" fmla="*/ 2147483647 w 186"/>
              <a:gd name="T15" fmla="*/ 148131002 h 165"/>
              <a:gd name="T16" fmla="*/ 2147483647 w 186"/>
              <a:gd name="T17" fmla="*/ 148131002 h 165"/>
              <a:gd name="T18" fmla="*/ 2147483647 w 186"/>
              <a:gd name="T19" fmla="*/ 444672409 h 165"/>
              <a:gd name="T20" fmla="*/ 2147483647 w 186"/>
              <a:gd name="T21" fmla="*/ 1629999830 h 165"/>
              <a:gd name="T22" fmla="*/ 2147483647 w 186"/>
              <a:gd name="T23" fmla="*/ 2147483647 h 165"/>
              <a:gd name="T24" fmla="*/ 2147483647 w 186"/>
              <a:gd name="T25" fmla="*/ 2147483647 h 165"/>
              <a:gd name="T26" fmla="*/ 1629980971 w 186"/>
              <a:gd name="T27" fmla="*/ 2147483647 h 165"/>
              <a:gd name="T28" fmla="*/ 592796842 w 186"/>
              <a:gd name="T29" fmla="*/ 2147483647 h 165"/>
              <a:gd name="T30" fmla="*/ 0 w 186"/>
              <a:gd name="T31" fmla="*/ 2147483647 h 165"/>
              <a:gd name="T32" fmla="*/ 0 w 186"/>
              <a:gd name="T33" fmla="*/ 2147483647 h 165"/>
              <a:gd name="T34" fmla="*/ 592796842 w 186"/>
              <a:gd name="T35" fmla="*/ 2147483647 h 165"/>
              <a:gd name="T36" fmla="*/ 1629980971 w 186"/>
              <a:gd name="T37" fmla="*/ 2147483647 h 165"/>
              <a:gd name="T38" fmla="*/ 2147483647 w 186"/>
              <a:gd name="T39" fmla="*/ 2147483647 h 165"/>
              <a:gd name="T40" fmla="*/ 2147483647 w 186"/>
              <a:gd name="T41" fmla="*/ 2147483647 h 165"/>
              <a:gd name="T42" fmla="*/ 2147483647 w 186"/>
              <a:gd name="T43" fmla="*/ 2147483647 h 165"/>
              <a:gd name="T44" fmla="*/ 2147483647 w 186"/>
              <a:gd name="T45" fmla="*/ 2147483647 h 165"/>
              <a:gd name="T46" fmla="*/ 2147483647 w 186"/>
              <a:gd name="T47" fmla="*/ 2147483647 h 165"/>
              <a:gd name="T48" fmla="*/ 2147483647 w 186"/>
              <a:gd name="T49" fmla="*/ 2147483647 h 165"/>
              <a:gd name="T50" fmla="*/ 2147483647 w 186"/>
              <a:gd name="T51" fmla="*/ 2147483647 h 165"/>
              <a:gd name="T52" fmla="*/ 2147483647 w 186"/>
              <a:gd name="T53" fmla="*/ 2147483647 h 165"/>
              <a:gd name="T54" fmla="*/ 2147483647 w 186"/>
              <a:gd name="T55" fmla="*/ 2147483647 h 165"/>
              <a:gd name="T56" fmla="*/ 2147483647 w 186"/>
              <a:gd name="T57" fmla="*/ 2147483647 h 165"/>
              <a:gd name="T58" fmla="*/ 2147483647 w 186"/>
              <a:gd name="T59" fmla="*/ 2147483647 h 165"/>
              <a:gd name="T60" fmla="*/ 2147483647 w 186"/>
              <a:gd name="T61" fmla="*/ 2147483647 h 165"/>
              <a:gd name="T62" fmla="*/ 2147483647 w 186"/>
              <a:gd name="T63" fmla="*/ 2147483647 h 16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86" h="165">
                <a:moveTo>
                  <a:pt x="186" y="82"/>
                </a:moveTo>
                <a:lnTo>
                  <a:pt x="186" y="75"/>
                </a:lnTo>
                <a:lnTo>
                  <a:pt x="185" y="67"/>
                </a:lnTo>
                <a:lnTo>
                  <a:pt x="183" y="58"/>
                </a:lnTo>
                <a:lnTo>
                  <a:pt x="179" y="51"/>
                </a:lnTo>
                <a:lnTo>
                  <a:pt x="175" y="43"/>
                </a:lnTo>
                <a:lnTo>
                  <a:pt x="171" y="37"/>
                </a:lnTo>
                <a:lnTo>
                  <a:pt x="165" y="31"/>
                </a:lnTo>
                <a:lnTo>
                  <a:pt x="160" y="25"/>
                </a:lnTo>
                <a:lnTo>
                  <a:pt x="153" y="19"/>
                </a:lnTo>
                <a:lnTo>
                  <a:pt x="145" y="14"/>
                </a:lnTo>
                <a:lnTo>
                  <a:pt x="137" y="11"/>
                </a:lnTo>
                <a:lnTo>
                  <a:pt x="130" y="7"/>
                </a:lnTo>
                <a:lnTo>
                  <a:pt x="120" y="3"/>
                </a:lnTo>
                <a:lnTo>
                  <a:pt x="112" y="2"/>
                </a:lnTo>
                <a:lnTo>
                  <a:pt x="103" y="1"/>
                </a:lnTo>
                <a:lnTo>
                  <a:pt x="94" y="0"/>
                </a:lnTo>
                <a:lnTo>
                  <a:pt x="83" y="1"/>
                </a:lnTo>
                <a:lnTo>
                  <a:pt x="75" y="2"/>
                </a:lnTo>
                <a:lnTo>
                  <a:pt x="65" y="3"/>
                </a:lnTo>
                <a:lnTo>
                  <a:pt x="57" y="7"/>
                </a:lnTo>
                <a:lnTo>
                  <a:pt x="48" y="11"/>
                </a:lnTo>
                <a:lnTo>
                  <a:pt x="41" y="14"/>
                </a:lnTo>
                <a:lnTo>
                  <a:pt x="34" y="19"/>
                </a:lnTo>
                <a:lnTo>
                  <a:pt x="28" y="25"/>
                </a:lnTo>
                <a:lnTo>
                  <a:pt x="21" y="31"/>
                </a:lnTo>
                <a:lnTo>
                  <a:pt x="16" y="37"/>
                </a:lnTo>
                <a:lnTo>
                  <a:pt x="11" y="43"/>
                </a:lnTo>
                <a:lnTo>
                  <a:pt x="8" y="51"/>
                </a:lnTo>
                <a:lnTo>
                  <a:pt x="4" y="58"/>
                </a:lnTo>
                <a:lnTo>
                  <a:pt x="2" y="67"/>
                </a:lnTo>
                <a:lnTo>
                  <a:pt x="0" y="75"/>
                </a:lnTo>
                <a:lnTo>
                  <a:pt x="0" y="82"/>
                </a:lnTo>
                <a:lnTo>
                  <a:pt x="0" y="92"/>
                </a:lnTo>
                <a:lnTo>
                  <a:pt x="2" y="100"/>
                </a:lnTo>
                <a:lnTo>
                  <a:pt x="4" y="108"/>
                </a:lnTo>
                <a:lnTo>
                  <a:pt x="8" y="115"/>
                </a:lnTo>
                <a:lnTo>
                  <a:pt x="11" y="122"/>
                </a:lnTo>
                <a:lnTo>
                  <a:pt x="16" y="129"/>
                </a:lnTo>
                <a:lnTo>
                  <a:pt x="21" y="135"/>
                </a:lnTo>
                <a:lnTo>
                  <a:pt x="28" y="141"/>
                </a:lnTo>
                <a:lnTo>
                  <a:pt x="34" y="147"/>
                </a:lnTo>
                <a:lnTo>
                  <a:pt x="41" y="151"/>
                </a:lnTo>
                <a:lnTo>
                  <a:pt x="48" y="156"/>
                </a:lnTo>
                <a:lnTo>
                  <a:pt x="57" y="159"/>
                </a:lnTo>
                <a:lnTo>
                  <a:pt x="65" y="162"/>
                </a:lnTo>
                <a:lnTo>
                  <a:pt x="75" y="164"/>
                </a:lnTo>
                <a:lnTo>
                  <a:pt x="83" y="165"/>
                </a:lnTo>
                <a:lnTo>
                  <a:pt x="94" y="165"/>
                </a:lnTo>
                <a:lnTo>
                  <a:pt x="103" y="165"/>
                </a:lnTo>
                <a:lnTo>
                  <a:pt x="112" y="164"/>
                </a:lnTo>
                <a:lnTo>
                  <a:pt x="120" y="162"/>
                </a:lnTo>
                <a:lnTo>
                  <a:pt x="130" y="159"/>
                </a:lnTo>
                <a:lnTo>
                  <a:pt x="137" y="156"/>
                </a:lnTo>
                <a:lnTo>
                  <a:pt x="145" y="151"/>
                </a:lnTo>
                <a:lnTo>
                  <a:pt x="153" y="147"/>
                </a:lnTo>
                <a:lnTo>
                  <a:pt x="160" y="141"/>
                </a:lnTo>
                <a:lnTo>
                  <a:pt x="165" y="135"/>
                </a:lnTo>
                <a:lnTo>
                  <a:pt x="171" y="129"/>
                </a:lnTo>
                <a:lnTo>
                  <a:pt x="175" y="122"/>
                </a:lnTo>
                <a:lnTo>
                  <a:pt x="179" y="115"/>
                </a:lnTo>
                <a:lnTo>
                  <a:pt x="183" y="108"/>
                </a:lnTo>
                <a:lnTo>
                  <a:pt x="185" y="100"/>
                </a:lnTo>
                <a:lnTo>
                  <a:pt x="186" y="92"/>
                </a:lnTo>
                <a:lnTo>
                  <a:pt x="186" y="8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37"/>
          <p:cNvSpPr>
            <a:spLocks noChangeArrowheads="1"/>
          </p:cNvSpPr>
          <p:nvPr/>
        </p:nvSpPr>
        <p:spPr bwMode="auto">
          <a:xfrm>
            <a:off x="5867400" y="2167476"/>
            <a:ext cx="1184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Customer</a:t>
            </a:r>
          </a:p>
        </p:txBody>
      </p:sp>
      <p:sp>
        <p:nvSpPr>
          <p:cNvPr id="42" name="Rectangle 38"/>
          <p:cNvSpPr>
            <a:spLocks noChangeArrowheads="1"/>
          </p:cNvSpPr>
          <p:nvPr/>
        </p:nvSpPr>
        <p:spPr bwMode="auto">
          <a:xfrm>
            <a:off x="3124200" y="2700876"/>
            <a:ext cx="5746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Data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 rot="18434046">
            <a:off x="2304256" y="3520820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339933"/>
                </a:solidFill>
              </a:rPr>
              <a:t>Plan</a:t>
            </a: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 rot="18432112">
            <a:off x="4590256" y="3520820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339933"/>
                </a:solidFill>
              </a:rPr>
              <a:t>Plan</a:t>
            </a:r>
          </a:p>
        </p:txBody>
      </p:sp>
      <p:sp>
        <p:nvSpPr>
          <p:cNvPr id="45" name="Text Box 41"/>
          <p:cNvSpPr txBox="1">
            <a:spLocks noChangeArrowheads="1"/>
          </p:cNvSpPr>
          <p:nvPr/>
        </p:nvSpPr>
        <p:spPr bwMode="auto">
          <a:xfrm rot="2969745">
            <a:off x="3565525" y="3478751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339933"/>
                </a:solidFill>
              </a:rPr>
              <a:t>Analysis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 rot="2980300">
            <a:off x="5927725" y="3554951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339933"/>
                </a:solidFill>
              </a:rPr>
              <a:t>Analysis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B01528-2090-03A3-D6F6-B26000D0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11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Seeds Sown By Stu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Variation, far from being a “nuisance parameter” whose estimation is only needed in order to perform a test on the average, is critical in it’s own right</a:t>
            </a:r>
          </a:p>
          <a:p>
            <a:pPr lvl="1"/>
            <a:r>
              <a:rPr lang="en-US" dirty="0"/>
              <a:t>“The gods love the noise as much as they love the signal.”</a:t>
            </a:r>
          </a:p>
          <a:p>
            <a:pPr lvl="1"/>
            <a:r>
              <a:rPr lang="en-US" dirty="0"/>
              <a:t>Components of variation (nested) designs still included in BH</a:t>
            </a:r>
            <a:r>
              <a:rPr lang="en-US" baseline="30000" dirty="0"/>
              <a:t>2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2861" y="6016300"/>
            <a:ext cx="8816480" cy="36354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85707" tIns="42853" rIns="85707" bIns="42853">
            <a:spAutoFit/>
          </a:bodyPr>
          <a:lstStyle/>
          <a:p>
            <a:pPr algn="ctr" eaLnBrk="0" hangingPunct="0"/>
            <a:r>
              <a:rPr lang="en-US" dirty="0">
                <a:cs typeface="Arial Narrow"/>
              </a:rPr>
              <a:t>Stu’s comments on variation are less well publicized than Deming’s, but equally important</a:t>
            </a:r>
            <a:r>
              <a:rPr lang="en-US" sz="1800" dirty="0">
                <a:cs typeface="Arial Narrow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1944031" y="15679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70A84-0C6E-AE23-DE69-38DB9D14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68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670"/>
            <a:ext cx="8229600" cy="648955"/>
          </a:xfrm>
        </p:spPr>
        <p:txBody>
          <a:bodyPr>
            <a:normAutofit fontScale="90000"/>
          </a:bodyPr>
          <a:lstStyle/>
          <a:p>
            <a:r>
              <a:rPr lang="en-US" dirty="0"/>
              <a:t>In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420" y="1022956"/>
            <a:ext cx="8651519" cy="51086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 am certainly included in Stu’s legacy of influence</a:t>
            </a:r>
          </a:p>
          <a:p>
            <a:r>
              <a:rPr lang="en-US" dirty="0"/>
              <a:t>Many of the key points that Ron </a:t>
            </a:r>
            <a:r>
              <a:rPr lang="en-US" dirty="0" err="1"/>
              <a:t>Snee</a:t>
            </a:r>
            <a:r>
              <a:rPr lang="en-US" dirty="0"/>
              <a:t> and I have emphasized over our careers are based on seeds planted by Stu</a:t>
            </a:r>
          </a:p>
          <a:p>
            <a:r>
              <a:rPr lang="en-US" dirty="0"/>
              <a:t>Statistical Thinking</a:t>
            </a:r>
          </a:p>
          <a:p>
            <a:pPr lvl="1"/>
            <a:r>
              <a:rPr lang="en-US" dirty="0"/>
              <a:t>Dynamic process versus static population paradigm for sampling</a:t>
            </a:r>
          </a:p>
          <a:p>
            <a:pPr lvl="1"/>
            <a:r>
              <a:rPr lang="en-US" dirty="0"/>
              <a:t>Importance of variation</a:t>
            </a:r>
          </a:p>
          <a:p>
            <a:r>
              <a:rPr lang="en-US" dirty="0"/>
              <a:t>Statistical Engineering</a:t>
            </a:r>
          </a:p>
          <a:p>
            <a:pPr lvl="1"/>
            <a:r>
              <a:rPr lang="en-US" dirty="0"/>
              <a:t>Importance of having a context for data (“data pedigree”)</a:t>
            </a:r>
          </a:p>
          <a:p>
            <a:pPr lvl="1"/>
            <a:r>
              <a:rPr lang="en-US" dirty="0"/>
              <a:t>Integration of subject matter theory</a:t>
            </a:r>
          </a:p>
          <a:p>
            <a:pPr lvl="1"/>
            <a:r>
              <a:rPr lang="en-US" dirty="0"/>
              <a:t>Sequential approach versus “one shot study”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44686" y="6131752"/>
            <a:ext cx="6913214" cy="36354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85707" tIns="42853" rIns="85707" bIns="42853">
            <a:spAutoFit/>
          </a:bodyPr>
          <a:lstStyle/>
          <a:p>
            <a:pPr algn="ctr" eaLnBrk="0" hangingPunct="0"/>
            <a:r>
              <a:rPr lang="en-US" dirty="0">
                <a:cs typeface="Arial Narrow"/>
              </a:rPr>
              <a:t>The profession still has much to learn from Stu the person, and his work</a:t>
            </a:r>
            <a:r>
              <a:rPr lang="en-US" sz="1800" dirty="0">
                <a:cs typeface="Arial Narrow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DA7114-0C8A-F2CD-B259-A08C4F59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83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54" y="679400"/>
            <a:ext cx="8582708" cy="547732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BEB6F8-C186-E6F1-EBE2-201AFBF13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5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Stu’s Legacy</a:t>
            </a:r>
          </a:p>
          <a:p>
            <a:pPr lvl="1"/>
            <a:r>
              <a:rPr lang="en-US" dirty="0"/>
              <a:t>Stu the person and Stu the statistician</a:t>
            </a:r>
          </a:p>
          <a:p>
            <a:r>
              <a:rPr lang="en-US" dirty="0"/>
              <a:t>Meeting Stu</a:t>
            </a:r>
          </a:p>
          <a:p>
            <a:r>
              <a:rPr lang="en-US" dirty="0"/>
              <a:t>Exponentially Weighted Moving Average (EWMA)</a:t>
            </a:r>
          </a:p>
          <a:p>
            <a:r>
              <a:rPr lang="en-US" dirty="0"/>
              <a:t>Bayesian Methods</a:t>
            </a:r>
          </a:p>
          <a:p>
            <a:r>
              <a:rPr lang="en-US" dirty="0"/>
              <a:t>Important Seeds Sown Over the Years</a:t>
            </a:r>
          </a:p>
          <a:p>
            <a:pPr lvl="1"/>
            <a:r>
              <a:rPr lang="en-US" dirty="0"/>
              <a:t>Sampling Paradigms</a:t>
            </a:r>
          </a:p>
          <a:p>
            <a:pPr lvl="1"/>
            <a:r>
              <a:rPr lang="en-US" dirty="0"/>
              <a:t>Sequential Approaches</a:t>
            </a:r>
          </a:p>
          <a:p>
            <a:pPr lvl="1"/>
            <a:r>
              <a:rPr lang="en-US" dirty="0"/>
              <a:t>Subject Matter Knowledge</a:t>
            </a:r>
          </a:p>
          <a:p>
            <a:pPr lvl="1"/>
            <a:r>
              <a:rPr lang="en-US" dirty="0"/>
              <a:t>Role of Variation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67448-D979-027F-1976-E80D5D2F2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0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94" y="150898"/>
            <a:ext cx="8744410" cy="916950"/>
          </a:xfrm>
        </p:spPr>
        <p:txBody>
          <a:bodyPr>
            <a:normAutofit/>
          </a:bodyPr>
          <a:lstStyle/>
          <a:p>
            <a:r>
              <a:rPr lang="en-US" sz="3600" dirty="0"/>
              <a:t>Stu’s Legacy – Influence on the Profession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94" y="1067848"/>
            <a:ext cx="8587628" cy="5143107"/>
          </a:xfrm>
        </p:spPr>
        <p:txBody>
          <a:bodyPr>
            <a:normAutofit/>
          </a:bodyPr>
          <a:lstStyle/>
          <a:p>
            <a:r>
              <a:rPr lang="en-US" dirty="0"/>
              <a:t>Leader/Advocate</a:t>
            </a:r>
          </a:p>
          <a:p>
            <a:r>
              <a:rPr lang="en-US" dirty="0"/>
              <a:t>Teacher/Educator</a:t>
            </a:r>
          </a:p>
          <a:p>
            <a:r>
              <a:rPr lang="en-US" dirty="0"/>
              <a:t>Researcher</a:t>
            </a:r>
          </a:p>
          <a:p>
            <a:r>
              <a:rPr lang="en-US" dirty="0"/>
              <a:t>Integrator</a:t>
            </a:r>
          </a:p>
          <a:p>
            <a:r>
              <a:rPr lang="en-US" dirty="0"/>
              <a:t>Builder (of the profession)</a:t>
            </a:r>
          </a:p>
          <a:p>
            <a:pPr lvl="1"/>
            <a:r>
              <a:rPr lang="en-US" dirty="0"/>
              <a:t>Short courses (Chemical Division ASQ)</a:t>
            </a:r>
          </a:p>
          <a:p>
            <a:pPr lvl="1"/>
            <a:r>
              <a:rPr lang="en-US" dirty="0" err="1"/>
              <a:t>Technometrics</a:t>
            </a:r>
            <a:endParaRPr lang="en-US" dirty="0"/>
          </a:p>
          <a:p>
            <a:pPr lvl="1"/>
            <a:r>
              <a:rPr lang="en-US" dirty="0"/>
              <a:t>ASA/ASQ Fall Technical Conference</a:t>
            </a:r>
          </a:p>
          <a:p>
            <a:pPr lvl="1"/>
            <a:r>
              <a:rPr lang="en-US" dirty="0"/>
              <a:t>ASA Quality and Productivity Research Conference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21215" y="6183823"/>
            <a:ext cx="6539690" cy="36354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85707" tIns="42853" rIns="85707" bIns="42853">
            <a:spAutoFit/>
          </a:bodyPr>
          <a:lstStyle/>
          <a:p>
            <a:pPr algn="ctr" eaLnBrk="0" hangingPunct="0"/>
            <a:r>
              <a:rPr lang="en-US" dirty="0">
                <a:cs typeface="Arial Narrow"/>
              </a:rPr>
              <a:t>How many people have had a greater influence on the profession?</a:t>
            </a:r>
            <a:r>
              <a:rPr lang="en-US" sz="1800" dirty="0">
                <a:cs typeface="Arial Narrow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B00479-F23B-396A-22E5-01F3CF52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53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Meeting Stu Hunter for the First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Gordon Research Conference in 1984</a:t>
            </a:r>
          </a:p>
          <a:p>
            <a:pPr lvl="1"/>
            <a:r>
              <a:rPr lang="en-US" dirty="0"/>
              <a:t>Statistics in chemistry and chemical engineering</a:t>
            </a:r>
          </a:p>
          <a:p>
            <a:r>
              <a:rPr lang="en-US" dirty="0"/>
              <a:t>Stu asked a question.....then the fireworks started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96690" y="5944392"/>
            <a:ext cx="5588746" cy="36354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85707" tIns="42853" rIns="85707" bIns="42853">
            <a:spAutoFit/>
          </a:bodyPr>
          <a:lstStyle/>
          <a:p>
            <a:pPr algn="ctr" eaLnBrk="0" hangingPunct="0"/>
            <a:r>
              <a:rPr lang="en-US" dirty="0">
                <a:cs typeface="Arial Narrow"/>
              </a:rPr>
              <a:t>Almost Everyone Remembers the First Time They Met Stu</a:t>
            </a:r>
            <a:r>
              <a:rPr lang="en-US" sz="1800" dirty="0">
                <a:cs typeface="Arial Narrow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9D6CEB-870B-4DF6-E4B0-3ED1A030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7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84740"/>
            <a:ext cx="8737600" cy="5321300"/>
          </a:xfrm>
          <a:prstGeom prst="rect">
            <a:avLst/>
          </a:prstGeom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151112" y="6146098"/>
            <a:ext cx="4879905" cy="36354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85707" tIns="42853" rIns="85707" bIns="42853">
            <a:spAutoFit/>
          </a:bodyPr>
          <a:lstStyle/>
          <a:p>
            <a:pPr algn="ctr" eaLnBrk="0" hangingPunct="0"/>
            <a:r>
              <a:rPr lang="en-US" dirty="0">
                <a:cs typeface="Arial Narrow"/>
              </a:rPr>
              <a:t>The beginning of Stu’s connection with the EWMA</a:t>
            </a:r>
            <a:r>
              <a:rPr lang="en-US" sz="1800" dirty="0">
                <a:cs typeface="Arial Narrow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83220" y="1120260"/>
            <a:ext cx="4843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Note: First volume of </a:t>
            </a:r>
            <a:r>
              <a:rPr lang="en-US" sz="2400" i="1" dirty="0" err="1">
                <a:solidFill>
                  <a:srgbClr val="FF0000"/>
                </a:solidFill>
              </a:rPr>
              <a:t>Technometrics</a:t>
            </a:r>
            <a:r>
              <a:rPr lang="en-US" sz="2400" i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A06B54-0B7A-1756-8305-7851A4E30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22" y="171225"/>
            <a:ext cx="8575054" cy="5276156"/>
          </a:xfrm>
          <a:prstGeom prst="rect">
            <a:avLst/>
          </a:prstGeom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19977" y="6067612"/>
            <a:ext cx="6942181" cy="36354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85707" tIns="42853" rIns="85707" bIns="42853">
            <a:spAutoFit/>
          </a:bodyPr>
          <a:lstStyle/>
          <a:p>
            <a:pPr algn="ctr" eaLnBrk="0" hangingPunct="0"/>
            <a:r>
              <a:rPr lang="en-US" dirty="0">
                <a:cs typeface="Arial Narrow"/>
              </a:rPr>
              <a:t>Stu promoted and taught Bayesian methods before they were in vogue</a:t>
            </a:r>
            <a:r>
              <a:rPr lang="en-US" sz="1800" dirty="0">
                <a:cs typeface="Arial Narrow"/>
              </a:rPr>
              <a:t> 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1269892" y="564477"/>
            <a:ext cx="611428" cy="5644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25554" y="892173"/>
            <a:ext cx="2061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Note the year!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B2A307-4D19-1100-25CE-5EDBF50C5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3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Seeds Sown By Stu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practice, we almost always sample from dynamic processes, not from the static populations so popular in statistics textbooks</a:t>
            </a:r>
          </a:p>
          <a:p>
            <a:pPr lvl="1"/>
            <a:r>
              <a:rPr lang="en-US" dirty="0"/>
              <a:t>EWMA is based not on a static population sampling model, but a dynamic one</a:t>
            </a:r>
          </a:p>
          <a:p>
            <a:pPr lvl="1"/>
            <a:r>
              <a:rPr lang="en-US" dirty="0"/>
              <a:t>This point is emphasized repeated in BH</a:t>
            </a:r>
            <a:r>
              <a:rPr lang="en-US" baseline="30000" dirty="0"/>
              <a:t>2</a:t>
            </a:r>
            <a:endParaRPr lang="en-US" dirty="0"/>
          </a:p>
          <a:p>
            <a:pPr lvl="1"/>
            <a:r>
              <a:rPr lang="en-US" dirty="0"/>
              <a:t>Explained in more detail in Stu’s “The Arts of Charts” talk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74717" y="6029128"/>
            <a:ext cx="7432700" cy="36354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85707" tIns="42853" rIns="85707" bIns="42853">
            <a:spAutoFit/>
          </a:bodyPr>
          <a:lstStyle/>
          <a:p>
            <a:pPr algn="ctr" eaLnBrk="0" hangingPunct="0"/>
            <a:r>
              <a:rPr lang="en-US" dirty="0">
                <a:cs typeface="Arial Narrow"/>
              </a:rPr>
              <a:t>How well have we incorporated this key point in our journals and textbooks?</a:t>
            </a:r>
            <a:r>
              <a:rPr lang="en-US" sz="1800" dirty="0">
                <a:cs typeface="Arial Narrow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7A6910-7E55-82AD-1C5B-3AEA03DDE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Seeds Sown By Stu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 applications of statistics almost always require a sequential approach, integrating more than one technique, to achieve success</a:t>
            </a:r>
          </a:p>
          <a:p>
            <a:pPr lvl="1"/>
            <a:r>
              <a:rPr lang="en-US" dirty="0"/>
              <a:t>“Scientific method” view of experimental design, and statistics in general, in BH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Evolutionary Operation (EVOP)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24256" y="6029128"/>
            <a:ext cx="7733639" cy="36354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85707" tIns="42853" rIns="85707" bIns="42853">
            <a:spAutoFit/>
          </a:bodyPr>
          <a:lstStyle/>
          <a:p>
            <a:pPr algn="ctr" eaLnBrk="0" hangingPunct="0"/>
            <a:r>
              <a:rPr lang="en-US" dirty="0">
                <a:cs typeface="Arial Narrow"/>
              </a:rPr>
              <a:t>Real problems do not “correspond to a recognizable textbook chapter.” (</a:t>
            </a:r>
            <a:r>
              <a:rPr lang="en-US" dirty="0" err="1">
                <a:cs typeface="Arial Narrow"/>
              </a:rPr>
              <a:t>Meng</a:t>
            </a:r>
            <a:r>
              <a:rPr lang="en-US" dirty="0">
                <a:cs typeface="Arial Narrow"/>
              </a:rPr>
              <a:t>)</a:t>
            </a:r>
            <a:r>
              <a:rPr lang="en-US" sz="1800" dirty="0">
                <a:cs typeface="Arial Narrow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996F6E-6368-D1D3-80FA-39360526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3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Seeds Sown By Stu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Subject matter knowledge should guide our data collection, and collected data must always be interpreted within the context of subject matter knowledge</a:t>
            </a:r>
          </a:p>
          <a:p>
            <a:pPr lvl="1"/>
            <a:r>
              <a:rPr lang="en-US" dirty="0"/>
              <a:t>“Data have no meaning in themselves; they only have meaning within the context of a conceptual model of the phenomenon under study.” (BH</a:t>
            </a:r>
            <a:r>
              <a:rPr lang="en-US" baseline="30000" dirty="0"/>
              <a:t>2</a:t>
            </a:r>
            <a:r>
              <a:rPr lang="en-US" dirty="0"/>
              <a:t> 1</a:t>
            </a:r>
            <a:r>
              <a:rPr lang="en-US" baseline="30000" dirty="0"/>
              <a:t>st</a:t>
            </a:r>
            <a:r>
              <a:rPr lang="en-US" dirty="0"/>
              <a:t> ed. 1978)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730" y="6016300"/>
            <a:ext cx="6659389" cy="36354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85707" tIns="42853" rIns="85707" bIns="42853">
            <a:spAutoFit/>
          </a:bodyPr>
          <a:lstStyle/>
          <a:p>
            <a:pPr algn="ctr" eaLnBrk="0" hangingPunct="0"/>
            <a:r>
              <a:rPr lang="en-US" dirty="0">
                <a:cs typeface="Arial Narrow"/>
              </a:rPr>
              <a:t>Would outlawing popsicle sales on Long Island reduce shark attacks?</a:t>
            </a:r>
            <a:r>
              <a:rPr lang="en-US" sz="1800" dirty="0">
                <a:cs typeface="Arial Narrow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AE0EF-9B20-CB1F-9AEC-55FCEDAA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8C2E-EFA7-5D4C-BAE9-A0CAE23B829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4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594</Words>
  <Application>Microsoft Macintosh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Stu Hunter: Contributions to Statistics in Business &amp; Industry</vt:lpstr>
      <vt:lpstr>Outline</vt:lpstr>
      <vt:lpstr>Stu’s Legacy – Influence on the Profession</vt:lpstr>
      <vt:lpstr>Meeting Stu Hunter for the First Time</vt:lpstr>
      <vt:lpstr>PowerPoint Presentation</vt:lpstr>
      <vt:lpstr>PowerPoint Presentation</vt:lpstr>
      <vt:lpstr>Important Seeds Sown By Stu</vt:lpstr>
      <vt:lpstr>Important Seeds Sown By Stu</vt:lpstr>
      <vt:lpstr>Important Seeds Sown By Stu</vt:lpstr>
      <vt:lpstr>From Statistical Thinking (3rd ed. Hoerl &amp; Snee 2020)</vt:lpstr>
      <vt:lpstr>Important Seeds Sown By Stu</vt:lpstr>
      <vt:lpstr>In Summary</vt:lpstr>
      <vt:lpstr>PowerPoint Presentation</vt:lpstr>
    </vt:vector>
  </TitlesOfParts>
  <Company>Union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Hoerl</dc:creator>
  <cp:lastModifiedBy>Hoerl, Roger W.</cp:lastModifiedBy>
  <cp:revision>26</cp:revision>
  <dcterms:created xsi:type="dcterms:W3CDTF">2013-07-17T14:26:49Z</dcterms:created>
  <dcterms:modified xsi:type="dcterms:W3CDTF">2023-06-03T01:26:58Z</dcterms:modified>
</cp:coreProperties>
</file>