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593" r:id="rId3"/>
    <p:sldId id="584" r:id="rId4"/>
    <p:sldId id="585" r:id="rId5"/>
    <p:sldId id="594" r:id="rId6"/>
    <p:sldId id="592" r:id="rId7"/>
    <p:sldId id="586" r:id="rId8"/>
    <p:sldId id="588" r:id="rId9"/>
    <p:sldId id="591" r:id="rId10"/>
    <p:sldId id="596" r:id="rId11"/>
    <p:sldId id="597" r:id="rId12"/>
    <p:sldId id="595" r:id="rId13"/>
    <p:sldId id="589" r:id="rId14"/>
    <p:sldId id="598" r:id="rId15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00"/>
    <a:srgbClr val="0033CC"/>
    <a:srgbClr val="0066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50" autoAdjust="0"/>
    <p:restoredTop sz="94494" autoAdjust="0"/>
  </p:normalViewPr>
  <p:slideViewPr>
    <p:cSldViewPr>
      <p:cViewPr varScale="1">
        <p:scale>
          <a:sx n="82" d="100"/>
          <a:sy n="82" d="100"/>
        </p:scale>
        <p:origin x="225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82825-CB27-4439-B919-408EBC76C2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54496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700088"/>
            <a:ext cx="4654550" cy="34909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086"/>
            <a:ext cx="5486400" cy="4191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56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1F48E1-058B-4963-8D55-C60E043110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998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Dennis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B648FE-2D5A-45AB-95EB-9243473478A6}" type="datetimeFigureOut">
              <a:rPr lang="en-US" smtClean="0"/>
              <a:pPr/>
              <a:t>6/2/2023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E9D69-0360-4691-8F93-E287426D228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perrett@stat.byu.edu" TargetMode="External"/><Relationship Id="rId7" Type="http://schemas.openxmlformats.org/officeDocument/2006/relationships/hyperlink" Target="mailto:cmalone@winona.edu" TargetMode="External"/><Relationship Id="rId2" Type="http://schemas.openxmlformats.org/officeDocument/2006/relationships/hyperlink" Target="mailto:plock@stlawu.edu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kate.kozak@coconino.edu" TargetMode="External"/><Relationship Id="rId5" Type="http://schemas.openxmlformats.org/officeDocument/2006/relationships/hyperlink" Target="mailto:lisa.kay@eku.edu" TargetMode="External"/><Relationship Id="rId4" Type="http://schemas.openxmlformats.org/officeDocument/2006/relationships/hyperlink" Target="mailto:dhunter@stat.psu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"/>
            <a:ext cx="8458200" cy="2819400"/>
          </a:xfrm>
          <a:solidFill>
            <a:srgbClr val="FFFF99"/>
          </a:solidFill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6000" b="1" dirty="0"/>
              <a:t>Revising</a:t>
            </a:r>
            <a:br>
              <a:rPr lang="en-US" sz="6000" b="1" dirty="0"/>
            </a:br>
            <a:r>
              <a:rPr lang="en-US" sz="6000" b="1" dirty="0"/>
              <a:t>College GAISE</a:t>
            </a:r>
            <a:br>
              <a:rPr lang="en-US" sz="8000" b="1" dirty="0"/>
            </a:br>
            <a:r>
              <a:rPr lang="en-US" sz="3200" b="1" dirty="0"/>
              <a:t>Guidelines for Assessment and Instruction in Statistics Education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382000" cy="35052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endParaRPr lang="en-US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Patti Frazer Lock		Jamie Perrett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St. Lawrence University      Brigham Young University</a:t>
            </a:r>
          </a:p>
          <a:p>
            <a:pPr>
              <a:spcBef>
                <a:spcPts val="0"/>
              </a:spcBef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Robin Lock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St. Lawrence University</a:t>
            </a:r>
          </a:p>
          <a:p>
            <a:pPr>
              <a:spcBef>
                <a:spcPts val="0"/>
              </a:spcBef>
            </a:pPr>
            <a:endParaRPr lang="en-US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en-US" sz="1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USCOTS</a:t>
            </a:r>
          </a:p>
          <a:p>
            <a:pPr>
              <a:spcBef>
                <a:spcPts val="0"/>
              </a:spcBef>
            </a:pPr>
            <a:r>
              <a:rPr lang="en-U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May 2023</a:t>
            </a:r>
          </a:p>
          <a:p>
            <a:endParaRPr lang="en-US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51816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Co-author on original GAISE (2005) and revised GAISE (2016)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09700" y="4052697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C00000"/>
                </a:solidFill>
              </a:rPr>
              <a:t>Co-chairs for next College GAISE revision (2025?)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3200"/>
            <a:ext cx="8229600" cy="3535362"/>
          </a:xfrm>
        </p:spPr>
        <p:txBody>
          <a:bodyPr>
            <a:noAutofit/>
          </a:bodyPr>
          <a:lstStyle/>
          <a:p>
            <a:r>
              <a:rPr lang="en-US" sz="9600" b="1" dirty="0">
                <a:solidFill>
                  <a:srgbClr val="C00000"/>
                </a:solidFill>
              </a:rPr>
              <a:t>Help us </a:t>
            </a:r>
            <a:br>
              <a:rPr lang="en-US" sz="9600" b="1" dirty="0">
                <a:solidFill>
                  <a:srgbClr val="C00000"/>
                </a:solidFill>
              </a:rPr>
            </a:br>
            <a:r>
              <a:rPr lang="en-US" sz="9600" b="1" dirty="0">
                <a:solidFill>
                  <a:srgbClr val="C00000"/>
                </a:solidFill>
              </a:rPr>
              <a:t>gather data!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D060E7C-7B1F-E46D-6449-BD5FEB15071E}"/>
              </a:ext>
            </a:extLst>
          </p:cNvPr>
          <p:cNvSpPr txBox="1"/>
          <p:nvPr/>
        </p:nvSpPr>
        <p:spPr>
          <a:xfrm>
            <a:off x="1143000" y="274638"/>
            <a:ext cx="70866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We want your insight!</a:t>
            </a:r>
          </a:p>
          <a:p>
            <a:pPr algn="ctr"/>
            <a:endParaRPr lang="en-US" sz="2000" dirty="0"/>
          </a:p>
          <a:p>
            <a:pPr algn="ctr"/>
            <a:r>
              <a:rPr lang="en-US" sz="3600" dirty="0"/>
              <a:t>We are going to put you in groups!</a:t>
            </a:r>
          </a:p>
          <a:p>
            <a:pPr algn="ctr"/>
            <a:endParaRPr lang="en-US" sz="2000" dirty="0"/>
          </a:p>
          <a:p>
            <a:pPr algn="ctr"/>
            <a:r>
              <a:rPr lang="en-US" sz="3600" dirty="0"/>
              <a:t>BUT FIRST!!</a:t>
            </a:r>
          </a:p>
        </p:txBody>
      </p:sp>
    </p:spTree>
    <p:extLst>
      <p:ext uri="{BB962C8B-B14F-4D97-AF65-F5344CB8AC3E}">
        <p14:creationId xmlns:p14="http://schemas.microsoft.com/office/powerpoint/2010/main" val="120450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2B91891-8406-2929-645A-5662554ABE2F}"/>
              </a:ext>
            </a:extLst>
          </p:cNvPr>
          <p:cNvSpPr txBox="1"/>
          <p:nvPr/>
        </p:nvSpPr>
        <p:spPr>
          <a:xfrm>
            <a:off x="152400" y="228600"/>
            <a:ext cx="8686800" cy="6376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 for College GAISE Revision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USCOTS 2023</a:t>
            </a: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657600" algn="l"/>
              </a:tabLst>
            </a:pP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________________________                 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Institution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____________________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6576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6576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interested in being involved in the College GAISE revision?    NO     MAYBE      YES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6576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maybe or yes: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657600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</a:t>
            </a:r>
            <a:r>
              <a:rPr lang="en-US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email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   ____________________________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3657600" algn="l"/>
              </a:tabLst>
            </a:pPr>
            <a:r>
              <a:rPr lang="en-US" sz="1800" u="none" strike="noStrik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introductory statistics courses are offered at your school?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possible, for each one, give the department in which the course is taught, the intended student audience, and indicate whether you believe the course satisfies the GAISE recommendations.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introductory data science courses are offered at your school? 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possible, for each one, give the department in which the course is taught, the intended student audience, and what prerequisites (if any) there are for the course. 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36920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Discussion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610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US" sz="3600" dirty="0"/>
              <a:t>We want to hear your thoughts about the College GAISE revision!</a:t>
            </a:r>
          </a:p>
          <a:p>
            <a:pPr>
              <a:spcAft>
                <a:spcPts val="2400"/>
              </a:spcAft>
            </a:pPr>
            <a:r>
              <a:rPr lang="en-US" sz="3600" dirty="0"/>
              <a:t>In groups, please record your reactions and ideas.</a:t>
            </a:r>
          </a:p>
          <a:p>
            <a:pPr>
              <a:spcAft>
                <a:spcPts val="2400"/>
              </a:spcAft>
            </a:pPr>
            <a:r>
              <a:rPr lang="en-US" sz="3600" dirty="0"/>
              <a:t>In 15 minutes or so, we’ll ask you to report out informally.</a:t>
            </a:r>
          </a:p>
          <a:p>
            <a:pPr>
              <a:spcAft>
                <a:spcPts val="2400"/>
              </a:spcAft>
            </a:pPr>
            <a:r>
              <a:rPr lang="en-US" sz="3600" dirty="0"/>
              <a:t>Then we’ll ask you to create new groups, and repeat the process!</a:t>
            </a:r>
          </a:p>
        </p:txBody>
      </p:sp>
    </p:spTree>
    <p:extLst>
      <p:ext uri="{BB962C8B-B14F-4D97-AF65-F5344CB8AC3E}">
        <p14:creationId xmlns:p14="http://schemas.microsoft.com/office/powerpoint/2010/main" val="3857713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Discussion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143000"/>
            <a:ext cx="8610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Please consider the areas identified by the ASA Section (particularly those in red):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explicit guidance on the foundational aspects of statistics for data science courses</a:t>
            </a:r>
            <a:r>
              <a:rPr lang="en-US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explicit consideration of curriculum for introductory data science courses</a:t>
            </a:r>
            <a:r>
              <a:rPr lang="en-US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ensure best practices in pedagogy and curriculum are reflected in a revision;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effectively communicate recommendations and revisions through a JEDIA lens</a:t>
            </a:r>
            <a:r>
              <a:rPr lang="en-US" dirty="0"/>
              <a:t>;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include recommended learning outcomes; 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provide more guidance on assessment.</a:t>
            </a:r>
          </a:p>
          <a:p>
            <a:endParaRPr lang="en-US" sz="2800" dirty="0"/>
          </a:p>
          <a:p>
            <a:pPr>
              <a:spcAft>
                <a:spcPts val="2400"/>
              </a:spcAft>
            </a:pPr>
            <a:r>
              <a:rPr lang="en-US" sz="2800" dirty="0"/>
              <a:t>Other thoughts on what the revision might address?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What additional resources would </a:t>
            </a:r>
            <a:r>
              <a:rPr lang="en-US" sz="2800"/>
              <a:t>be particularly helpful</a:t>
            </a:r>
            <a:r>
              <a:rPr lang="en-US" sz="2800" dirty="0"/>
              <a:t>?</a:t>
            </a:r>
          </a:p>
          <a:p>
            <a:pPr>
              <a:spcAft>
                <a:spcPts val="2400"/>
              </a:spcAft>
            </a:pPr>
            <a:r>
              <a:rPr lang="en-US" sz="2800" dirty="0"/>
              <a:t>Ideas for effectively sharing the College GAISE report more broadly with a wider audience?</a:t>
            </a:r>
          </a:p>
        </p:txBody>
      </p:sp>
    </p:spTree>
    <p:extLst>
      <p:ext uri="{BB962C8B-B14F-4D97-AF65-F5344CB8AC3E}">
        <p14:creationId xmlns:p14="http://schemas.microsoft.com/office/powerpoint/2010/main" val="35742525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55EFA-F57D-26B7-3211-5F4662212C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600" b="1" dirty="0">
                <a:solidFill>
                  <a:srgbClr val="C00000"/>
                </a:solidFill>
              </a:rPr>
              <a:t>Thank you!!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7518522-CBBF-BBEB-EEEB-C1BF904910B2}"/>
              </a:ext>
            </a:extLst>
          </p:cNvPr>
          <p:cNvSpPr txBox="1"/>
          <p:nvPr/>
        </p:nvSpPr>
        <p:spPr>
          <a:xfrm>
            <a:off x="990600" y="2438400"/>
            <a:ext cx="77724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/>
              <a:t>Steering Committee</a:t>
            </a:r>
            <a:r>
              <a:rPr lang="en-US" sz="2800" dirty="0"/>
              <a:t>:</a:t>
            </a:r>
          </a:p>
          <a:p>
            <a:r>
              <a:rPr lang="en-US" sz="2800" dirty="0"/>
              <a:t>	Patti Frazer Lock	</a:t>
            </a:r>
            <a:r>
              <a:rPr lang="en-US" sz="2800" dirty="0">
                <a:hlinkClick r:id="rId2"/>
              </a:rPr>
              <a:t>plock@stlawu.edu</a:t>
            </a:r>
            <a:r>
              <a:rPr lang="en-US" sz="2800" dirty="0"/>
              <a:t>  </a:t>
            </a:r>
          </a:p>
          <a:p>
            <a:r>
              <a:rPr lang="en-US" sz="2800" dirty="0"/>
              <a:t>	Jamie Perrett 	</a:t>
            </a:r>
            <a:r>
              <a:rPr lang="en-US" sz="2800" dirty="0">
                <a:hlinkClick r:id="rId3"/>
              </a:rPr>
              <a:t>perrett@stat.byu.edu</a:t>
            </a:r>
            <a:r>
              <a:rPr lang="en-US" sz="2800" dirty="0"/>
              <a:t>  </a:t>
            </a:r>
          </a:p>
          <a:p>
            <a:r>
              <a:rPr lang="en-US" sz="2800" dirty="0"/>
              <a:t>	David Hunter	</a:t>
            </a:r>
            <a:r>
              <a:rPr lang="en-US" sz="2800" dirty="0">
                <a:hlinkClick r:id="rId4"/>
              </a:rPr>
              <a:t>dhunter@stat.psu.edu</a:t>
            </a:r>
            <a:r>
              <a:rPr lang="en-US" sz="2800" dirty="0"/>
              <a:t> </a:t>
            </a:r>
          </a:p>
          <a:p>
            <a:r>
              <a:rPr lang="en-US" sz="2800" dirty="0"/>
              <a:t>	Lisa Kay 		</a:t>
            </a:r>
            <a:r>
              <a:rPr lang="en-US" sz="2800" dirty="0">
                <a:hlinkClick r:id="rId5"/>
              </a:rPr>
              <a:t>lisa.kay@eku.edu</a:t>
            </a:r>
            <a:r>
              <a:rPr lang="en-US" sz="2800" dirty="0"/>
              <a:t> </a:t>
            </a:r>
          </a:p>
          <a:p>
            <a:r>
              <a:rPr lang="en-US" sz="2800" dirty="0"/>
              <a:t>	Kate Kozak 		</a:t>
            </a:r>
            <a:r>
              <a:rPr lang="en-US" sz="2800" dirty="0">
                <a:hlinkClick r:id="rId6"/>
              </a:rPr>
              <a:t>kate.kozak@coconino.edu</a:t>
            </a:r>
            <a:r>
              <a:rPr lang="en-US" sz="2800" dirty="0"/>
              <a:t> </a:t>
            </a:r>
          </a:p>
          <a:p>
            <a:r>
              <a:rPr lang="en-US" sz="2800" dirty="0"/>
              <a:t>	Chris Malone 	</a:t>
            </a:r>
            <a:r>
              <a:rPr lang="en-US" sz="2800" dirty="0">
                <a:hlinkClick r:id="rId7"/>
              </a:rPr>
              <a:t>cmalone@winona.edu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5375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7DABBA-51A8-DBEE-B584-294F01095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473" y="0"/>
            <a:ext cx="682305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77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GAISE 2005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66800" y="1371600"/>
            <a:ext cx="7315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Emphasize statistical literacy and develop statistical thinking </a:t>
            </a:r>
          </a:p>
          <a:p>
            <a:pPr marL="514350" indent="-514350">
              <a:buAutoNum type="arabicPeriod"/>
            </a:pPr>
            <a:r>
              <a:rPr lang="en-US" sz="2800" dirty="0"/>
              <a:t>Use real data </a:t>
            </a:r>
          </a:p>
          <a:p>
            <a:pPr marL="514350" indent="-514350">
              <a:buAutoNum type="arabicPeriod"/>
            </a:pPr>
            <a:r>
              <a:rPr lang="en-US" sz="2800" dirty="0"/>
              <a:t>Stress conceptual understanding, rather than mere knowledge of procedures </a:t>
            </a:r>
          </a:p>
          <a:p>
            <a:pPr marL="514350" indent="-514350">
              <a:buAutoNum type="arabicPeriod"/>
            </a:pPr>
            <a:r>
              <a:rPr lang="en-US" sz="2800" dirty="0"/>
              <a:t>Foster active learning in the classroom</a:t>
            </a:r>
          </a:p>
          <a:p>
            <a:pPr marL="514350" indent="-514350">
              <a:buAutoNum type="arabicPeriod"/>
            </a:pPr>
            <a:r>
              <a:rPr lang="en-US" sz="2800" dirty="0"/>
              <a:t>Use technology for developing conceptual understanding and analyzing data </a:t>
            </a:r>
          </a:p>
          <a:p>
            <a:pPr marL="514350" indent="-514350">
              <a:buAutoNum type="arabicPeriod"/>
            </a:pPr>
            <a:r>
              <a:rPr lang="en-US" sz="2800" dirty="0"/>
              <a:t>Use assessments to improve and evaluate student learning </a:t>
            </a:r>
          </a:p>
        </p:txBody>
      </p:sp>
    </p:spTree>
    <p:extLst>
      <p:ext uri="{BB962C8B-B14F-4D97-AF65-F5344CB8AC3E}">
        <p14:creationId xmlns:p14="http://schemas.microsoft.com/office/powerpoint/2010/main" val="2813707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GAISE 2016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416308"/>
            <a:ext cx="8305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2800" dirty="0"/>
              <a:t>Teach statistical thinking.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/>
              <a:t>Teach statistics as an investigative process of problem-solving and decision making.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C00000"/>
                </a:solidFill>
              </a:rPr>
              <a:t>Give students experience with multivariable thinking. </a:t>
            </a:r>
          </a:p>
          <a:p>
            <a:r>
              <a:rPr lang="en-US" sz="2800" dirty="0"/>
              <a:t>2. Focus on conceptual understanding. </a:t>
            </a:r>
          </a:p>
          <a:p>
            <a:r>
              <a:rPr lang="en-US" sz="2800" dirty="0"/>
              <a:t>3. Integrate real data with a context and purpose. </a:t>
            </a:r>
          </a:p>
          <a:p>
            <a:r>
              <a:rPr lang="en-US" sz="2800" dirty="0"/>
              <a:t>4. Foster active learning. </a:t>
            </a:r>
          </a:p>
          <a:p>
            <a:r>
              <a:rPr lang="en-US" sz="2800" dirty="0"/>
              <a:t>5. Use technology to explore concepts and analyze data. </a:t>
            </a:r>
          </a:p>
          <a:p>
            <a:r>
              <a:rPr lang="en-US" sz="2800" dirty="0"/>
              <a:t>6. Use assessments to improve and evaluate student learning.</a:t>
            </a:r>
          </a:p>
        </p:txBody>
      </p:sp>
    </p:spTree>
    <p:extLst>
      <p:ext uri="{BB962C8B-B14F-4D97-AF65-F5344CB8AC3E}">
        <p14:creationId xmlns:p14="http://schemas.microsoft.com/office/powerpoint/2010/main" val="4273955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GAISE is far more than just these recommendations!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687354"/>
            <a:ext cx="8686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Contents</a:t>
            </a:r>
            <a:r>
              <a:rPr lang="en-US" sz="2200" dirty="0"/>
              <a:t> </a:t>
            </a:r>
          </a:p>
          <a:p>
            <a:r>
              <a:rPr lang="en-US" sz="2200" dirty="0"/>
              <a:t>Committee: .................................................................................................. 1 </a:t>
            </a:r>
          </a:p>
          <a:p>
            <a:r>
              <a:rPr lang="en-US" sz="2200" dirty="0"/>
              <a:t>Executive Summary ..................................................................................... 3 </a:t>
            </a:r>
          </a:p>
          <a:p>
            <a:r>
              <a:rPr lang="en-US" sz="2200" dirty="0"/>
              <a:t>Introduction ................................................................................................. 4 </a:t>
            </a:r>
          </a:p>
          <a:p>
            <a:r>
              <a:rPr lang="en-US" sz="2200" dirty="0"/>
              <a:t>Goals for Students in Introductory Statistics Courses ................................. 8 </a:t>
            </a:r>
          </a:p>
          <a:p>
            <a:r>
              <a:rPr lang="en-US" sz="2200" dirty="0"/>
              <a:t>Recommendations ..................................................................................... 12 </a:t>
            </a:r>
          </a:p>
          <a:p>
            <a:r>
              <a:rPr lang="en-US" sz="2200" dirty="0"/>
              <a:t>Suggestions for Topics that Might be Omitted from Intro Stat……….......... 23 </a:t>
            </a:r>
          </a:p>
          <a:p>
            <a:r>
              <a:rPr lang="en-US" sz="2200" dirty="0"/>
              <a:t>References ................................................................................................. 25 </a:t>
            </a:r>
          </a:p>
          <a:p>
            <a:r>
              <a:rPr lang="en-US" sz="2200" dirty="0"/>
              <a:t>APPENDIX A: Evolution of Introductory Statistics and Emergence of Statistics Education Resources ................................................................... 28 </a:t>
            </a:r>
          </a:p>
          <a:p>
            <a:r>
              <a:rPr lang="en-US" sz="2200" dirty="0"/>
              <a:t>APPENDIX B: Multivariable Thinking .......................................................... 34 </a:t>
            </a:r>
          </a:p>
          <a:p>
            <a:r>
              <a:rPr lang="en-US" sz="2200" dirty="0"/>
              <a:t>APPENDIX C: Activities, Projects, and Datasets ......................................... 43 </a:t>
            </a:r>
          </a:p>
          <a:p>
            <a:r>
              <a:rPr lang="en-US" sz="2200" dirty="0"/>
              <a:t>APPENDIX D: Examples of Using Technology ............................................. 66 </a:t>
            </a:r>
          </a:p>
          <a:p>
            <a:r>
              <a:rPr lang="en-US" sz="2200" dirty="0"/>
              <a:t>APPENDIX E: Examples of Assessment Items .......................................... 104 </a:t>
            </a:r>
          </a:p>
          <a:p>
            <a:r>
              <a:rPr lang="en-US" sz="2200" dirty="0"/>
              <a:t>APPENDIX F: Learning Environments ...................................................... 131 </a:t>
            </a:r>
          </a:p>
        </p:txBody>
      </p:sp>
    </p:spTree>
    <p:extLst>
      <p:ext uri="{BB962C8B-B14F-4D97-AF65-F5344CB8AC3E}">
        <p14:creationId xmlns:p14="http://schemas.microsoft.com/office/powerpoint/2010/main" val="1049608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GAISE is far more than just these recommendations!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687354"/>
            <a:ext cx="88392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Contents</a:t>
            </a:r>
            <a:r>
              <a:rPr lang="en-US" sz="2200" dirty="0"/>
              <a:t> </a:t>
            </a:r>
          </a:p>
          <a:p>
            <a:r>
              <a:rPr lang="en-US" sz="2200" dirty="0"/>
              <a:t>Committee: .................................................................................................. 1 </a:t>
            </a:r>
          </a:p>
          <a:p>
            <a:r>
              <a:rPr lang="en-US" sz="2200" dirty="0"/>
              <a:t>Executive Summary ..................................................................................... 3 </a:t>
            </a:r>
          </a:p>
          <a:p>
            <a:r>
              <a:rPr lang="en-US" sz="2200" dirty="0"/>
              <a:t>Introduction ................................................................................................. 4 </a:t>
            </a:r>
          </a:p>
          <a:p>
            <a:r>
              <a:rPr lang="en-US" sz="2200" dirty="0"/>
              <a:t>Goals for Students in Introductory Statistics Courses ................................. 8 </a:t>
            </a:r>
          </a:p>
          <a:p>
            <a:r>
              <a:rPr lang="en-US" sz="2200" dirty="0"/>
              <a:t>Recommendations ..................................................................................... 12 </a:t>
            </a:r>
          </a:p>
          <a:p>
            <a:r>
              <a:rPr lang="en-US" sz="2200" b="1" dirty="0"/>
              <a:t>Suggestions for Topics that Might be Omitted from Intro Stat…….......... 23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A9C92B-D5B6-D00A-21C9-1AD0E5EBB340}"/>
                  </a:ext>
                </a:extLst>
              </p:cNvPr>
              <p:cNvSpPr txBox="1"/>
              <p:nvPr/>
            </p:nvSpPr>
            <p:spPr>
              <a:xfrm>
                <a:off x="762000" y="4156637"/>
                <a:ext cx="77724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Formal probability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Constructing plots by hand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Basic statistics (mean, median, …)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Drills with z-, t-,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𝜒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, and F-tables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Advanced training on a statistical software package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9A9C92B-D5B6-D00A-21C9-1AD0E5EBB3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156637"/>
                <a:ext cx="7772400" cy="1938992"/>
              </a:xfrm>
              <a:prstGeom prst="rect">
                <a:avLst/>
              </a:prstGeom>
              <a:blipFill>
                <a:blip r:embed="rId2"/>
                <a:stretch>
                  <a:fillRect l="-1020" t="-2516" b="-6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6485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C00000"/>
                </a:solidFill>
              </a:rPr>
              <a:t>GAISE is far more than just these recommendations!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1687354"/>
            <a:ext cx="86868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u="sng" dirty="0"/>
              <a:t>Contents</a:t>
            </a:r>
            <a:r>
              <a:rPr lang="en-US" sz="2200" dirty="0"/>
              <a:t> </a:t>
            </a:r>
          </a:p>
          <a:p>
            <a:r>
              <a:rPr lang="en-US" sz="2200" dirty="0"/>
              <a:t>Committee: .................................................................................................. 1 </a:t>
            </a:r>
          </a:p>
          <a:p>
            <a:r>
              <a:rPr lang="en-US" sz="2200" dirty="0"/>
              <a:t>Executive Summary ..................................................................................... 3 </a:t>
            </a:r>
          </a:p>
          <a:p>
            <a:r>
              <a:rPr lang="en-US" sz="2200" dirty="0"/>
              <a:t>Introduction ................................................................................................. 4 </a:t>
            </a:r>
          </a:p>
          <a:p>
            <a:r>
              <a:rPr lang="en-US" sz="2200" dirty="0"/>
              <a:t>Goals for Students in Introductory Statistics Courses ................................. 8 </a:t>
            </a:r>
          </a:p>
          <a:p>
            <a:r>
              <a:rPr lang="en-US" sz="2200" dirty="0"/>
              <a:t>Recommendations ..................................................................................... 12 </a:t>
            </a:r>
          </a:p>
          <a:p>
            <a:r>
              <a:rPr lang="en-US" sz="2200" dirty="0"/>
              <a:t>Suggestions for Topics that Might be Omitted from Intro Stat……….......... 23 </a:t>
            </a:r>
          </a:p>
          <a:p>
            <a:r>
              <a:rPr lang="en-US" sz="2200" dirty="0"/>
              <a:t>References ................................................................................................. 25 </a:t>
            </a:r>
          </a:p>
          <a:p>
            <a:r>
              <a:rPr lang="en-US" sz="2200" dirty="0"/>
              <a:t>APPENDIX A: Evolution of Introductory Statistics and Emergence of Statistics Education Resources ................................................................... 28 </a:t>
            </a:r>
          </a:p>
          <a:p>
            <a:r>
              <a:rPr lang="en-US" sz="2200" dirty="0"/>
              <a:t>APPENDIX B: Multivariable Thinking .......................................................... 34 </a:t>
            </a:r>
          </a:p>
          <a:p>
            <a:r>
              <a:rPr lang="en-US" sz="2200" dirty="0"/>
              <a:t>APPENDIX C: Activities, Projects, and Datasets ......................................... 43 </a:t>
            </a:r>
          </a:p>
          <a:p>
            <a:r>
              <a:rPr lang="en-US" sz="2200" dirty="0"/>
              <a:t>APPENDIX D: Examples of Using Technology ............................................. 66 </a:t>
            </a:r>
          </a:p>
          <a:p>
            <a:r>
              <a:rPr lang="en-US" sz="2200" dirty="0"/>
              <a:t>APPENDIX E: Examples of Assessment Items .......................................... 104 </a:t>
            </a:r>
          </a:p>
          <a:p>
            <a:r>
              <a:rPr lang="en-US" sz="2200" dirty="0"/>
              <a:t>APPENDIX F: Learning Environments ...................................................... 131 </a:t>
            </a:r>
          </a:p>
        </p:txBody>
      </p:sp>
    </p:spTree>
    <p:extLst>
      <p:ext uri="{BB962C8B-B14F-4D97-AF65-F5344CB8AC3E}">
        <p14:creationId xmlns:p14="http://schemas.microsoft.com/office/powerpoint/2010/main" val="1070186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Revising College GAISE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90600" y="1295400"/>
            <a:ext cx="73914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Organized by the American Statistical Association and the ASA Section on Statistics and Data Science Education.</a:t>
            </a:r>
          </a:p>
          <a:p>
            <a:endParaRPr lang="en-US" sz="1200" dirty="0"/>
          </a:p>
          <a:p>
            <a:r>
              <a:rPr lang="en-US" sz="2400" dirty="0"/>
              <a:t>Revision process is expected to take about 2 years.</a:t>
            </a:r>
          </a:p>
          <a:p>
            <a:endParaRPr lang="en-US" sz="1200" dirty="0"/>
          </a:p>
          <a:p>
            <a:r>
              <a:rPr lang="en-US" sz="2400" dirty="0"/>
              <a:t>We are just getting started!  </a:t>
            </a:r>
          </a:p>
          <a:p>
            <a:endParaRPr lang="en-US" sz="1200" dirty="0"/>
          </a:p>
          <a:p>
            <a:r>
              <a:rPr lang="en-US" sz="2400" u="sng" dirty="0"/>
              <a:t>Steering Committee</a:t>
            </a:r>
            <a:r>
              <a:rPr lang="en-US" sz="2400" dirty="0"/>
              <a:t>:</a:t>
            </a:r>
          </a:p>
          <a:p>
            <a:r>
              <a:rPr lang="en-US" sz="2000" dirty="0"/>
              <a:t>	Patti Frazer Lock, St. Lawrence University (co-chair)</a:t>
            </a:r>
          </a:p>
          <a:p>
            <a:r>
              <a:rPr lang="en-US" sz="2000" dirty="0"/>
              <a:t>	Jamie Perrett, Brigham Young University (co-chair)</a:t>
            </a:r>
          </a:p>
          <a:p>
            <a:r>
              <a:rPr lang="en-US" sz="2000" dirty="0"/>
              <a:t>	Donna Lalonde, ASA Liaison</a:t>
            </a:r>
          </a:p>
          <a:p>
            <a:r>
              <a:rPr lang="en-US" sz="2000" dirty="0"/>
              <a:t>	David Hunter, Penn State University</a:t>
            </a:r>
          </a:p>
          <a:p>
            <a:r>
              <a:rPr lang="en-US" sz="2000" dirty="0"/>
              <a:t>	Lisa Kay, Eastern Kentucky University</a:t>
            </a:r>
          </a:p>
          <a:p>
            <a:r>
              <a:rPr lang="en-US" sz="2000" dirty="0"/>
              <a:t>	Kate Kozak, Coconino Community College</a:t>
            </a:r>
          </a:p>
          <a:p>
            <a:r>
              <a:rPr lang="en-US" sz="2000" dirty="0"/>
              <a:t>	Chris Malone, Winona State University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9074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rgbClr val="C00000"/>
                </a:solidFill>
              </a:rPr>
              <a:t>College GAISE 2025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219200"/>
            <a:ext cx="83058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Initial areas identified for consideration by the ASA Section</a:t>
            </a:r>
            <a:r>
              <a:rPr lang="en-US" sz="2800" dirty="0"/>
              <a:t>:  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explicit guidance on the foundational aspects of statistics for data science courses;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explicit consideration of curriculum for introductory data science courses;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ensure best practices in pedagogy and curriculum are reflected in a revision;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effectively communicate recommendations and revisions through a JEDIA lens;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include recommended learning outcomes; and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800" dirty="0"/>
              <a:t>provide more guidance on assessment.</a:t>
            </a:r>
          </a:p>
        </p:txBody>
      </p:sp>
    </p:spTree>
    <p:extLst>
      <p:ext uri="{BB962C8B-B14F-4D97-AF65-F5344CB8AC3E}">
        <p14:creationId xmlns:p14="http://schemas.microsoft.com/office/powerpoint/2010/main" val="416245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6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9759</TotalTime>
  <Words>1015</Words>
  <Application>Microsoft Office PowerPoint</Application>
  <PresentationFormat>On-screen Show (4:3)</PresentationFormat>
  <Paragraphs>144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Revising College GAISE Guidelines for Assessment and Instruction in Statistics Education</vt:lpstr>
      <vt:lpstr>PowerPoint Presentation</vt:lpstr>
      <vt:lpstr>GAISE 2005</vt:lpstr>
      <vt:lpstr>GAISE 2016</vt:lpstr>
      <vt:lpstr>GAISE is far more than just these recommendations!</vt:lpstr>
      <vt:lpstr>GAISE is far more than just these recommendations!</vt:lpstr>
      <vt:lpstr>GAISE is far more than just these recommendations!</vt:lpstr>
      <vt:lpstr>Revising College GAISE</vt:lpstr>
      <vt:lpstr>College GAISE 2025</vt:lpstr>
      <vt:lpstr>Help us  gather data!</vt:lpstr>
      <vt:lpstr>PowerPoint Presentation</vt:lpstr>
      <vt:lpstr>Discussion</vt:lpstr>
      <vt:lpstr>Discussion</vt:lpstr>
      <vt:lpstr>Thank you!!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your data the boot:   What is bootstrapping  and Why does it matter?</dc:title>
  <dc:creator>Patti</dc:creator>
  <cp:lastModifiedBy>Patti Frazer Lock</cp:lastModifiedBy>
  <cp:revision>437</cp:revision>
  <cp:lastPrinted>2011-05-19T14:48:38Z</cp:lastPrinted>
  <dcterms:created xsi:type="dcterms:W3CDTF">2010-10-14T16:11:16Z</dcterms:created>
  <dcterms:modified xsi:type="dcterms:W3CDTF">2023-06-02T22:11:43Z</dcterms:modified>
</cp:coreProperties>
</file>