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595" r:id="rId3"/>
    <p:sldId id="593" r:id="rId4"/>
    <p:sldId id="702" r:id="rId5"/>
    <p:sldId id="710" r:id="rId6"/>
    <p:sldId id="596" r:id="rId7"/>
    <p:sldId id="703" r:id="rId8"/>
    <p:sldId id="704" r:id="rId9"/>
    <p:sldId id="705" r:id="rId10"/>
    <p:sldId id="706" r:id="rId11"/>
    <p:sldId id="707" r:id="rId12"/>
    <p:sldId id="708" r:id="rId13"/>
    <p:sldId id="711" r:id="rId14"/>
    <p:sldId id="709" r:id="rId15"/>
  </p:sldIdLst>
  <p:sldSz cx="9144000" cy="6858000" type="screen4x3"/>
  <p:notesSz cx="7099300" cy="938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9900"/>
    <a:srgbClr val="006600"/>
    <a:srgbClr val="0066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50" autoAdjust="0"/>
    <p:restoredTop sz="94494" autoAdjust="0"/>
  </p:normalViewPr>
  <p:slideViewPr>
    <p:cSldViewPr>
      <p:cViewPr varScale="1">
        <p:scale>
          <a:sx n="86" d="100"/>
          <a:sy n="86" d="100"/>
        </p:scale>
        <p:origin x="909" y="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69266"/>
          </a:xfrm>
          <a:prstGeom prst="rect">
            <a:avLst/>
          </a:prstGeom>
        </p:spPr>
        <p:txBody>
          <a:bodyPr vert="horz" lIns="93205" tIns="46602" rIns="93205" bIns="4660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469266"/>
          </a:xfrm>
          <a:prstGeom prst="rect">
            <a:avLst/>
          </a:prstGeom>
        </p:spPr>
        <p:txBody>
          <a:bodyPr vert="horz" lIns="93205" tIns="46602" rIns="93205" bIns="46602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4407"/>
            <a:ext cx="3076363" cy="469266"/>
          </a:xfrm>
          <a:prstGeom prst="rect">
            <a:avLst/>
          </a:prstGeom>
        </p:spPr>
        <p:txBody>
          <a:bodyPr vert="horz" lIns="93205" tIns="46602" rIns="93205" bIns="4660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8914407"/>
            <a:ext cx="3076363" cy="469266"/>
          </a:xfrm>
          <a:prstGeom prst="rect">
            <a:avLst/>
          </a:prstGeom>
        </p:spPr>
        <p:txBody>
          <a:bodyPr vert="horz" lIns="93205" tIns="46602" rIns="93205" bIns="46602" rtlCol="0" anchor="b"/>
          <a:lstStyle>
            <a:lvl1pPr algn="r">
              <a:defRPr sz="1200"/>
            </a:lvl1pPr>
          </a:lstStyle>
          <a:p>
            <a:fld id="{77682825-CB27-4439-B919-408EBC76C2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54496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69266"/>
          </a:xfrm>
          <a:prstGeom prst="rect">
            <a:avLst/>
          </a:prstGeom>
        </p:spPr>
        <p:txBody>
          <a:bodyPr vert="horz" lIns="93205" tIns="46602" rIns="93205" bIns="4660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69266"/>
          </a:xfrm>
          <a:prstGeom prst="rect">
            <a:avLst/>
          </a:prstGeom>
        </p:spPr>
        <p:txBody>
          <a:bodyPr vert="horz" lIns="93205" tIns="46602" rIns="93205" bIns="46602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89475" cy="3517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05" tIns="46602" rIns="93205" bIns="4660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458019"/>
            <a:ext cx="5679440" cy="4223386"/>
          </a:xfrm>
          <a:prstGeom prst="rect">
            <a:avLst/>
          </a:prstGeom>
        </p:spPr>
        <p:txBody>
          <a:bodyPr vert="horz" lIns="93205" tIns="46602" rIns="93205" bIns="4660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69266"/>
          </a:xfrm>
          <a:prstGeom prst="rect">
            <a:avLst/>
          </a:prstGeom>
        </p:spPr>
        <p:txBody>
          <a:bodyPr vert="horz" lIns="93205" tIns="46602" rIns="93205" bIns="4660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69266"/>
          </a:xfrm>
          <a:prstGeom prst="rect">
            <a:avLst/>
          </a:prstGeom>
        </p:spPr>
        <p:txBody>
          <a:bodyPr vert="horz" lIns="93205" tIns="46602" rIns="93205" bIns="46602" rtlCol="0" anchor="b"/>
          <a:lstStyle>
            <a:lvl1pPr algn="r">
              <a:defRPr sz="1200"/>
            </a:lvl1pPr>
          </a:lstStyle>
          <a:p>
            <a:fld id="{5A1F48E1-058B-4963-8D55-C60E043110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9986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Dennis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70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Dennis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20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7/19/2025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7/19/2025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7/19/2025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7/19/2025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7/19/2025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7/19/2025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7/19/2025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7/19/2025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7/19/2025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7/19/2025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7/19/2025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648FE-2D5A-45AB-95EB-9243473478A6}" type="datetimeFigureOut">
              <a:rPr lang="en-US" smtClean="0"/>
              <a:pPr/>
              <a:t>7/19/2025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forms.gle/keg4jEh5fm86wBJ46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hyperlink" Target="https://amstat.quarto.pub/college-gaise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840" y="533400"/>
            <a:ext cx="8656320" cy="2362200"/>
          </a:xfrm>
          <a:solidFill>
            <a:srgbClr val="FFFF99"/>
          </a:solidFill>
          <a:ln w="57150"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en-US" sz="5400" b="1" dirty="0"/>
              <a:t>Courses Modeled on the </a:t>
            </a:r>
            <a:br>
              <a:rPr lang="en-US" sz="5400" b="1" dirty="0"/>
            </a:br>
            <a:r>
              <a:rPr lang="en-US" sz="5400" b="1" dirty="0"/>
              <a:t>New College GAISE </a:t>
            </a:r>
            <a:br>
              <a:rPr lang="en-US" sz="5400" b="1" dirty="0"/>
            </a:br>
            <a:r>
              <a:rPr lang="en-US" sz="5400" b="1" dirty="0"/>
              <a:t>Recommendations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971800"/>
            <a:ext cx="8382000" cy="35052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en-US" sz="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Patti Frazer Lock</a:t>
            </a:r>
          </a:p>
          <a:p>
            <a:pPr>
              <a:spcBef>
                <a:spcPts val="0"/>
              </a:spcBef>
            </a:pPr>
            <a:r>
              <a:rPr lang="en-US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St. Lawrence University</a:t>
            </a:r>
          </a:p>
          <a:p>
            <a:pPr>
              <a:spcBef>
                <a:spcPts val="0"/>
              </a:spcBef>
            </a:pPr>
            <a:endParaRPr lang="en-US" sz="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Lisa Kay</a:t>
            </a:r>
          </a:p>
          <a:p>
            <a:pPr>
              <a:spcBef>
                <a:spcPts val="0"/>
              </a:spcBef>
            </a:pPr>
            <a:r>
              <a:rPr lang="en-US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Eastern Kentucky University</a:t>
            </a:r>
          </a:p>
          <a:p>
            <a:pPr>
              <a:spcBef>
                <a:spcPts val="0"/>
              </a:spcBef>
            </a:pPr>
            <a:endParaRPr lang="en-US" sz="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Kate Kozak</a:t>
            </a:r>
          </a:p>
          <a:p>
            <a:pPr>
              <a:spcBef>
                <a:spcPts val="0"/>
              </a:spcBef>
            </a:pPr>
            <a:r>
              <a:rPr lang="en-US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Coconino Community College</a:t>
            </a:r>
          </a:p>
          <a:p>
            <a:pPr>
              <a:spcBef>
                <a:spcPts val="0"/>
              </a:spcBef>
            </a:pPr>
            <a:endParaRPr lang="en-US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United States Conference on Teaching Statistics</a:t>
            </a:r>
          </a:p>
          <a:p>
            <a:pPr>
              <a:spcBef>
                <a:spcPts val="0"/>
              </a:spcBef>
            </a:pP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July 2025</a:t>
            </a:r>
          </a:p>
        </p:txBody>
      </p:sp>
      <p:pic>
        <p:nvPicPr>
          <p:cNvPr id="1026" name="Picture 2" descr="ASA logo on one side with a stack of books, a globe, computer, and mortar board on the other side">
            <a:extLst>
              <a:ext uri="{FF2B5EF4-FFF2-40B4-BE49-F238E27FC236}">
                <a16:creationId xmlns:a16="http://schemas.microsoft.com/office/drawing/2014/main" id="{181C27D2-1793-8F9B-D29D-FB294FB75C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96000"/>
            <a:ext cx="2743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80FA5-FE14-DFA1-C0FC-90D748D2D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rgbClr val="C00000"/>
                </a:solidFill>
              </a:rPr>
              <a:t>But Wait!  There’s More!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58E699-D4F7-8863-28E0-DB03AF43F130}"/>
              </a:ext>
            </a:extLst>
          </p:cNvPr>
          <p:cNvSpPr txBox="1"/>
          <p:nvPr/>
        </p:nvSpPr>
        <p:spPr>
          <a:xfrm>
            <a:off x="685800" y="1781413"/>
            <a:ext cx="73152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3600" b="1" dirty="0"/>
              <a:t>Every recommendation comes with</a:t>
            </a:r>
          </a:p>
          <a:p>
            <a:pPr marL="571500" indent="-5715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A short clarifying statement</a:t>
            </a:r>
          </a:p>
          <a:p>
            <a:pPr marL="571500" indent="-5715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A longer discussion with resources, examples, assessment items, and more.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62DB22-4660-03E2-C0D3-69AE82C067F3}"/>
              </a:ext>
            </a:extLst>
          </p:cNvPr>
          <p:cNvSpPr txBox="1"/>
          <p:nvPr/>
        </p:nvSpPr>
        <p:spPr>
          <a:xfrm>
            <a:off x="6629400" y="2644438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Mostly Done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2B679C-627C-7219-E435-D5575106568E}"/>
              </a:ext>
            </a:extLst>
          </p:cNvPr>
          <p:cNvSpPr txBox="1"/>
          <p:nvPr/>
        </p:nvSpPr>
        <p:spPr>
          <a:xfrm>
            <a:off x="6553200" y="4473238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In Process</a:t>
            </a:r>
          </a:p>
        </p:txBody>
      </p:sp>
    </p:spTree>
    <p:extLst>
      <p:ext uri="{BB962C8B-B14F-4D97-AF65-F5344CB8AC3E}">
        <p14:creationId xmlns:p14="http://schemas.microsoft.com/office/powerpoint/2010/main" val="2083486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77F8B-C7A0-28C6-881C-12A77E9E4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990600"/>
            <a:ext cx="3962400" cy="16764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Recommendation</a:t>
            </a:r>
            <a:r>
              <a:rPr lang="en-US" sz="6000" b="1" dirty="0">
                <a:solidFill>
                  <a:srgbClr val="C00000"/>
                </a:solidFill>
              </a:rPr>
              <a:t> Teams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327617-0E1D-C0BC-7373-5E6143A0FCFD}"/>
              </a:ext>
            </a:extLst>
          </p:cNvPr>
          <p:cNvSpPr txBox="1"/>
          <p:nvPr/>
        </p:nvSpPr>
        <p:spPr>
          <a:xfrm>
            <a:off x="228600" y="2895600"/>
            <a:ext cx="3505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Thank you to all the amazing people who worked on one of the Recommendation Teams!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CFD2544-F531-F115-7DA5-CB096622A7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743990"/>
              </p:ext>
            </p:extLst>
          </p:nvPr>
        </p:nvGraphicFramePr>
        <p:xfrm>
          <a:off x="4114800" y="152400"/>
          <a:ext cx="4930573" cy="64770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005789">
                  <a:extLst>
                    <a:ext uri="{9D8B030D-6E8A-4147-A177-3AD203B41FA5}">
                      <a16:colId xmlns:a16="http://schemas.microsoft.com/office/drawing/2014/main" val="2720985047"/>
                    </a:ext>
                  </a:extLst>
                </a:gridCol>
                <a:gridCol w="340751">
                  <a:extLst>
                    <a:ext uri="{9D8B030D-6E8A-4147-A177-3AD203B41FA5}">
                      <a16:colId xmlns:a16="http://schemas.microsoft.com/office/drawing/2014/main" val="63126124"/>
                    </a:ext>
                  </a:extLst>
                </a:gridCol>
                <a:gridCol w="237493">
                  <a:extLst>
                    <a:ext uri="{9D8B030D-6E8A-4147-A177-3AD203B41FA5}">
                      <a16:colId xmlns:a16="http://schemas.microsoft.com/office/drawing/2014/main" val="3020768325"/>
                    </a:ext>
                  </a:extLst>
                </a:gridCol>
                <a:gridCol w="2005789">
                  <a:extLst>
                    <a:ext uri="{9D8B030D-6E8A-4147-A177-3AD203B41FA5}">
                      <a16:colId xmlns:a16="http://schemas.microsoft.com/office/drawing/2014/main" val="30361534"/>
                    </a:ext>
                  </a:extLst>
                </a:gridCol>
                <a:gridCol w="340751">
                  <a:extLst>
                    <a:ext uri="{9D8B030D-6E8A-4147-A177-3AD203B41FA5}">
                      <a16:colId xmlns:a16="http://schemas.microsoft.com/office/drawing/2014/main" val="99806202"/>
                    </a:ext>
                  </a:extLst>
                </a:gridCol>
              </a:tblGrid>
              <a:tr h="25908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Name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Rec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Name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Rec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extLst>
                  <a:ext uri="{0D108BD9-81ED-4DB2-BD59-A6C34878D82A}">
                    <a16:rowId xmlns:a16="http://schemas.microsoft.com/office/drawing/2014/main" val="447994215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Melissa Pittard (chair)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Hunter Glanz (chair)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extLst>
                  <a:ext uri="{0D108BD9-81ED-4DB2-BD59-A6C34878D82A}">
                    <a16:rowId xmlns:a16="http://schemas.microsoft.com/office/drawing/2014/main" val="1272951656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Rachel Saidi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Michael Sullivan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extLst>
                  <a:ext uri="{0D108BD9-81ED-4DB2-BD59-A6C34878D82A}">
                    <a16:rowId xmlns:a16="http://schemas.microsoft.com/office/drawing/2014/main" val="3363705968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Anna Bargagliotti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Amelia McNamara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extLst>
                  <a:ext uri="{0D108BD9-81ED-4DB2-BD59-A6C34878D82A}">
                    <a16:rowId xmlns:a16="http://schemas.microsoft.com/office/drawing/2014/main" val="221515981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Chris Malone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Patti Frazer Lock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extLst>
                  <a:ext uri="{0D108BD9-81ED-4DB2-BD59-A6C34878D82A}">
                    <a16:rowId xmlns:a16="http://schemas.microsoft.com/office/drawing/2014/main" val="654019023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Sara Stoudt (chair)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Judith Canner (chair)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extLst>
                  <a:ext uri="{0D108BD9-81ED-4DB2-BD59-A6C34878D82A}">
                    <a16:rowId xmlns:a16="http://schemas.microsoft.com/office/drawing/2014/main" val="221468394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Victor Piercey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Matthew Hayat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extLst>
                  <a:ext uri="{0D108BD9-81ED-4DB2-BD59-A6C34878D82A}">
                    <a16:rowId xmlns:a16="http://schemas.microsoft.com/office/drawing/2014/main" val="334383389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Larry Lesser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Jessica Utts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extLst>
                  <a:ext uri="{0D108BD9-81ED-4DB2-BD59-A6C34878D82A}">
                    <a16:rowId xmlns:a16="http://schemas.microsoft.com/office/drawing/2014/main" val="1344731724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Dave Hunter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Donna Lalonde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extLst>
                  <a:ext uri="{0D108BD9-81ED-4DB2-BD59-A6C34878D82A}">
                    <a16:rowId xmlns:a16="http://schemas.microsoft.com/office/drawing/2014/main" val="3794449008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Nick Horton (chair)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Beth Chance (chair)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extLst>
                  <a:ext uri="{0D108BD9-81ED-4DB2-BD59-A6C34878D82A}">
                    <a16:rowId xmlns:a16="http://schemas.microsoft.com/office/drawing/2014/main" val="153388128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Rebecca Wong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Hollylynne Lee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extLst>
                  <a:ext uri="{0D108BD9-81ED-4DB2-BD59-A6C34878D82A}">
                    <a16:rowId xmlns:a16="http://schemas.microsoft.com/office/drawing/2014/main" val="3086081783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Laura Ziegler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Amanda Ellis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extLst>
                  <a:ext uri="{0D108BD9-81ED-4DB2-BD59-A6C34878D82A}">
                    <a16:rowId xmlns:a16="http://schemas.microsoft.com/office/drawing/2014/main" val="2763738455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Joe Roith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Anelise Sabbag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extLst>
                  <a:ext uri="{0D108BD9-81ED-4DB2-BD59-A6C34878D82A}">
                    <a16:rowId xmlns:a16="http://schemas.microsoft.com/office/drawing/2014/main" val="2617524284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Ulrike Genschel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Jamie Perrett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extLst>
                  <a:ext uri="{0D108BD9-81ED-4DB2-BD59-A6C34878D82A}">
                    <a16:rowId xmlns:a16="http://schemas.microsoft.com/office/drawing/2014/main" val="3051678088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Lisa Kay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Julie Neisler (chair)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extLst>
                  <a:ext uri="{0D108BD9-81ED-4DB2-BD59-A6C34878D82A}">
                    <a16:rowId xmlns:a16="http://schemas.microsoft.com/office/drawing/2014/main" val="3960360988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Rob Gould (chair)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Andy Zieffler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extLst>
                  <a:ext uri="{0D108BD9-81ED-4DB2-BD59-A6C34878D82A}">
                    <a16:rowId xmlns:a16="http://schemas.microsoft.com/office/drawing/2014/main" val="343187830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Robin Lock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Matt Beckman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extLst>
                  <a:ext uri="{0D108BD9-81ED-4DB2-BD59-A6C34878D82A}">
                    <a16:rowId xmlns:a16="http://schemas.microsoft.com/office/drawing/2014/main" val="2196303735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Ambika Silva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Jennifer Ward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extLst>
                  <a:ext uri="{0D108BD9-81ED-4DB2-BD59-A6C34878D82A}">
                    <a16:rowId xmlns:a16="http://schemas.microsoft.com/office/drawing/2014/main" val="3870968798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Jennifer Broatch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Kate Kozak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extLst>
                  <a:ext uri="{0D108BD9-81ED-4DB2-BD59-A6C34878D82A}">
                    <a16:rowId xmlns:a16="http://schemas.microsoft.com/office/drawing/2014/main" val="2579954834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Jamie Perrett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Jo Hardin (chair)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extLst>
                  <a:ext uri="{0D108BD9-81ED-4DB2-BD59-A6C34878D82A}">
                    <a16:rowId xmlns:a16="http://schemas.microsoft.com/office/drawing/2014/main" val="2836213175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Kelly McConville (chair)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Allison Theobold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extLst>
                  <a:ext uri="{0D108BD9-81ED-4DB2-BD59-A6C34878D82A}">
                    <a16:rowId xmlns:a16="http://schemas.microsoft.com/office/drawing/2014/main" val="2609161848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Ben Baumer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Suzy Thornton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extLst>
                  <a:ext uri="{0D108BD9-81ED-4DB2-BD59-A6C34878D82A}">
                    <a16:rowId xmlns:a16="http://schemas.microsoft.com/office/drawing/2014/main" val="2467245724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Nathan Tintle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Maria Tackett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extLst>
                  <a:ext uri="{0D108BD9-81ED-4DB2-BD59-A6C34878D82A}">
                    <a16:rowId xmlns:a16="http://schemas.microsoft.com/office/drawing/2014/main" val="227495482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Mine Dogucu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5" marR="6075" marT="6075" marB="0" anchor="ctr"/>
                </a:tc>
                <a:extLst>
                  <a:ext uri="{0D108BD9-81ED-4DB2-BD59-A6C34878D82A}">
                    <a16:rowId xmlns:a16="http://schemas.microsoft.com/office/drawing/2014/main" val="3065944296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Patti Frazer Lock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6075" marR="6075" marT="6075" marB="0" anchor="ctr"/>
                </a:tc>
                <a:extLst>
                  <a:ext uri="{0D108BD9-81ED-4DB2-BD59-A6C34878D82A}">
                    <a16:rowId xmlns:a16="http://schemas.microsoft.com/office/drawing/2014/main" val="1831946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722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90C59-E12E-D096-9FF7-4CAB88D44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76200"/>
            <a:ext cx="5486400" cy="914400"/>
          </a:xfrm>
        </p:spPr>
        <p:txBody>
          <a:bodyPr>
            <a:normAutofit fontScale="90000"/>
          </a:bodyPr>
          <a:lstStyle/>
          <a:p>
            <a:r>
              <a:rPr lang="en-US" sz="6000" b="1" dirty="0">
                <a:solidFill>
                  <a:srgbClr val="C00000"/>
                </a:solidFill>
              </a:rPr>
              <a:t>Helpful Links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78A45F-7353-BC0F-9A2E-AB67270A714D}"/>
              </a:ext>
            </a:extLst>
          </p:cNvPr>
          <p:cNvSpPr txBox="1"/>
          <p:nvPr/>
        </p:nvSpPr>
        <p:spPr>
          <a:xfrm>
            <a:off x="1371600" y="2067580"/>
            <a:ext cx="2667000" cy="523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(Temporary  Site)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3B7DB1-3D3B-73C7-E515-C75DDA08472D}"/>
              </a:ext>
            </a:extLst>
          </p:cNvPr>
          <p:cNvSpPr txBox="1"/>
          <p:nvPr/>
        </p:nvSpPr>
        <p:spPr>
          <a:xfrm>
            <a:off x="381000" y="3962400"/>
            <a:ext cx="79248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Do YOU have materials to share?</a:t>
            </a:r>
          </a:p>
          <a:p>
            <a:r>
              <a:rPr lang="en-US" sz="3200" dirty="0"/>
              <a:t>If so, let us know here:</a:t>
            </a:r>
          </a:p>
          <a:p>
            <a:endParaRPr lang="en-US" sz="3600" dirty="0"/>
          </a:p>
          <a:p>
            <a:endParaRPr lang="en-US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F8C7E5-3AD7-FEAE-2D91-2F0BF0E19829}"/>
              </a:ext>
            </a:extLst>
          </p:cNvPr>
          <p:cNvSpPr txBox="1"/>
          <p:nvPr/>
        </p:nvSpPr>
        <p:spPr>
          <a:xfrm>
            <a:off x="381000" y="51816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hlinkClick r:id="rId2"/>
              </a:rPr>
              <a:t>https://forms.gle/keg4jEh5fm86wBJ46</a:t>
            </a:r>
            <a:r>
              <a:rPr lang="en-US" sz="2400" dirty="0"/>
              <a:t>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429231A-83CB-F124-B7DD-A391132605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4143375"/>
            <a:ext cx="2562225" cy="25622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AED49B7-0729-F040-B3EB-19F7D1C5A316}"/>
              </a:ext>
            </a:extLst>
          </p:cNvPr>
          <p:cNvSpPr txBox="1"/>
          <p:nvPr/>
        </p:nvSpPr>
        <p:spPr>
          <a:xfrm>
            <a:off x="-66675" y="1229380"/>
            <a:ext cx="6162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hlinkClick r:id="rId4"/>
              </a:rPr>
              <a:t>https://amstat.quarto.pub/college-gaise/</a:t>
            </a:r>
            <a:endParaRPr lang="en-US" sz="28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5E412E4-9DA2-6EE2-9B9F-2054D85796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9800" y="228600"/>
            <a:ext cx="3048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73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362A6E-183B-7788-40B6-7DF3CAC6F6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1AC09-9DB2-6AD8-9276-4BF3F40A3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sz="6600" b="1" dirty="0">
                <a:solidFill>
                  <a:srgbClr val="C00000"/>
                </a:solidFill>
              </a:rPr>
              <a:t>Ten Recommendations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058EF2-D902-9277-2380-9DA668073D0D}"/>
              </a:ext>
            </a:extLst>
          </p:cNvPr>
          <p:cNvSpPr txBox="1"/>
          <p:nvPr/>
        </p:nvSpPr>
        <p:spPr>
          <a:xfrm>
            <a:off x="228600" y="914400"/>
            <a:ext cx="88392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u="sng" dirty="0"/>
              <a:t>Recommendations for Statistics and Data Science</a:t>
            </a:r>
            <a:r>
              <a:rPr lang="en-US" sz="2400" dirty="0"/>
              <a:t>      </a:t>
            </a:r>
          </a:p>
          <a:p>
            <a:pPr marL="342900" lvl="0" indent="-342900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Teach statistics and data science as iterative processes of gleaning insights from data to inform evidence-based decisions.</a:t>
            </a:r>
          </a:p>
          <a:p>
            <a:pPr marL="342900" lvl="0" indent="-342900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Emphasize effective written and oral communication of results from data, with attention to the scope and limitations of conclusions. </a:t>
            </a:r>
          </a:p>
          <a:p>
            <a:pPr marL="342900" lvl="0" indent="-342900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Focus on conceptual understanding rather than algebraic manipulation and formulas.</a:t>
            </a:r>
          </a:p>
          <a:p>
            <a:pPr marL="342900" lvl="0" indent="-342900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Integrate real data with a context and purpose throughout the course.  Select data that are meaningful and engaging to the students.  </a:t>
            </a:r>
          </a:p>
          <a:p>
            <a:pPr marL="342900" lvl="0" indent="-342900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Encourage multivariable thinking.   </a:t>
            </a:r>
          </a:p>
          <a:p>
            <a:pPr marL="342900" lvl="0" indent="-342900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Incorporate software/apps to explore concepts and work with data.</a:t>
            </a:r>
          </a:p>
          <a:p>
            <a:pPr marL="342900" lvl="0" indent="-342900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Emphasize responsible and ethical conduct in the collection and use of data and in their analysis.</a:t>
            </a:r>
          </a:p>
          <a:p>
            <a:pPr marL="342900" lvl="0" indent="-342900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Employ evidence-based pedagogies that actively engage students in the learning process.</a:t>
            </a:r>
          </a:p>
          <a:p>
            <a:pPr marL="342900" lvl="0" indent="-342900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Use a variety of formative and summative assessments to improve teaching and learning.</a:t>
            </a:r>
          </a:p>
          <a:p>
            <a:pPr marL="342900" lvl="0" indent="-342900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Implement a course design that uses inclusive strategies to foster a sense of belonging. </a:t>
            </a:r>
            <a:endParaRPr lang="en-US" sz="36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B51A5DE-F981-F390-6E23-8BAE842AD089}"/>
              </a:ext>
            </a:extLst>
          </p:cNvPr>
          <p:cNvCxnSpPr/>
          <p:nvPr/>
        </p:nvCxnSpPr>
        <p:spPr>
          <a:xfrm>
            <a:off x="6781800" y="1752600"/>
            <a:ext cx="17526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2A17973-AA93-19CF-9747-3171E29F8E95}"/>
              </a:ext>
            </a:extLst>
          </p:cNvPr>
          <p:cNvCxnSpPr>
            <a:cxnSpLocks/>
          </p:cNvCxnSpPr>
          <p:nvPr/>
        </p:nvCxnSpPr>
        <p:spPr>
          <a:xfrm>
            <a:off x="4114800" y="2438400"/>
            <a:ext cx="23622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1DC89BE-960B-9C80-49A2-802C4148488D}"/>
              </a:ext>
            </a:extLst>
          </p:cNvPr>
          <p:cNvCxnSpPr>
            <a:cxnSpLocks/>
          </p:cNvCxnSpPr>
          <p:nvPr/>
        </p:nvCxnSpPr>
        <p:spPr>
          <a:xfrm>
            <a:off x="1524000" y="3124200"/>
            <a:ext cx="24384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C58D1DB-DDD3-8541-0E01-83E8CFAC85FE}"/>
              </a:ext>
            </a:extLst>
          </p:cNvPr>
          <p:cNvCxnSpPr>
            <a:cxnSpLocks/>
          </p:cNvCxnSpPr>
          <p:nvPr/>
        </p:nvCxnSpPr>
        <p:spPr>
          <a:xfrm>
            <a:off x="1524000" y="3581400"/>
            <a:ext cx="8382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4171DB-AF20-60D4-CB15-926A9098BDB8}"/>
              </a:ext>
            </a:extLst>
          </p:cNvPr>
          <p:cNvCxnSpPr>
            <a:cxnSpLocks/>
          </p:cNvCxnSpPr>
          <p:nvPr/>
        </p:nvCxnSpPr>
        <p:spPr>
          <a:xfrm>
            <a:off x="1676400" y="4267200"/>
            <a:ext cx="20574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176FC6E-447E-BDF4-31D6-6A84853EC4F4}"/>
              </a:ext>
            </a:extLst>
          </p:cNvPr>
          <p:cNvCxnSpPr>
            <a:cxnSpLocks/>
          </p:cNvCxnSpPr>
          <p:nvPr/>
        </p:nvCxnSpPr>
        <p:spPr>
          <a:xfrm>
            <a:off x="1828800" y="4724400"/>
            <a:ext cx="12954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CEF6434-28D3-0A2B-0633-AA9A41250E88}"/>
              </a:ext>
            </a:extLst>
          </p:cNvPr>
          <p:cNvCxnSpPr>
            <a:cxnSpLocks/>
          </p:cNvCxnSpPr>
          <p:nvPr/>
        </p:nvCxnSpPr>
        <p:spPr>
          <a:xfrm>
            <a:off x="3200400" y="5105400"/>
            <a:ext cx="14478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CC46D35-2DA7-F0F1-53F8-91E904F28B9C}"/>
              </a:ext>
            </a:extLst>
          </p:cNvPr>
          <p:cNvCxnSpPr>
            <a:cxnSpLocks/>
          </p:cNvCxnSpPr>
          <p:nvPr/>
        </p:nvCxnSpPr>
        <p:spPr>
          <a:xfrm>
            <a:off x="4419600" y="5791200"/>
            <a:ext cx="14478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F5423E2-019C-B3BD-03E7-D4966AE17C21}"/>
              </a:ext>
            </a:extLst>
          </p:cNvPr>
          <p:cNvCxnSpPr>
            <a:cxnSpLocks/>
          </p:cNvCxnSpPr>
          <p:nvPr/>
        </p:nvCxnSpPr>
        <p:spPr>
          <a:xfrm>
            <a:off x="4572000" y="6248400"/>
            <a:ext cx="12192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211E55A-61E6-522F-35A4-3C7C367D503E}"/>
              </a:ext>
            </a:extLst>
          </p:cNvPr>
          <p:cNvCxnSpPr>
            <a:cxnSpLocks/>
          </p:cNvCxnSpPr>
          <p:nvPr/>
        </p:nvCxnSpPr>
        <p:spPr>
          <a:xfrm>
            <a:off x="4114800" y="6705600"/>
            <a:ext cx="17526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8359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6AC8C6-EEAF-10E6-8608-D05F882CD4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C55EC-3740-A5BD-5B9E-21B2951CB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sz="6600" b="1" dirty="0">
                <a:solidFill>
                  <a:srgbClr val="C00000"/>
                </a:solidFill>
              </a:rPr>
              <a:t>Ten Recommendations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0FD1B2-8082-6D70-9597-052D7DA25197}"/>
              </a:ext>
            </a:extLst>
          </p:cNvPr>
          <p:cNvSpPr txBox="1"/>
          <p:nvPr/>
        </p:nvSpPr>
        <p:spPr>
          <a:xfrm>
            <a:off x="228600" y="914400"/>
            <a:ext cx="88392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u="sng" dirty="0"/>
              <a:t>Recommendations for Statistics and Data Science</a:t>
            </a:r>
            <a:r>
              <a:rPr lang="en-US" sz="2400" dirty="0"/>
              <a:t>      </a:t>
            </a:r>
          </a:p>
          <a:p>
            <a:pPr marL="342900" lvl="0" indent="-342900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Teach statistics and data science as iterative processes of gleaning insights from data to inform evidence-based decisions.</a:t>
            </a:r>
          </a:p>
          <a:p>
            <a:pPr marL="342900" lvl="0" indent="-342900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Emphasize effective written and oral communication of results from data, with attention to the scope and limitations of conclusions. </a:t>
            </a:r>
          </a:p>
          <a:p>
            <a:pPr marL="342900" lvl="0" indent="-342900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Focus on conceptual understanding rather than algebraic manipulation and formulas.</a:t>
            </a:r>
          </a:p>
          <a:p>
            <a:pPr marL="342900" lvl="0" indent="-342900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Integrate real data with a context and purpose throughout the course.  Select data that are meaningful and engaging to the students.  </a:t>
            </a:r>
          </a:p>
          <a:p>
            <a:pPr marL="342900" lvl="0" indent="-342900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Encourage multivariable thinking.   </a:t>
            </a:r>
          </a:p>
          <a:p>
            <a:pPr marL="342900" lvl="0" indent="-342900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Incorporate software/apps to explore concepts and work with data.</a:t>
            </a:r>
          </a:p>
          <a:p>
            <a:pPr marL="342900" lvl="0" indent="-342900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Emphasize responsible and ethical conduct in the collection and use of data and in their analysis.</a:t>
            </a:r>
          </a:p>
          <a:p>
            <a:pPr marL="342900" lvl="0" indent="-342900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Employ evidence-based pedagogies that actively engage students in the learning process.</a:t>
            </a:r>
          </a:p>
          <a:p>
            <a:pPr marL="342900" lvl="0" indent="-342900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Use a variety of formative and summative assessments to improve teaching and learning.</a:t>
            </a:r>
          </a:p>
          <a:p>
            <a:pPr marL="342900" lvl="0" indent="-342900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Implement a course design that uses inclusive strategies to foster a sense of belonging.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4924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458200" cy="2362200"/>
          </a:xfr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en-US" sz="8000" b="1" dirty="0"/>
              <a:t>GAISE</a:t>
            </a:r>
            <a:br>
              <a:rPr lang="en-US" sz="4800" b="1" dirty="0"/>
            </a:br>
            <a:r>
              <a:rPr lang="en-US" sz="4000" b="1" dirty="0"/>
              <a:t>Guidelines for Assessment and Instruction in Statistics Education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895600"/>
            <a:ext cx="8382000" cy="35052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Originally published in 2005</a:t>
            </a:r>
          </a:p>
          <a:p>
            <a:pPr>
              <a:spcBef>
                <a:spcPts val="0"/>
              </a:spcBef>
            </a:pP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Revised in 2016</a:t>
            </a:r>
          </a:p>
          <a:p>
            <a:pPr>
              <a:spcBef>
                <a:spcPts val="0"/>
              </a:spcBef>
            </a:pP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Now being revised again</a:t>
            </a:r>
          </a:p>
          <a:p>
            <a:pPr>
              <a:spcBef>
                <a:spcPts val="0"/>
              </a:spcBef>
            </a:pPr>
            <a:endParaRPr lang="en-US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From the American Statistical Association</a:t>
            </a:r>
          </a:p>
          <a:p>
            <a:pPr>
              <a:spcBef>
                <a:spcPts val="0"/>
              </a:spcBef>
            </a:pPr>
            <a:endParaRPr lang="en-US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Considered the Gold Standard for </a:t>
            </a:r>
          </a:p>
          <a:p>
            <a:pPr>
              <a:spcBef>
                <a:spcPts val="0"/>
              </a:spcBef>
            </a:pP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Introductory Statistics courses</a:t>
            </a:r>
          </a:p>
        </p:txBody>
      </p:sp>
    </p:spTree>
    <p:extLst>
      <p:ext uri="{BB962C8B-B14F-4D97-AF65-F5344CB8AC3E}">
        <p14:creationId xmlns:p14="http://schemas.microsoft.com/office/powerpoint/2010/main" val="147904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47DABBA-51A8-DBEE-B584-294F01095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8546" y="0"/>
            <a:ext cx="6823054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3D0FF28-5A5D-1044-0AAA-511DE2B9AF5F}"/>
              </a:ext>
            </a:extLst>
          </p:cNvPr>
          <p:cNvSpPr txBox="1"/>
          <p:nvPr/>
        </p:nvSpPr>
        <p:spPr>
          <a:xfrm>
            <a:off x="152400" y="381000"/>
            <a:ext cx="1828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On the ASA site</a:t>
            </a:r>
          </a:p>
          <a:p>
            <a:endParaRPr lang="en-US" sz="3600" dirty="0"/>
          </a:p>
          <a:p>
            <a:r>
              <a:rPr lang="en-US" sz="3600" dirty="0"/>
              <a:t>Google “GAISE”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12ED4BE-30CA-032D-83C1-BB58755585DF}"/>
              </a:ext>
            </a:extLst>
          </p:cNvPr>
          <p:cNvSpPr/>
          <p:nvPr/>
        </p:nvSpPr>
        <p:spPr>
          <a:xfrm>
            <a:off x="6324600" y="1295400"/>
            <a:ext cx="2057400" cy="83820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34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4EF089-8AF3-2AFE-F5DD-928A551D1B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924B9C9-9D62-C327-8E6F-0D6F104507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6163" y="162331"/>
            <a:ext cx="6761638" cy="654326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99D38BD-FF6E-5EE7-4B82-40B4E3FE78C8}"/>
              </a:ext>
            </a:extLst>
          </p:cNvPr>
          <p:cNvSpPr txBox="1"/>
          <p:nvPr/>
        </p:nvSpPr>
        <p:spPr>
          <a:xfrm>
            <a:off x="152400" y="381000"/>
            <a:ext cx="1828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On the ASA site</a:t>
            </a:r>
          </a:p>
          <a:p>
            <a:endParaRPr lang="en-US" sz="3600" dirty="0"/>
          </a:p>
          <a:p>
            <a:r>
              <a:rPr lang="en-US" sz="3600" dirty="0"/>
              <a:t>Google “GAISE”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198139A-276E-2809-7898-19F17258017B}"/>
              </a:ext>
            </a:extLst>
          </p:cNvPr>
          <p:cNvSpPr/>
          <p:nvPr/>
        </p:nvSpPr>
        <p:spPr>
          <a:xfrm>
            <a:off x="5638800" y="3048000"/>
            <a:ext cx="3352800" cy="114300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11195B-EC69-DCBC-286A-4CE96E316F9D}"/>
              </a:ext>
            </a:extLst>
          </p:cNvPr>
          <p:cNvSpPr txBox="1"/>
          <p:nvPr/>
        </p:nvSpPr>
        <p:spPr>
          <a:xfrm>
            <a:off x="6096000" y="4267200"/>
            <a:ext cx="2514600" cy="52322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Temporary Site!</a:t>
            </a:r>
          </a:p>
        </p:txBody>
      </p:sp>
    </p:spTree>
    <p:extLst>
      <p:ext uri="{BB962C8B-B14F-4D97-AF65-F5344CB8AC3E}">
        <p14:creationId xmlns:p14="http://schemas.microsoft.com/office/powerpoint/2010/main" val="3181430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3EA19DF-F284-3100-5515-37EFC32970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574" y="381000"/>
            <a:ext cx="8508826" cy="6093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931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2C89F-46B0-2A63-7F24-163022712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C00000"/>
                </a:solidFill>
              </a:rPr>
              <a:t>Revising College GAISE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1B6989-7D22-1E2A-04E8-41F6A409871D}"/>
              </a:ext>
            </a:extLst>
          </p:cNvPr>
          <p:cNvSpPr txBox="1"/>
          <p:nvPr/>
        </p:nvSpPr>
        <p:spPr>
          <a:xfrm>
            <a:off x="228600" y="1214497"/>
            <a:ext cx="8763000" cy="2062103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Incorporate Data Science</a:t>
            </a:r>
          </a:p>
          <a:p>
            <a:pPr algn="ctr"/>
            <a:endParaRPr lang="en-US" sz="1600" dirty="0"/>
          </a:p>
          <a:p>
            <a:pPr algn="ctr"/>
            <a:r>
              <a:rPr lang="en-US" sz="3200" dirty="0"/>
              <a:t>Incorporate issues of Diversity, Equity, and Inclusion</a:t>
            </a:r>
          </a:p>
          <a:p>
            <a:pPr algn="ctr"/>
            <a:endParaRPr lang="en-US" sz="1600" dirty="0"/>
          </a:p>
          <a:p>
            <a:pPr algn="ctr"/>
            <a:r>
              <a:rPr lang="en-US" sz="3200" dirty="0"/>
              <a:t>Make recommendations clearer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AA9D55-F778-CA30-B497-5CDB02436DCA}"/>
              </a:ext>
            </a:extLst>
          </p:cNvPr>
          <p:cNvSpPr txBox="1"/>
          <p:nvPr/>
        </p:nvSpPr>
        <p:spPr>
          <a:xfrm>
            <a:off x="1143000" y="3444657"/>
            <a:ext cx="7315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r>
              <a:rPr lang="en-US" sz="2400" u="sng" dirty="0"/>
              <a:t>Steering Committee</a:t>
            </a:r>
            <a:r>
              <a:rPr lang="en-US" sz="2400" dirty="0"/>
              <a:t>:</a:t>
            </a:r>
          </a:p>
          <a:p>
            <a:r>
              <a:rPr lang="en-US" sz="2000" dirty="0"/>
              <a:t>	Patti Frazer Lock, St. Lawrence University (co-chair)</a:t>
            </a:r>
          </a:p>
          <a:p>
            <a:r>
              <a:rPr lang="en-US" sz="2000" dirty="0"/>
              <a:t>	Jamie Perrett, Brigham Young University (co-chair)</a:t>
            </a:r>
          </a:p>
          <a:p>
            <a:r>
              <a:rPr lang="en-US" sz="2000" dirty="0"/>
              <a:t>	David Hunter, Penn State University</a:t>
            </a:r>
          </a:p>
          <a:p>
            <a:r>
              <a:rPr lang="en-US" sz="2000" dirty="0"/>
              <a:t>	Lisa Kay, Eastern Kentucky University</a:t>
            </a:r>
          </a:p>
          <a:p>
            <a:r>
              <a:rPr lang="en-US" sz="2000" dirty="0"/>
              <a:t>	Kate Kozak, Coconino Community College</a:t>
            </a:r>
          </a:p>
          <a:p>
            <a:r>
              <a:rPr lang="en-US" sz="2000" dirty="0"/>
              <a:t>	Chris Malone, Winona State University</a:t>
            </a:r>
          </a:p>
          <a:p>
            <a:r>
              <a:rPr lang="en-US" sz="2000" dirty="0"/>
              <a:t>	Maria Tackett, Duke University</a:t>
            </a:r>
          </a:p>
          <a:p>
            <a:r>
              <a:rPr lang="en-US" sz="2000" dirty="0"/>
              <a:t>	Donna Lalonde, ASA Liaison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18078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C18AA1-CFA9-3528-9ECF-4805F22825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FE98E-B17A-82FA-C9FA-77CD1E778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C00000"/>
                </a:solidFill>
              </a:rPr>
              <a:t>Revising College GAISE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5B732A-242A-6500-292C-77228A0EBD18}"/>
              </a:ext>
            </a:extLst>
          </p:cNvPr>
          <p:cNvSpPr txBox="1"/>
          <p:nvPr/>
        </p:nvSpPr>
        <p:spPr>
          <a:xfrm>
            <a:off x="228600" y="1214497"/>
            <a:ext cx="8763000" cy="2062103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Incorporate Data Science</a:t>
            </a:r>
          </a:p>
          <a:p>
            <a:pPr algn="ctr"/>
            <a:endParaRPr lang="en-US" sz="1600" dirty="0"/>
          </a:p>
          <a:p>
            <a:pPr algn="ctr"/>
            <a:r>
              <a:rPr lang="en-US" sz="3200" dirty="0"/>
              <a:t>Incorporate issues of Diversity, Equity, and Inclusion</a:t>
            </a:r>
          </a:p>
          <a:p>
            <a:pPr algn="ctr"/>
            <a:endParaRPr lang="en-US" sz="1600" dirty="0"/>
          </a:p>
          <a:p>
            <a:pPr algn="ctr"/>
            <a:r>
              <a:rPr lang="en-US" sz="3200" dirty="0"/>
              <a:t>Make recommendations clearer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C1621C-3D55-5CCA-57FF-43B150A106CA}"/>
              </a:ext>
            </a:extLst>
          </p:cNvPr>
          <p:cNvSpPr txBox="1"/>
          <p:nvPr/>
        </p:nvSpPr>
        <p:spPr>
          <a:xfrm>
            <a:off x="1143000" y="3444657"/>
            <a:ext cx="7315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r>
              <a:rPr lang="en-US" sz="2400" u="sng" dirty="0"/>
              <a:t>Steering Committee</a:t>
            </a:r>
            <a:r>
              <a:rPr lang="en-US" sz="2400" dirty="0"/>
              <a:t>:</a:t>
            </a:r>
          </a:p>
          <a:p>
            <a:r>
              <a:rPr lang="en-US" sz="2000" dirty="0"/>
              <a:t>	</a:t>
            </a:r>
            <a:r>
              <a:rPr lang="en-US" sz="2000" b="1" dirty="0">
                <a:solidFill>
                  <a:srgbClr val="C00000"/>
                </a:solidFill>
              </a:rPr>
              <a:t>Patti Frazer Lock, St. Lawrence University (co-chair)</a:t>
            </a:r>
          </a:p>
          <a:p>
            <a:r>
              <a:rPr lang="en-US" sz="2000" dirty="0"/>
              <a:t>	Jamie Perrett, Brigham Young University (co-chair)</a:t>
            </a:r>
          </a:p>
          <a:p>
            <a:r>
              <a:rPr lang="en-US" sz="2000" dirty="0"/>
              <a:t>	David Hunter, Penn State University</a:t>
            </a:r>
          </a:p>
          <a:p>
            <a:r>
              <a:rPr lang="en-US" sz="2000" dirty="0"/>
              <a:t>	</a:t>
            </a:r>
            <a:r>
              <a:rPr lang="en-US" sz="2000" b="1" dirty="0">
                <a:solidFill>
                  <a:srgbClr val="C00000"/>
                </a:solidFill>
              </a:rPr>
              <a:t>Lisa Kay, Eastern Kentucky University</a:t>
            </a:r>
          </a:p>
          <a:p>
            <a:r>
              <a:rPr lang="en-US" sz="2000" dirty="0"/>
              <a:t>	</a:t>
            </a:r>
            <a:r>
              <a:rPr lang="en-US" sz="2000" b="1" dirty="0">
                <a:solidFill>
                  <a:srgbClr val="C00000"/>
                </a:solidFill>
              </a:rPr>
              <a:t>Kate Kozak, Coconino Community College</a:t>
            </a:r>
          </a:p>
          <a:p>
            <a:r>
              <a:rPr lang="en-US" sz="2000" dirty="0"/>
              <a:t>	Chris Malone, Winona State University</a:t>
            </a:r>
          </a:p>
          <a:p>
            <a:r>
              <a:rPr lang="en-US" sz="2000" dirty="0"/>
              <a:t>	Maria Tackett, Duke University</a:t>
            </a:r>
          </a:p>
          <a:p>
            <a:r>
              <a:rPr lang="en-US" sz="2000" dirty="0"/>
              <a:t>	Donna Lalonde, ASA Liaison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58252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77BA8-1DEC-FC10-48CD-912BF6E0F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sz="6600" b="1" dirty="0">
                <a:solidFill>
                  <a:srgbClr val="C00000"/>
                </a:solidFill>
              </a:rPr>
              <a:t>Ten Recommendations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FB6733-30CF-D3CB-37A2-4FD143DEE120}"/>
              </a:ext>
            </a:extLst>
          </p:cNvPr>
          <p:cNvSpPr txBox="1"/>
          <p:nvPr/>
        </p:nvSpPr>
        <p:spPr>
          <a:xfrm>
            <a:off x="228600" y="914400"/>
            <a:ext cx="88392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u="sng" dirty="0"/>
              <a:t>Recommendations for Statistics and Data Science</a:t>
            </a:r>
            <a:r>
              <a:rPr lang="en-US" sz="2400" dirty="0"/>
              <a:t>      </a:t>
            </a:r>
          </a:p>
          <a:p>
            <a:pPr marL="342900" lvl="0" indent="-342900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Teach statistics and data science as iterative processes of gleaning insights from data to inform evidence-based decisions.</a:t>
            </a:r>
          </a:p>
          <a:p>
            <a:pPr marL="342900" lvl="0" indent="-342900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Emphasize effective written and oral communication of results from data, with attention to the scope and limitations of conclusions. </a:t>
            </a:r>
          </a:p>
          <a:p>
            <a:pPr marL="342900" lvl="0" indent="-342900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Focus on conceptual understanding rather than algebraic manipulation and formulas.</a:t>
            </a:r>
          </a:p>
          <a:p>
            <a:pPr marL="342900" lvl="0" indent="-342900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Integrate real data with a context and purpose throughout the course.  Select data that are meaningful and engaging to the students.  </a:t>
            </a:r>
          </a:p>
          <a:p>
            <a:pPr marL="342900" lvl="0" indent="-342900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Encourage multivariable thinking.   </a:t>
            </a:r>
          </a:p>
          <a:p>
            <a:pPr marL="342900" lvl="0" indent="-342900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Incorporate software/apps to explore concepts and work with data.</a:t>
            </a:r>
          </a:p>
          <a:p>
            <a:pPr marL="342900" lvl="0" indent="-342900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Emphasize responsible and ethical conduct in the collection and use of data and in their analysis.</a:t>
            </a:r>
          </a:p>
          <a:p>
            <a:pPr marL="342900" lvl="0" indent="-342900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Employ evidence-based pedagogies that actively engage students in the learning process.</a:t>
            </a:r>
          </a:p>
          <a:p>
            <a:pPr marL="342900" lvl="0" indent="-342900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Use a variety of formative and summative assessments to improve teaching and learning.</a:t>
            </a:r>
          </a:p>
          <a:p>
            <a:pPr marL="342900" lvl="0" indent="-342900" fontAlgn="base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Implement a course design that uses inclusive strategies to foster a sense of belonging. </a:t>
            </a:r>
            <a:endParaRPr lang="en-US" sz="36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CF63E12-0D67-7203-BDC2-BEB1A1B1BE84}"/>
              </a:ext>
            </a:extLst>
          </p:cNvPr>
          <p:cNvCxnSpPr/>
          <p:nvPr/>
        </p:nvCxnSpPr>
        <p:spPr>
          <a:xfrm>
            <a:off x="6781800" y="1752600"/>
            <a:ext cx="17526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B282A6F-9DB3-6CE2-7780-636A01E30C1E}"/>
              </a:ext>
            </a:extLst>
          </p:cNvPr>
          <p:cNvCxnSpPr>
            <a:cxnSpLocks/>
          </p:cNvCxnSpPr>
          <p:nvPr/>
        </p:nvCxnSpPr>
        <p:spPr>
          <a:xfrm>
            <a:off x="4114800" y="2438400"/>
            <a:ext cx="23622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2B7972D-0D2C-F3BF-96CC-2F94284F35B5}"/>
              </a:ext>
            </a:extLst>
          </p:cNvPr>
          <p:cNvCxnSpPr>
            <a:cxnSpLocks/>
          </p:cNvCxnSpPr>
          <p:nvPr/>
        </p:nvCxnSpPr>
        <p:spPr>
          <a:xfrm>
            <a:off x="1524000" y="3124200"/>
            <a:ext cx="24384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FEE466F-C65E-189D-5287-C4C7550C56D9}"/>
              </a:ext>
            </a:extLst>
          </p:cNvPr>
          <p:cNvCxnSpPr>
            <a:cxnSpLocks/>
          </p:cNvCxnSpPr>
          <p:nvPr/>
        </p:nvCxnSpPr>
        <p:spPr>
          <a:xfrm>
            <a:off x="1524000" y="3581400"/>
            <a:ext cx="8382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BFB72B5-C59F-0E6B-F728-A83832D4C1B0}"/>
              </a:ext>
            </a:extLst>
          </p:cNvPr>
          <p:cNvCxnSpPr>
            <a:cxnSpLocks/>
          </p:cNvCxnSpPr>
          <p:nvPr/>
        </p:nvCxnSpPr>
        <p:spPr>
          <a:xfrm>
            <a:off x="1676400" y="4267200"/>
            <a:ext cx="20574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A1AF7CA-1000-97A7-7511-2A493C20C4D7}"/>
              </a:ext>
            </a:extLst>
          </p:cNvPr>
          <p:cNvCxnSpPr>
            <a:cxnSpLocks/>
          </p:cNvCxnSpPr>
          <p:nvPr/>
        </p:nvCxnSpPr>
        <p:spPr>
          <a:xfrm>
            <a:off x="1828800" y="4724400"/>
            <a:ext cx="12954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11AF8E5-DFA2-2514-7385-B512D18744C6}"/>
              </a:ext>
            </a:extLst>
          </p:cNvPr>
          <p:cNvCxnSpPr>
            <a:cxnSpLocks/>
          </p:cNvCxnSpPr>
          <p:nvPr/>
        </p:nvCxnSpPr>
        <p:spPr>
          <a:xfrm>
            <a:off x="3200400" y="5105400"/>
            <a:ext cx="14478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7013976-2CEF-4BD4-2D8C-903067DC560F}"/>
              </a:ext>
            </a:extLst>
          </p:cNvPr>
          <p:cNvCxnSpPr>
            <a:cxnSpLocks/>
          </p:cNvCxnSpPr>
          <p:nvPr/>
        </p:nvCxnSpPr>
        <p:spPr>
          <a:xfrm>
            <a:off x="4419600" y="5791200"/>
            <a:ext cx="14478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5BBDF83-8B12-F43C-D511-4C5C7B0C562D}"/>
              </a:ext>
            </a:extLst>
          </p:cNvPr>
          <p:cNvCxnSpPr>
            <a:cxnSpLocks/>
          </p:cNvCxnSpPr>
          <p:nvPr/>
        </p:nvCxnSpPr>
        <p:spPr>
          <a:xfrm>
            <a:off x="4572000" y="6248400"/>
            <a:ext cx="12192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C5B823A-6D1D-1EC0-EDAF-C54AD499D6CD}"/>
              </a:ext>
            </a:extLst>
          </p:cNvPr>
          <p:cNvCxnSpPr>
            <a:cxnSpLocks/>
          </p:cNvCxnSpPr>
          <p:nvPr/>
        </p:nvCxnSpPr>
        <p:spPr>
          <a:xfrm>
            <a:off x="4114800" y="6705600"/>
            <a:ext cx="17526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957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66509-9245-F77D-8D43-C1E4DC07B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C00000"/>
                </a:solidFill>
              </a:rPr>
              <a:t>The Breakout Session 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B66A7D-BD30-A350-3E9F-01667312D740}"/>
              </a:ext>
            </a:extLst>
          </p:cNvPr>
          <p:cNvSpPr txBox="1"/>
          <p:nvPr/>
        </p:nvSpPr>
        <p:spPr>
          <a:xfrm>
            <a:off x="457200" y="1676400"/>
            <a:ext cx="845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en-US" sz="3600" dirty="0"/>
              <a:t>Pick a recommendation and join a table!</a:t>
            </a:r>
          </a:p>
          <a:p>
            <a:pPr>
              <a:spcAft>
                <a:spcPts val="2400"/>
              </a:spcAft>
            </a:pPr>
            <a:r>
              <a:rPr lang="en-US" sz="3600" dirty="0"/>
              <a:t>Ask questions, make suggestions, give ideas.</a:t>
            </a:r>
          </a:p>
          <a:p>
            <a:pPr>
              <a:spcAft>
                <a:spcPts val="2400"/>
              </a:spcAft>
            </a:pPr>
            <a:r>
              <a:rPr lang="en-US" sz="3600" dirty="0"/>
              <a:t>Switch to a new table/recommendation whenever you want.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4639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10055</TotalTime>
  <Words>1017</Words>
  <Application>Microsoft Office PowerPoint</Application>
  <PresentationFormat>On-screen Show (4:3)</PresentationFormat>
  <Paragraphs>215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"Aptos Narrow"</vt:lpstr>
      <vt:lpstr>Arial</vt:lpstr>
      <vt:lpstr>Calibri</vt:lpstr>
      <vt:lpstr>Office Theme</vt:lpstr>
      <vt:lpstr>Courses Modeled on the  New College GAISE  Recommendations</vt:lpstr>
      <vt:lpstr>GAISE Guidelines for Assessment and Instruction in Statistics Education</vt:lpstr>
      <vt:lpstr>PowerPoint Presentation</vt:lpstr>
      <vt:lpstr>PowerPoint Presentation</vt:lpstr>
      <vt:lpstr>PowerPoint Presentation</vt:lpstr>
      <vt:lpstr>Revising College GAISE</vt:lpstr>
      <vt:lpstr>Revising College GAISE</vt:lpstr>
      <vt:lpstr>Ten Recommendations</vt:lpstr>
      <vt:lpstr>The Breakout Session Plan</vt:lpstr>
      <vt:lpstr>But Wait!  There’s More!</vt:lpstr>
      <vt:lpstr>Recommendation Teams</vt:lpstr>
      <vt:lpstr>Helpful Links</vt:lpstr>
      <vt:lpstr>Ten Recommendations</vt:lpstr>
      <vt:lpstr>Ten 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Give your data the boot:   What is bootstrapping  and Why does it matter?</dc:title>
  <dc:creator>Patti</dc:creator>
  <cp:lastModifiedBy>Patti Frazer Lock</cp:lastModifiedBy>
  <cp:revision>464</cp:revision>
  <cp:lastPrinted>2025-07-14T20:53:27Z</cp:lastPrinted>
  <dcterms:created xsi:type="dcterms:W3CDTF">2010-10-14T16:11:16Z</dcterms:created>
  <dcterms:modified xsi:type="dcterms:W3CDTF">2025-07-19T13:13:38Z</dcterms:modified>
</cp:coreProperties>
</file>