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handoutMasterIdLst>
    <p:handoutMasterId r:id="rId48"/>
  </p:handoutMasterIdLst>
  <p:sldIdLst>
    <p:sldId id="506" r:id="rId2"/>
    <p:sldId id="818" r:id="rId3"/>
    <p:sldId id="309" r:id="rId4"/>
    <p:sldId id="317" r:id="rId5"/>
    <p:sldId id="318" r:id="rId6"/>
    <p:sldId id="319" r:id="rId7"/>
    <p:sldId id="320" r:id="rId8"/>
    <p:sldId id="321" r:id="rId9"/>
    <p:sldId id="415" r:id="rId10"/>
    <p:sldId id="322" r:id="rId11"/>
    <p:sldId id="805" r:id="rId12"/>
    <p:sldId id="806" r:id="rId13"/>
    <p:sldId id="702" r:id="rId14"/>
    <p:sldId id="704" r:id="rId15"/>
    <p:sldId id="807" r:id="rId16"/>
    <p:sldId id="819" r:id="rId17"/>
    <p:sldId id="820" r:id="rId18"/>
    <p:sldId id="808" r:id="rId19"/>
    <p:sldId id="821" r:id="rId20"/>
    <p:sldId id="822" r:id="rId21"/>
    <p:sldId id="809" r:id="rId22"/>
    <p:sldId id="824" r:id="rId23"/>
    <p:sldId id="823" r:id="rId24"/>
    <p:sldId id="582" r:id="rId25"/>
    <p:sldId id="692" r:id="rId26"/>
    <p:sldId id="693" r:id="rId27"/>
    <p:sldId id="810" r:id="rId28"/>
    <p:sldId id="825" r:id="rId29"/>
    <p:sldId id="827" r:id="rId30"/>
    <p:sldId id="826" r:id="rId31"/>
    <p:sldId id="811" r:id="rId32"/>
    <p:sldId id="706" r:id="rId33"/>
    <p:sldId id="812" r:id="rId34"/>
    <p:sldId id="612" r:id="rId35"/>
    <p:sldId id="828" r:id="rId36"/>
    <p:sldId id="829" r:id="rId37"/>
    <p:sldId id="830" r:id="rId38"/>
    <p:sldId id="813" r:id="rId39"/>
    <p:sldId id="831" r:id="rId40"/>
    <p:sldId id="814" r:id="rId41"/>
    <p:sldId id="816" r:id="rId42"/>
    <p:sldId id="833" r:id="rId43"/>
    <p:sldId id="817" r:id="rId44"/>
    <p:sldId id="834" r:id="rId45"/>
    <p:sldId id="815" r:id="rId4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i Lock Morgan" initials="kl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75"/>
    <p:restoredTop sz="82264" autoAdjust="0"/>
  </p:normalViewPr>
  <p:slideViewPr>
    <p:cSldViewPr>
      <p:cViewPr varScale="1">
        <p:scale>
          <a:sx n="69" d="100"/>
          <a:sy n="69" d="100"/>
        </p:scale>
        <p:origin x="192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r">
              <a:defRPr sz="1200"/>
            </a:lvl1pPr>
          </a:lstStyle>
          <a:p>
            <a:fld id="{B778E17A-4EC1-45CF-A77D-9CE3FA83CB36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r">
              <a:defRPr sz="1200"/>
            </a:lvl1pPr>
          </a:lstStyle>
          <a:p>
            <a:fld id="{21329530-7583-4E9B-B61F-38D061D2B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81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r">
              <a:defRPr sz="1200"/>
            </a:lvl1pPr>
          </a:lstStyle>
          <a:p>
            <a:fld id="{CA377D7C-6E98-443D-9186-B6C061ABD91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6" tIns="46588" rIns="93176" bIns="4658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6" tIns="46588" rIns="93176" bIns="4658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r">
              <a:defRPr sz="1200"/>
            </a:lvl1pPr>
          </a:lstStyle>
          <a:p>
            <a:fld id="{AD881A71-1E8A-43E8-B5C2-524F1D0E2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7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81A71-1E8A-43E8-B5C2-524F1D0E2AC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26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81A71-1E8A-43E8-B5C2-524F1D0E2AC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14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live to </a:t>
            </a:r>
            <a:r>
              <a:rPr lang="en-US" dirty="0" err="1"/>
              <a:t>STatKey</a:t>
            </a:r>
            <a:r>
              <a:rPr lang="en-US" dirty="0"/>
              <a:t> after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81A71-1E8A-43E8-B5C2-524F1D0E2AC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115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767DD-3043-43C0-8F7B-926248449BD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1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live to here after this and show datasets.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81A71-1E8A-43E8-B5C2-524F1D0E2AC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26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6D44E-DD94-D930-D755-A91CDE973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4B96CA-ABE7-DB5B-A746-F636E223BE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EF1B08-05C9-153D-0361-A582783E8E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AFFB48-551E-8A0E-B8AA-0079C5DC26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81A71-1E8A-43E8-B5C2-524F1D0E2AC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9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2AE93-7745-56EA-4299-F3F7BEF01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E91624-8068-A2F3-54EA-6838A13B53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6833F3-7FC9-F5A1-DBF6-97F17E0613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08FF14-31FC-6F17-3E37-F77F9206F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81A71-1E8A-43E8-B5C2-524F1D0E2AC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3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live to </a:t>
            </a:r>
            <a:r>
              <a:rPr lang="en-US" dirty="0" err="1"/>
              <a:t>gapminder</a:t>
            </a:r>
            <a:r>
              <a:rPr lang="en-US" dirty="0"/>
              <a:t> after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81A71-1E8A-43E8-B5C2-524F1D0E2AC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19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81A71-1E8A-43E8-B5C2-524F1D0E2AC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96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371600" y="457200"/>
            <a:ext cx="6400800" cy="76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 cap="none" spc="250" baseline="0">
                <a:solidFill>
                  <a:srgbClr val="DC0000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Section xx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066800" y="2105025"/>
            <a:ext cx="7010400" cy="2647950"/>
          </a:xfrm>
          <a:solidFill>
            <a:schemeClr val="accent1"/>
          </a:solidFill>
          <a:ln w="127000" cmpd="tri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/>
              <a:t>Section Title</a:t>
            </a: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>
                <a:solidFill>
                  <a:schemeClr val="bg1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Lock</a:t>
            </a:r>
            <a:r>
              <a:rPr lang="en-US" baseline="30000" dirty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049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DC0000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 Placeholder 12"/>
          <p:cNvSpPr>
            <a:spLocks noGrp="1"/>
          </p:cNvSpPr>
          <p:nvPr>
            <p:ph idx="1"/>
          </p:nvPr>
        </p:nvSpPr>
        <p:spPr>
          <a:xfrm>
            <a:off x="301752" y="1066800"/>
            <a:ext cx="8534400" cy="4953000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spcBef>
                <a:spcPts val="0"/>
              </a:spcBef>
              <a:spcAft>
                <a:spcPts val="1800"/>
              </a:spcAft>
              <a:defRPr sz="3200"/>
            </a:lvl1pPr>
            <a:lvl2pPr>
              <a:spcBef>
                <a:spcPts val="0"/>
              </a:spcBef>
              <a:spcAft>
                <a:spcPts val="1800"/>
              </a:spcAft>
              <a:defRPr sz="2800"/>
            </a:lvl2pPr>
            <a:lvl3pPr>
              <a:spcBef>
                <a:spcPts val="0"/>
              </a:spcBef>
              <a:spcAft>
                <a:spcPts val="1800"/>
              </a:spcAft>
              <a:defRPr sz="2400"/>
            </a:lvl3pPr>
            <a:lvl4pPr>
              <a:spcBef>
                <a:spcPts val="0"/>
              </a:spcBef>
              <a:spcAft>
                <a:spcPts val="1800"/>
              </a:spcAft>
              <a:defRPr sz="2000"/>
            </a:lvl4pPr>
            <a:lvl5pPr>
              <a:spcBef>
                <a:spcPts val="0"/>
              </a:spcBef>
              <a:spcAft>
                <a:spcPts val="1800"/>
              </a:spcAft>
              <a:defRPr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>
                <a:solidFill>
                  <a:schemeClr val="bg1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Lock</a:t>
            </a:r>
            <a:r>
              <a:rPr lang="en-US" baseline="30000" dirty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242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>
                <a:solidFill>
                  <a:schemeClr val="bg1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Lock</a:t>
            </a:r>
            <a:r>
              <a:rPr lang="en-US" baseline="30000" dirty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1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>
                <a:solidFill>
                  <a:schemeClr val="bg1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Lock</a:t>
            </a:r>
            <a:r>
              <a:rPr lang="en-US" baseline="30000" dirty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13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784" y="152400"/>
            <a:ext cx="7290816" cy="76200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2" descr="http://t3.gstatic.com/images?q=tbn:ANd9GcTYmiLh9B_aVjviHh1xZIewSwIAVBJM6GGUwjQGMknDgt1O3VWWMFpakkXX"/>
          <p:cNvPicPr>
            <a:picLocks noChangeAspect="1" noChangeArrowheads="1"/>
          </p:cNvPicPr>
          <p:nvPr userDrawn="1"/>
        </p:nvPicPr>
        <p:blipFill>
          <a:blip r:embed="rId2" cstate="print"/>
          <a:srcRect t="17160" b="8480"/>
          <a:stretch>
            <a:fillRect/>
          </a:stretch>
        </p:blipFill>
        <p:spPr bwMode="auto">
          <a:xfrm>
            <a:off x="173736" y="173736"/>
            <a:ext cx="1066800" cy="990600"/>
          </a:xfrm>
          <a:prstGeom prst="rect">
            <a:avLst/>
          </a:prstGeom>
          <a:noFill/>
        </p:spPr>
      </p:pic>
      <p:sp>
        <p:nvSpPr>
          <p:cNvPr id="9" name="Text Placeholder 12"/>
          <p:cNvSpPr>
            <a:spLocks noGrp="1"/>
          </p:cNvSpPr>
          <p:nvPr>
            <p:ph idx="1"/>
          </p:nvPr>
        </p:nvSpPr>
        <p:spPr>
          <a:xfrm>
            <a:off x="301752" y="1371600"/>
            <a:ext cx="8534400" cy="2209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3200"/>
            </a:lvl1pPr>
            <a:lvl2pPr>
              <a:spcBef>
                <a:spcPts val="0"/>
              </a:spcBef>
              <a:spcAft>
                <a:spcPts val="1800"/>
              </a:spcAft>
              <a:defRPr sz="2800"/>
            </a:lvl2pPr>
            <a:lvl3pPr>
              <a:spcBef>
                <a:spcPts val="0"/>
              </a:spcBef>
              <a:spcAft>
                <a:spcPts val="1800"/>
              </a:spcAft>
              <a:defRPr sz="2400"/>
            </a:lvl3pPr>
            <a:lvl4pPr>
              <a:spcBef>
                <a:spcPts val="0"/>
              </a:spcBef>
              <a:spcAft>
                <a:spcPts val="1800"/>
              </a:spcAft>
              <a:defRPr sz="2000"/>
            </a:lvl4pPr>
            <a:lvl5pPr>
              <a:spcBef>
                <a:spcPts val="0"/>
              </a:spcBef>
              <a:spcAft>
                <a:spcPts val="1800"/>
              </a:spcAft>
              <a:defRPr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Text Placeholder 12"/>
          <p:cNvSpPr>
            <a:spLocks noGrp="1"/>
          </p:cNvSpPr>
          <p:nvPr>
            <p:ph idx="13"/>
          </p:nvPr>
        </p:nvSpPr>
        <p:spPr>
          <a:xfrm>
            <a:off x="1143000" y="3886200"/>
            <a:ext cx="7568680" cy="216103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idx="14"/>
          </p:nvPr>
        </p:nvSpPr>
        <p:spPr>
          <a:xfrm>
            <a:off x="5181600" y="4114800"/>
            <a:ext cx="3733800" cy="2057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  <a:latin typeface="Segoe Print" pitchFamily="2" charset="0"/>
              </a:defRPr>
            </a:lvl1pPr>
            <a:lvl2pPr marL="274320" indent="0">
              <a:buNone/>
              <a:defRPr sz="2800">
                <a:solidFill>
                  <a:schemeClr val="accent1"/>
                </a:solidFill>
                <a:latin typeface="Segoe Print" pitchFamily="2" charset="0"/>
              </a:defRPr>
            </a:lvl2pPr>
            <a:lvl3pPr marL="594360" indent="0">
              <a:buNone/>
              <a:defRPr sz="2400">
                <a:solidFill>
                  <a:schemeClr val="accent1"/>
                </a:solidFill>
                <a:latin typeface="Segoe Print" pitchFamily="2" charset="0"/>
              </a:defRPr>
            </a:lvl3pPr>
            <a:lvl4pPr marL="868680" indent="0">
              <a:buNone/>
              <a:defRPr sz="2000">
                <a:solidFill>
                  <a:schemeClr val="accent1"/>
                </a:solidFill>
                <a:latin typeface="Segoe Print" pitchFamily="2" charset="0"/>
              </a:defRPr>
            </a:lvl4pPr>
            <a:lvl5pPr marL="1143000" indent="0">
              <a:buNone/>
              <a:defRPr>
                <a:solidFill>
                  <a:schemeClr val="accent1"/>
                </a:solidFill>
                <a:latin typeface="Segoe Print" pitchFamily="2" charset="0"/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8172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312152" cy="7589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DC0000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Placeholder 12"/>
          <p:cNvSpPr>
            <a:spLocks noGrp="1"/>
          </p:cNvSpPr>
          <p:nvPr>
            <p:ph idx="1"/>
          </p:nvPr>
        </p:nvSpPr>
        <p:spPr>
          <a:xfrm>
            <a:off x="301752" y="1066800"/>
            <a:ext cx="8534400" cy="4953000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  <a:lvl2pPr>
              <a:spcBef>
                <a:spcPts val="0"/>
              </a:spcBef>
              <a:spcAft>
                <a:spcPts val="1800"/>
              </a:spcAft>
              <a:defRPr/>
            </a:lvl2pPr>
            <a:lvl3pPr>
              <a:spcBef>
                <a:spcPts val="0"/>
              </a:spcBef>
              <a:spcAft>
                <a:spcPts val="1800"/>
              </a:spcAft>
              <a:defRPr/>
            </a:lvl3pPr>
            <a:lvl4pPr>
              <a:spcBef>
                <a:spcPts val="0"/>
              </a:spcBef>
              <a:spcAft>
                <a:spcPts val="1800"/>
              </a:spcAft>
              <a:defRPr/>
            </a:lvl4pPr>
            <a:lvl5pPr>
              <a:spcBef>
                <a:spcPts val="0"/>
              </a:spcBef>
              <a:spcAft>
                <a:spcPts val="1800"/>
              </a:spcAft>
              <a:defRPr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pic>
        <p:nvPicPr>
          <p:cNvPr id="8" name="Picture 2" descr="http://www.isaac-online.org/cgi-bin/symbol.cgi/committeediscus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" y="228600"/>
            <a:ext cx="1117598" cy="609600"/>
          </a:xfrm>
          <a:prstGeom prst="rect">
            <a:avLst/>
          </a:prstGeom>
          <a:noFill/>
        </p:spPr>
      </p:pic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>
                <a:solidFill>
                  <a:schemeClr val="bg1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Lock</a:t>
            </a:r>
            <a:r>
              <a:rPr lang="en-US" baseline="30000" dirty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30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12"/>
          <p:cNvSpPr>
            <a:spLocks noGrp="1"/>
          </p:cNvSpPr>
          <p:nvPr>
            <p:ph idx="1"/>
          </p:nvPr>
        </p:nvSpPr>
        <p:spPr>
          <a:xfrm>
            <a:off x="1257300" y="1676400"/>
            <a:ext cx="6629400" cy="1759458"/>
          </a:xfrm>
          <a:prstGeom prst="rect">
            <a:avLst/>
          </a:prstGeom>
          <a:ln w="76200" cmpd="thickThin">
            <a:solidFill>
              <a:schemeClr val="accent1"/>
            </a:solidFill>
          </a:ln>
        </p:spPr>
        <p:txBody>
          <a:bodyPr vert="horz" anchor="ctr">
            <a:normAutofit/>
          </a:bodyPr>
          <a:lstStyle>
            <a:lvl1pPr marL="0" indent="0" algn="ctr">
              <a:spcBef>
                <a:spcPts val="0"/>
              </a:spcBef>
              <a:spcAft>
                <a:spcPts val="1800"/>
              </a:spcAft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idx="10"/>
          </p:nvPr>
        </p:nvSpPr>
        <p:spPr>
          <a:xfrm>
            <a:off x="304800" y="3962400"/>
            <a:ext cx="8534400" cy="1219200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51406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38100" cap="flat" cmpd="thickThin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1524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066800"/>
            <a:ext cx="8534400" cy="495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rgbClr val="DC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r>
              <a:rPr lang="en-US" dirty="0">
                <a:solidFill>
                  <a:schemeClr val="bg1"/>
                </a:solidFill>
              </a:rPr>
              <a:t>Statistics: Unlocking the Power of Data				</a:t>
            </a:r>
            <a:r>
              <a:rPr lang="en-US" baseline="0" dirty="0">
                <a:solidFill>
                  <a:schemeClr val="bg1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Lock</a:t>
            </a:r>
            <a:r>
              <a:rPr lang="en-US" baseline="30000" dirty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88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8" r:id="rId3"/>
    <p:sldLayoutId id="2147483679" r:id="rId4"/>
    <p:sldLayoutId id="2147483680" r:id="rId5"/>
    <p:sldLayoutId id="2147483683" r:id="rId6"/>
    <p:sldLayoutId id="2147483684" r:id="rId7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0"/>
        </a:spcBef>
        <a:spcAft>
          <a:spcPts val="1800"/>
        </a:spcAft>
        <a:buClr>
          <a:schemeClr val="accent1"/>
        </a:buClr>
        <a:buSzPct val="85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0"/>
        </a:spcBef>
        <a:spcAft>
          <a:spcPts val="0"/>
        </a:spcAft>
        <a:buClr>
          <a:schemeClr val="accent2"/>
        </a:buClr>
        <a:buSzPct val="70000"/>
        <a:buFont typeface="Wingdings"/>
        <a:buChar char="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0"/>
        </a:spcBef>
        <a:spcAft>
          <a:spcPts val="0"/>
        </a:spcAft>
        <a:buClr>
          <a:schemeClr val="accent3"/>
        </a:buClr>
        <a:buSzPct val="75000"/>
        <a:buFont typeface="Wingdings 2"/>
        <a:buChar char="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0"/>
        </a:spcBef>
        <a:spcAft>
          <a:spcPts val="0"/>
        </a:spcAft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0"/>
        </a:spcBef>
        <a:spcAft>
          <a:spcPts val="2400"/>
        </a:spcAft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pminder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pminder.org/tools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520488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US" sz="2800" dirty="0"/>
              <a:t>Patti Frazer Lock</a:t>
            </a:r>
          </a:p>
          <a:p>
            <a:pPr>
              <a:spcAft>
                <a:spcPts val="0"/>
              </a:spcAft>
            </a:pPr>
            <a:r>
              <a:rPr lang="en-US" sz="2800" dirty="0"/>
              <a:t>St. Lawrence University</a:t>
            </a:r>
          </a:p>
          <a:p>
            <a:pPr>
              <a:spcAft>
                <a:spcPts val="0"/>
              </a:spcAft>
            </a:pPr>
            <a:endParaRPr lang="en-US" sz="1800" dirty="0"/>
          </a:p>
          <a:p>
            <a:r>
              <a:rPr lang="en-US" sz="2800" dirty="0" err="1"/>
              <a:t>eCOTS</a:t>
            </a:r>
            <a:r>
              <a:rPr lang="en-US" sz="2800" dirty="0"/>
              <a:t> 2026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04800" y="809625"/>
            <a:ext cx="8534400" cy="2695575"/>
          </a:xfrm>
        </p:spPr>
        <p:txBody>
          <a:bodyPr>
            <a:normAutofit/>
          </a:bodyPr>
          <a:lstStyle/>
          <a:p>
            <a:r>
              <a:rPr lang="en-US" sz="4000" i="1" dirty="0"/>
              <a:t>Exhibitor Demo:  Wiley</a:t>
            </a:r>
            <a:br>
              <a:rPr lang="en-US" sz="4000" dirty="0"/>
            </a:br>
            <a:r>
              <a:rPr lang="en-US" sz="4000" dirty="0"/>
              <a:t>GAISE in Action:  Ready-to-use Tools for Teaching Statistics in the Age of AI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4081786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E8C23-DAC6-B719-3479-FCF68BFA1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249782-C506-CE8C-DB6A-3AF23C52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54" y="533400"/>
            <a:ext cx="8274590" cy="714986"/>
          </a:xfrm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500" dirty="0">
                <a:solidFill>
                  <a:srgbClr val="C00000"/>
                </a:solidFill>
              </a:rPr>
              <a:t>Explicit Focus on Learning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A9D10-5E35-266A-5292-995F3CC7AE0E}"/>
              </a:ext>
            </a:extLst>
          </p:cNvPr>
          <p:cNvSpPr txBox="1"/>
          <p:nvPr/>
        </p:nvSpPr>
        <p:spPr>
          <a:xfrm>
            <a:off x="904673" y="2057400"/>
            <a:ext cx="76532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i="1" dirty="0">
                <a:solidFill>
                  <a:srgbClr val="C00000"/>
                </a:solidFill>
              </a:rPr>
              <a:t>“You don’t take a forklift to the gym.”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E0E4E0-6D0D-9B42-EC93-91FCD264D6D1}"/>
              </a:ext>
            </a:extLst>
          </p:cNvPr>
          <p:cNvSpPr txBox="1"/>
          <p:nvPr/>
        </p:nvSpPr>
        <p:spPr>
          <a:xfrm>
            <a:off x="1600200" y="3200400"/>
            <a:ext cx="63148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Students:  Build Your Brain!</a:t>
            </a:r>
          </a:p>
          <a:p>
            <a:pPr algn="ctr"/>
            <a:endParaRPr lang="en-US" sz="3600" dirty="0"/>
          </a:p>
          <a:p>
            <a:pPr algn="ctr"/>
            <a:r>
              <a:rPr lang="en-US" sz="2800" dirty="0"/>
              <a:t>And hopefully build Joy and Discovery along the way!</a:t>
            </a:r>
          </a:p>
        </p:txBody>
      </p:sp>
    </p:spTree>
    <p:extLst>
      <p:ext uri="{BB962C8B-B14F-4D97-AF65-F5344CB8AC3E}">
        <p14:creationId xmlns:p14="http://schemas.microsoft.com/office/powerpoint/2010/main" val="197503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D43C2-4E06-5B87-CF8E-06EAC306D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04800"/>
            <a:ext cx="8534400" cy="2057400"/>
          </a:xfrm>
        </p:spPr>
        <p:txBody>
          <a:bodyPr>
            <a:normAutofit fontScale="90000"/>
          </a:bodyPr>
          <a:lstStyle/>
          <a:p>
            <a:r>
              <a:rPr lang="en-US" sz="7200" dirty="0"/>
              <a:t>GAISE</a:t>
            </a:r>
            <a:br>
              <a:rPr lang="en-US" dirty="0"/>
            </a:br>
            <a:r>
              <a:rPr lang="en-US" dirty="0"/>
              <a:t>Guidelines for Assessment and Instruction in Statistics Education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6A56C4-1382-E4E7-00EE-9EB8972FD657}"/>
              </a:ext>
            </a:extLst>
          </p:cNvPr>
          <p:cNvSpPr txBox="1"/>
          <p:nvPr/>
        </p:nvSpPr>
        <p:spPr>
          <a:xfrm>
            <a:off x="381000" y="2758857"/>
            <a:ext cx="2819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Written in 2005</a:t>
            </a:r>
          </a:p>
          <a:p>
            <a:endParaRPr lang="en-US" sz="2800" dirty="0"/>
          </a:p>
          <a:p>
            <a:r>
              <a:rPr lang="en-US" sz="2800" dirty="0"/>
              <a:t>Revised in 2016</a:t>
            </a:r>
          </a:p>
          <a:p>
            <a:endParaRPr lang="en-US" sz="2800" dirty="0"/>
          </a:p>
          <a:p>
            <a:r>
              <a:rPr lang="en-US" sz="2800" dirty="0"/>
              <a:t>Revised in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DC2A4A-99C2-58B2-7FDC-38C23EF26F70}"/>
              </a:ext>
            </a:extLst>
          </p:cNvPr>
          <p:cNvSpPr txBox="1"/>
          <p:nvPr/>
        </p:nvSpPr>
        <p:spPr>
          <a:xfrm>
            <a:off x="3200400" y="2743200"/>
            <a:ext cx="5867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C00000"/>
                </a:solidFill>
              </a:rPr>
              <a:t>Robin Lock on the writing team</a:t>
            </a:r>
          </a:p>
          <a:p>
            <a:endParaRPr lang="en-US" sz="2800" i="1" dirty="0">
              <a:solidFill>
                <a:srgbClr val="C00000"/>
              </a:solidFill>
            </a:endParaRPr>
          </a:p>
          <a:p>
            <a:r>
              <a:rPr lang="en-US" sz="2800" i="1" dirty="0">
                <a:solidFill>
                  <a:srgbClr val="C00000"/>
                </a:solidFill>
              </a:rPr>
              <a:t>Robin Lock on the writing team</a:t>
            </a:r>
          </a:p>
          <a:p>
            <a:endParaRPr lang="en-US" sz="2800" i="1" dirty="0">
              <a:solidFill>
                <a:srgbClr val="C00000"/>
              </a:solidFill>
            </a:endParaRPr>
          </a:p>
          <a:p>
            <a:r>
              <a:rPr lang="en-US" sz="2800" i="1" dirty="0">
                <a:solidFill>
                  <a:srgbClr val="C00000"/>
                </a:solidFill>
              </a:rPr>
              <a:t>Patti Frazer Lock on the writing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47023D-B63C-BAB1-8200-0D18ACE4BD1F}"/>
              </a:ext>
            </a:extLst>
          </p:cNvPr>
          <p:cNvSpPr txBox="1"/>
          <p:nvPr/>
        </p:nvSpPr>
        <p:spPr>
          <a:xfrm>
            <a:off x="228600" y="5265003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From the very beginning, the Locks have worked to create materials that support and reinforce the GAISE recommendations.</a:t>
            </a:r>
          </a:p>
        </p:txBody>
      </p:sp>
    </p:spTree>
    <p:extLst>
      <p:ext uri="{BB962C8B-B14F-4D97-AF65-F5344CB8AC3E}">
        <p14:creationId xmlns:p14="http://schemas.microsoft.com/office/powerpoint/2010/main" val="14282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5E49-A703-08F0-04F4-8A7EDA961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84048"/>
            <a:ext cx="8534400" cy="987552"/>
          </a:xfrm>
        </p:spPr>
        <p:txBody>
          <a:bodyPr>
            <a:noAutofit/>
          </a:bodyPr>
          <a:lstStyle/>
          <a:p>
            <a:r>
              <a:rPr lang="en-US" sz="6000" dirty="0"/>
              <a:t>College GAISE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F9904D-85F5-23D1-48F4-D1D6A977BDF9}"/>
              </a:ext>
            </a:extLst>
          </p:cNvPr>
          <p:cNvSpPr txBox="1"/>
          <p:nvPr/>
        </p:nvSpPr>
        <p:spPr>
          <a:xfrm>
            <a:off x="530352" y="1447800"/>
            <a:ext cx="81564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Considered the Gold Standard for </a:t>
            </a:r>
          </a:p>
          <a:p>
            <a:pPr algn="ctr"/>
            <a:r>
              <a:rPr lang="en-US" sz="2800" dirty="0"/>
              <a:t>Introductory Statistics courses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2026:  Statistics </a:t>
            </a:r>
            <a:r>
              <a:rPr lang="en-US" sz="2800" u="sng" dirty="0"/>
              <a:t>and Data Science</a:t>
            </a:r>
            <a:r>
              <a:rPr lang="en-US" sz="2800" dirty="0"/>
              <a:t> Education</a:t>
            </a:r>
          </a:p>
          <a:p>
            <a:pPr algn="ctr"/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929117-6711-49EA-5915-583A4384FBED}"/>
              </a:ext>
            </a:extLst>
          </p:cNvPr>
          <p:cNvSpPr txBox="1"/>
          <p:nvPr/>
        </p:nvSpPr>
        <p:spPr>
          <a:xfrm>
            <a:off x="1143000" y="3400723"/>
            <a:ext cx="73152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Steering Committee</a:t>
            </a:r>
            <a:r>
              <a:rPr lang="en-US" sz="2400" dirty="0"/>
              <a:t>:</a:t>
            </a:r>
          </a:p>
          <a:p>
            <a:r>
              <a:rPr lang="en-US" sz="2000" dirty="0"/>
              <a:t>	Patti Frazer Lock, St. Lawrence University (co-chair)</a:t>
            </a:r>
          </a:p>
          <a:p>
            <a:r>
              <a:rPr lang="en-US" sz="2000" dirty="0"/>
              <a:t>	Jamie Perrett, Brigham Young University (co-chair)</a:t>
            </a:r>
          </a:p>
          <a:p>
            <a:r>
              <a:rPr lang="en-US" sz="2000" dirty="0"/>
              <a:t>	David Hunter, Penn State University</a:t>
            </a:r>
          </a:p>
          <a:p>
            <a:r>
              <a:rPr lang="en-US" sz="2000" dirty="0"/>
              <a:t>	Lisa Kay, Eastern Kentucky University</a:t>
            </a:r>
          </a:p>
          <a:p>
            <a:r>
              <a:rPr lang="en-US" sz="2000" dirty="0"/>
              <a:t>	Kate Kozak, Coconino Community College</a:t>
            </a:r>
          </a:p>
          <a:p>
            <a:r>
              <a:rPr lang="en-US" sz="2000" dirty="0"/>
              <a:t>	Chris Malone, Winona State University</a:t>
            </a:r>
          </a:p>
          <a:p>
            <a:r>
              <a:rPr lang="en-US" sz="2000" dirty="0"/>
              <a:t>	Maria Tackett, Duke University</a:t>
            </a:r>
          </a:p>
          <a:p>
            <a:r>
              <a:rPr lang="en-US" sz="2000" dirty="0"/>
              <a:t>	Donna Lalonde, ASA Liaison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853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EF089-8AF3-2AFE-F5DD-928A551D1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24B9C9-9D62-C327-8E6F-0D6F10450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163" y="162331"/>
            <a:ext cx="6761638" cy="65432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9D38BD-FF6E-5EE7-4B82-40B4E3FE78C8}"/>
              </a:ext>
            </a:extLst>
          </p:cNvPr>
          <p:cNvSpPr txBox="1"/>
          <p:nvPr/>
        </p:nvSpPr>
        <p:spPr>
          <a:xfrm>
            <a:off x="152400" y="381000"/>
            <a:ext cx="1828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On the ASA site</a:t>
            </a:r>
          </a:p>
          <a:p>
            <a:endParaRPr lang="en-US" sz="3600" dirty="0"/>
          </a:p>
          <a:p>
            <a:r>
              <a:rPr lang="en-US" sz="3600" dirty="0"/>
              <a:t>Google “GAISE”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198139A-276E-2809-7898-19F17258017B}"/>
              </a:ext>
            </a:extLst>
          </p:cNvPr>
          <p:cNvSpPr/>
          <p:nvPr/>
        </p:nvSpPr>
        <p:spPr>
          <a:xfrm>
            <a:off x="5638800" y="2209800"/>
            <a:ext cx="3352800" cy="914400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C51279-8E67-B908-2FEE-B118A13875CD}"/>
              </a:ext>
            </a:extLst>
          </p:cNvPr>
          <p:cNvSpPr txBox="1"/>
          <p:nvPr/>
        </p:nvSpPr>
        <p:spPr>
          <a:xfrm>
            <a:off x="1295400" y="4157008"/>
            <a:ext cx="7391400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2026 College GAISE</a:t>
            </a:r>
          </a:p>
          <a:p>
            <a:pPr algn="ctr"/>
            <a:r>
              <a:rPr lang="en-US" sz="2000" dirty="0"/>
              <a:t>Ten Recommendations for Statistics and Data Science Education</a:t>
            </a:r>
          </a:p>
          <a:p>
            <a:pPr algn="ctr"/>
            <a:r>
              <a:rPr lang="en-US" sz="2000" dirty="0"/>
              <a:t>Student Learning Outcomes for Intro Stat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Syllabi and Current Landscape in Data Science</a:t>
            </a:r>
          </a:p>
          <a:p>
            <a:pPr algn="ctr"/>
            <a:r>
              <a:rPr lang="en-US" sz="2000" dirty="0"/>
              <a:t>Assessment items for all</a:t>
            </a:r>
          </a:p>
        </p:txBody>
      </p:sp>
    </p:spTree>
    <p:extLst>
      <p:ext uri="{BB962C8B-B14F-4D97-AF65-F5344CB8AC3E}">
        <p14:creationId xmlns:p14="http://schemas.microsoft.com/office/powerpoint/2010/main" val="318143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 0.144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FB6733-30CF-D3CB-37A2-4FD143DEE120}"/>
              </a:ext>
            </a:extLst>
          </p:cNvPr>
          <p:cNvSpPr txBox="1"/>
          <p:nvPr/>
        </p:nvSpPr>
        <p:spPr>
          <a:xfrm>
            <a:off x="152400" y="381000"/>
            <a:ext cx="88392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u="sng" dirty="0"/>
              <a:t>Recommendations for Statistics and Data Science</a:t>
            </a:r>
            <a:r>
              <a:rPr lang="en-US" sz="2400" dirty="0"/>
              <a:t>      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Teach statistics and data science as iterative processes of gleaning insights from data to inform evidence-based decisions.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Emphasize effective written and oral communication of results from data, with attention to the scope and limitations of conclusions. 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Focus on conceptual understanding rather than algebraic manipulation and formulas.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Integrate real data with a context and purpose throughout the course.  Select data that are meaningful and engaging to the students.  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Encourage multivariable thinking.   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Incorporate software/apps to explore concepts and work with data.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Emphasize responsible and ethical conduct in the collection and use of data and in their analysis.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Employ evidence-based pedagogies that actively engage students in the learning process.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Use a variety of formative and summative assessments to improve teaching and learning.</a:t>
            </a: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Implement a course design that uses inclusive strategies to foster a sense of belonging. </a:t>
            </a:r>
            <a:endParaRPr lang="en-US" sz="3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7A3EC6-B55D-F97D-35FD-93947D708E20}"/>
              </a:ext>
            </a:extLst>
          </p:cNvPr>
          <p:cNvSpPr/>
          <p:nvPr/>
        </p:nvSpPr>
        <p:spPr>
          <a:xfrm>
            <a:off x="6934200" y="838201"/>
            <a:ext cx="19050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B83A5E-1982-0E06-6292-A4B762C9472E}"/>
              </a:ext>
            </a:extLst>
          </p:cNvPr>
          <p:cNvSpPr/>
          <p:nvPr/>
        </p:nvSpPr>
        <p:spPr>
          <a:xfrm>
            <a:off x="4114800" y="1447801"/>
            <a:ext cx="26670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7A2ABF-9496-1328-2B12-ABC95E44A2CC}"/>
              </a:ext>
            </a:extLst>
          </p:cNvPr>
          <p:cNvSpPr/>
          <p:nvPr/>
        </p:nvSpPr>
        <p:spPr>
          <a:xfrm>
            <a:off x="1447800" y="2057401"/>
            <a:ext cx="26670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AEDCA5-530A-5622-2ABC-B32F98140474}"/>
              </a:ext>
            </a:extLst>
          </p:cNvPr>
          <p:cNvSpPr/>
          <p:nvPr/>
        </p:nvSpPr>
        <p:spPr>
          <a:xfrm>
            <a:off x="1447800" y="2438401"/>
            <a:ext cx="9906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C80367-33AF-7AB9-A0FC-CC498C5DB174}"/>
              </a:ext>
            </a:extLst>
          </p:cNvPr>
          <p:cNvSpPr/>
          <p:nvPr/>
        </p:nvSpPr>
        <p:spPr>
          <a:xfrm>
            <a:off x="1600200" y="3048001"/>
            <a:ext cx="23622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D2D9A-CA4E-2A43-399E-DA52F2682DAA}"/>
              </a:ext>
            </a:extLst>
          </p:cNvPr>
          <p:cNvSpPr/>
          <p:nvPr/>
        </p:nvSpPr>
        <p:spPr>
          <a:xfrm>
            <a:off x="1676400" y="3429001"/>
            <a:ext cx="16002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B8FEC99-B769-417A-912C-AA6E809C039B}"/>
              </a:ext>
            </a:extLst>
          </p:cNvPr>
          <p:cNvSpPr/>
          <p:nvPr/>
        </p:nvSpPr>
        <p:spPr>
          <a:xfrm>
            <a:off x="3200400" y="3733800"/>
            <a:ext cx="16764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F02C77-7569-5370-E0F8-D91262543451}"/>
              </a:ext>
            </a:extLst>
          </p:cNvPr>
          <p:cNvSpPr/>
          <p:nvPr/>
        </p:nvSpPr>
        <p:spPr>
          <a:xfrm>
            <a:off x="2819400" y="4419601"/>
            <a:ext cx="32766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FBA2D7C-D7A4-D100-C1E3-5999BCFBC8FA}"/>
              </a:ext>
            </a:extLst>
          </p:cNvPr>
          <p:cNvSpPr/>
          <p:nvPr/>
        </p:nvSpPr>
        <p:spPr>
          <a:xfrm>
            <a:off x="4572000" y="5029201"/>
            <a:ext cx="13716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C021983-ED64-A323-C7F4-D1013530A3B8}"/>
              </a:ext>
            </a:extLst>
          </p:cNvPr>
          <p:cNvSpPr/>
          <p:nvPr/>
        </p:nvSpPr>
        <p:spPr>
          <a:xfrm>
            <a:off x="4114800" y="5638801"/>
            <a:ext cx="1981200" cy="3809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0E89B1-12B1-12E7-DEB7-82103A9935AF}"/>
              </a:ext>
            </a:extLst>
          </p:cNvPr>
          <p:cNvSpPr txBox="1"/>
          <p:nvPr/>
        </p:nvSpPr>
        <p:spPr>
          <a:xfrm>
            <a:off x="1676400" y="0"/>
            <a:ext cx="6477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2026 College GAISE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87957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1" grpId="0" animBg="1"/>
      <p:bldP spid="13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D7EB6-6D41-D536-9054-AE8FC4079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8077200" cy="2015192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1. Teach statistics and data science as processes of gleaning insights from data to inform evidence-based decisions.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0E4CCF-0CCD-3268-8DBA-2933D47BF172}"/>
              </a:ext>
            </a:extLst>
          </p:cNvPr>
          <p:cNvSpPr txBox="1"/>
          <p:nvPr/>
        </p:nvSpPr>
        <p:spPr>
          <a:xfrm>
            <a:off x="1066800" y="259080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Statistics:  Unlocking the Power of Data!!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C34D7B-22ED-A297-C6C5-E224F8F955EC}"/>
              </a:ext>
            </a:extLst>
          </p:cNvPr>
          <p:cNvSpPr txBox="1"/>
          <p:nvPr/>
        </p:nvSpPr>
        <p:spPr>
          <a:xfrm>
            <a:off x="1828800" y="3124200"/>
            <a:ext cx="586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This the essence of our materials</a:t>
            </a:r>
            <a:r>
              <a:rPr lang="en-US" sz="2400" dirty="0"/>
              <a:t>:  </a:t>
            </a:r>
          </a:p>
          <a:p>
            <a:r>
              <a:rPr lang="en-US" sz="2400" dirty="0"/>
              <a:t>Data helps us understand the world better!  </a:t>
            </a:r>
          </a:p>
          <a:p>
            <a:r>
              <a:rPr lang="en-US" sz="2400" dirty="0"/>
              <a:t>Build stronger insights!  </a:t>
            </a:r>
          </a:p>
          <a:p>
            <a:r>
              <a:rPr lang="en-US" sz="2400" dirty="0"/>
              <a:t>Make better decisions!</a:t>
            </a:r>
          </a:p>
          <a:p>
            <a:r>
              <a:rPr lang="en-US" sz="2400" dirty="0"/>
              <a:t>Across almost ALL fields!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F17F22-43C6-09B0-34C3-8B7B7A9FB227}"/>
              </a:ext>
            </a:extLst>
          </p:cNvPr>
          <p:cNvSpPr txBox="1"/>
          <p:nvPr/>
        </p:nvSpPr>
        <p:spPr>
          <a:xfrm>
            <a:off x="685800" y="52578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We want the examples we give and the data we use to be so engaging that students WANT to engage and want to learn.</a:t>
            </a:r>
          </a:p>
        </p:txBody>
      </p:sp>
    </p:spTree>
    <p:extLst>
      <p:ext uri="{BB962C8B-B14F-4D97-AF65-F5344CB8AC3E}">
        <p14:creationId xmlns:p14="http://schemas.microsoft.com/office/powerpoint/2010/main" val="2931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384D0-C7ED-42FD-34B3-BCDBFE10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2436875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Insights from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999BB-3FE0-5B70-74FC-A8D24F199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633" y="228600"/>
            <a:ext cx="6115767" cy="60763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0D17C7-B1F7-01F9-8E9F-94A6D6B3ECA9}"/>
              </a:ext>
            </a:extLst>
          </p:cNvPr>
          <p:cNvSpPr txBox="1"/>
          <p:nvPr/>
        </p:nvSpPr>
        <p:spPr>
          <a:xfrm>
            <a:off x="228600" y="1828800"/>
            <a:ext cx="25908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Every chapter starts with a list of some “questions and issues we will discuss in this chapter.”  </a:t>
            </a:r>
          </a:p>
          <a:p>
            <a:r>
              <a:rPr lang="en-US" sz="2000" dirty="0"/>
              <a:t>The full list would include MANY more but we limit these to one page.  </a:t>
            </a:r>
          </a:p>
          <a:p>
            <a:endParaRPr lang="en-US" sz="2000" dirty="0"/>
          </a:p>
          <a:p>
            <a:r>
              <a:rPr lang="en-US" sz="2000" dirty="0"/>
              <a:t>Here is the one for Chapter 1.</a:t>
            </a:r>
          </a:p>
        </p:txBody>
      </p:sp>
    </p:spTree>
    <p:extLst>
      <p:ext uri="{BB962C8B-B14F-4D97-AF65-F5344CB8AC3E}">
        <p14:creationId xmlns:p14="http://schemas.microsoft.com/office/powerpoint/2010/main" val="183218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4E98A-9F9C-5AF0-BD0F-FE97D0F40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D5492-23CD-7E25-F873-87DF8FE4C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2436875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Insights from Data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B01B93-0F38-DA5B-50F2-ECE454C1A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586" y="280161"/>
            <a:ext cx="5420014" cy="60444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62C9D3-EFFE-EA56-C84B-808D99F498FA}"/>
              </a:ext>
            </a:extLst>
          </p:cNvPr>
          <p:cNvSpPr txBox="1"/>
          <p:nvPr/>
        </p:nvSpPr>
        <p:spPr>
          <a:xfrm>
            <a:off x="1752600" y="1752600"/>
            <a:ext cx="7010400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Students randomly assigned</a:t>
            </a:r>
          </a:p>
          <a:p>
            <a:pPr algn="ctr"/>
            <a:r>
              <a:rPr lang="en-US" sz="2400" dirty="0"/>
              <a:t>One group had active learning</a:t>
            </a:r>
          </a:p>
          <a:p>
            <a:pPr algn="ctr"/>
            <a:r>
              <a:rPr lang="en-US" sz="2400" dirty="0"/>
              <a:t>One group had passive learning</a:t>
            </a:r>
          </a:p>
          <a:p>
            <a:pPr algn="ctr"/>
            <a:endParaRPr lang="en-US" sz="1200" dirty="0"/>
          </a:p>
          <a:p>
            <a:pPr algn="ctr"/>
            <a:r>
              <a:rPr lang="en-US" sz="2400" dirty="0"/>
              <a:t>How much did they </a:t>
            </a:r>
            <a:r>
              <a:rPr lang="en-US" sz="2400" i="1" dirty="0"/>
              <a:t>think</a:t>
            </a:r>
            <a:r>
              <a:rPr lang="en-US" sz="2400" dirty="0"/>
              <a:t> they learned?</a:t>
            </a:r>
          </a:p>
          <a:p>
            <a:pPr algn="ctr"/>
            <a:endParaRPr lang="en-US" sz="1200" dirty="0"/>
          </a:p>
          <a:p>
            <a:pPr algn="ctr"/>
            <a:r>
              <a:rPr lang="en-US" sz="2400" dirty="0"/>
              <a:t>How much did they </a:t>
            </a:r>
            <a:r>
              <a:rPr lang="en-US" sz="2400" i="1" dirty="0"/>
              <a:t>actually</a:t>
            </a:r>
            <a:r>
              <a:rPr lang="en-US" sz="2400" dirty="0"/>
              <a:t> learn?</a:t>
            </a:r>
          </a:p>
          <a:p>
            <a:pPr algn="ctr"/>
            <a:endParaRPr lang="en-US" sz="2400" dirty="0"/>
          </a:p>
          <a:p>
            <a:pPr algn="ctr"/>
            <a:r>
              <a:rPr lang="en-US" sz="2400" i="1" dirty="0"/>
              <a:t>“Students </a:t>
            </a:r>
            <a:r>
              <a:rPr lang="en-US" sz="2400" i="1" u="sng" dirty="0"/>
              <a:t>thought</a:t>
            </a:r>
            <a:r>
              <a:rPr lang="en-US" sz="2400" i="1" dirty="0"/>
              <a:t> they learned more in the passive learning class but they </a:t>
            </a:r>
            <a:r>
              <a:rPr lang="en-US" sz="2400" i="1" u="sng" dirty="0"/>
              <a:t>actually</a:t>
            </a:r>
            <a:r>
              <a:rPr lang="en-US" sz="2400" i="1" dirty="0"/>
              <a:t> learned more in the active learning class.”</a:t>
            </a:r>
          </a:p>
          <a:p>
            <a:pPr algn="ctr"/>
            <a:r>
              <a:rPr lang="en-US" sz="2400" dirty="0"/>
              <a:t>Strongly significant in both cases.</a:t>
            </a:r>
          </a:p>
        </p:txBody>
      </p:sp>
    </p:spTree>
    <p:extLst>
      <p:ext uri="{BB962C8B-B14F-4D97-AF65-F5344CB8AC3E}">
        <p14:creationId xmlns:p14="http://schemas.microsoft.com/office/powerpoint/2010/main" val="70229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9933E-B077-1B60-C91E-BA115CF74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825752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2. Emphasize effective written and oral communication of results from data, with attention to the scope and limitations of conclusions. 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8C27DB-16CA-E554-1454-0E1257F32854}"/>
              </a:ext>
            </a:extLst>
          </p:cNvPr>
          <p:cNvSpPr txBox="1"/>
          <p:nvPr/>
        </p:nvSpPr>
        <p:spPr>
          <a:xfrm>
            <a:off x="533400" y="2514600"/>
            <a:ext cx="8077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/>
              <a:t>Interpret!  Interpret!  Interpret!</a:t>
            </a:r>
          </a:p>
          <a:p>
            <a:pPr algn="ctr">
              <a:spcAft>
                <a:spcPts val="600"/>
              </a:spcAft>
            </a:pPr>
            <a:endParaRPr lang="en-US" sz="1200" dirty="0"/>
          </a:p>
          <a:p>
            <a:pPr algn="ctr">
              <a:spcAft>
                <a:spcPts val="600"/>
              </a:spcAft>
            </a:pPr>
            <a:r>
              <a:rPr lang="en-US" sz="2400" dirty="0"/>
              <a:t>What conclusions can we draw from these data?  </a:t>
            </a:r>
          </a:p>
          <a:p>
            <a:pPr algn="ctr">
              <a:spcAft>
                <a:spcPts val="600"/>
              </a:spcAft>
            </a:pPr>
            <a:endParaRPr lang="en-US" sz="1200" dirty="0"/>
          </a:p>
          <a:p>
            <a:pPr algn="ctr">
              <a:spcAft>
                <a:spcPts val="600"/>
              </a:spcAft>
            </a:pPr>
            <a:r>
              <a:rPr lang="en-US" sz="2400" dirty="0"/>
              <a:t>Interpret the results in context.</a:t>
            </a:r>
          </a:p>
          <a:p>
            <a:pPr algn="ctr">
              <a:spcAft>
                <a:spcPts val="600"/>
              </a:spcAft>
            </a:pPr>
            <a:endParaRPr lang="en-US" sz="2400" dirty="0"/>
          </a:p>
          <a:p>
            <a:pPr algn="ctr">
              <a:spcAft>
                <a:spcPts val="600"/>
              </a:spcAft>
            </a:pPr>
            <a:r>
              <a:rPr lang="en-US" sz="2400" dirty="0"/>
              <a:t>These ideas permeate our materials.</a:t>
            </a:r>
          </a:p>
          <a:p>
            <a:pPr algn="ctr">
              <a:spcAft>
                <a:spcPts val="600"/>
              </a:spcAft>
            </a:pPr>
            <a:r>
              <a:rPr lang="en-US" sz="2000" dirty="0"/>
              <a:t>“Data Storytelling” can be a key part of every IS and IDS course.   </a:t>
            </a:r>
          </a:p>
        </p:txBody>
      </p:sp>
    </p:spTree>
    <p:extLst>
      <p:ext uri="{BB962C8B-B14F-4D97-AF65-F5344CB8AC3E}">
        <p14:creationId xmlns:p14="http://schemas.microsoft.com/office/powerpoint/2010/main" val="156731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AD69D-28F9-AE1B-B4B5-07B4E6446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D390A-2178-A33A-9F85-E7A3DC45E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2819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Effective</a:t>
            </a:r>
            <a:br>
              <a:rPr lang="en-US" sz="2800" dirty="0"/>
            </a:br>
            <a:r>
              <a:rPr lang="en-US" sz="2800" dirty="0"/>
              <a:t>Communication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13B694-A722-DB1B-8DE3-CA96C9DDE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662" y="304800"/>
            <a:ext cx="5220280" cy="57470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21683F-0C80-CC76-D6B5-2696BD589534}"/>
              </a:ext>
            </a:extLst>
          </p:cNvPr>
          <p:cNvSpPr txBox="1"/>
          <p:nvPr/>
        </p:nvSpPr>
        <p:spPr>
          <a:xfrm>
            <a:off x="2057400" y="1775157"/>
            <a:ext cx="6781800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One group had dementia.</a:t>
            </a:r>
          </a:p>
          <a:p>
            <a:pPr algn="ctr"/>
            <a:r>
              <a:rPr lang="en-US" sz="2400" dirty="0"/>
              <a:t>One group didn’t.</a:t>
            </a:r>
          </a:p>
          <a:p>
            <a:pPr algn="ctr"/>
            <a:r>
              <a:rPr lang="en-US" sz="2400" dirty="0"/>
              <a:t>Compared mean concentration of microplastics in </a:t>
            </a:r>
          </a:p>
          <a:p>
            <a:pPr algn="ctr"/>
            <a:r>
              <a:rPr lang="en-US" sz="2400" dirty="0"/>
              <a:t>postmortem brain tissue.</a:t>
            </a:r>
          </a:p>
          <a:p>
            <a:pPr algn="ctr"/>
            <a:endParaRPr lang="en-US" sz="1200" dirty="0"/>
          </a:p>
          <a:p>
            <a:pPr algn="ctr"/>
            <a:r>
              <a:rPr lang="en-US" sz="2400" dirty="0"/>
              <a:t>Article:  “P &lt; 0.0001”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What can we conclude?</a:t>
            </a:r>
          </a:p>
        </p:txBody>
      </p:sp>
    </p:spTree>
    <p:extLst>
      <p:ext uri="{BB962C8B-B14F-4D97-AF65-F5344CB8AC3E}">
        <p14:creationId xmlns:p14="http://schemas.microsoft.com/office/powerpoint/2010/main" val="405951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7CD39-EDC5-38FC-20D3-9D77E92F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84048"/>
            <a:ext cx="8534400" cy="758952"/>
          </a:xfrm>
        </p:spPr>
        <p:txBody>
          <a:bodyPr>
            <a:noAutofit/>
          </a:bodyPr>
          <a:lstStyle/>
          <a:p>
            <a:r>
              <a:rPr lang="en-US" sz="4800" dirty="0"/>
              <a:t>Sparking Joy and Discovery!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4E84A3-A771-262B-9E86-14D8101AFE56}"/>
              </a:ext>
            </a:extLst>
          </p:cNvPr>
          <p:cNvSpPr txBox="1"/>
          <p:nvPr/>
        </p:nvSpPr>
        <p:spPr>
          <a:xfrm>
            <a:off x="381000" y="1654076"/>
            <a:ext cx="845515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New College GAISE Recommendations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Impact of AI on our pedagogy and assessment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u="sng" dirty="0"/>
              <a:t>Statistics: </a:t>
            </a:r>
            <a:r>
              <a:rPr lang="en-US" sz="2600" u="sng" dirty="0" err="1"/>
              <a:t>UnLocking</a:t>
            </a:r>
            <a:r>
              <a:rPr lang="en-US" sz="2600" u="sng" dirty="0"/>
              <a:t> the Power of Data</a:t>
            </a:r>
            <a:r>
              <a:rPr lang="en-US" sz="2600" dirty="0"/>
              <a:t>, </a:t>
            </a:r>
            <a:r>
              <a:rPr lang="en-US" sz="2600" i="1" dirty="0"/>
              <a:t>Fourth Edition</a:t>
            </a:r>
          </a:p>
          <a:p>
            <a:r>
              <a:rPr lang="en-US" sz="2600" dirty="0"/>
              <a:t>			by Lock, Lock, Lock, Lock, and Lock</a:t>
            </a:r>
          </a:p>
          <a:p>
            <a:r>
              <a:rPr lang="en-US" sz="2600" dirty="0"/>
              <a:t>			</a:t>
            </a:r>
            <a:r>
              <a:rPr lang="en-US" sz="2600" i="1" dirty="0"/>
              <a:t>Wiley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3F3627F-7D83-DDEF-8CB5-36FCFAC21DAC}"/>
              </a:ext>
            </a:extLst>
          </p:cNvPr>
          <p:cNvSpPr/>
          <p:nvPr/>
        </p:nvSpPr>
        <p:spPr>
          <a:xfrm>
            <a:off x="301752" y="2286000"/>
            <a:ext cx="7623048" cy="914400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4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5B034-38DD-2301-1C84-DD3512649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EC78C-CAD7-259D-E483-D140734D5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2819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Effective</a:t>
            </a:r>
            <a:br>
              <a:rPr lang="en-US" sz="2800" dirty="0"/>
            </a:br>
            <a:r>
              <a:rPr lang="en-US" sz="2800" dirty="0"/>
              <a:t>Communication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67BBB-5E44-2AA9-37AE-2903920E9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143000"/>
            <a:ext cx="5604985" cy="4191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B0F26C-5042-B185-0277-00F72C019FEF}"/>
              </a:ext>
            </a:extLst>
          </p:cNvPr>
          <p:cNvSpPr txBox="1"/>
          <p:nvPr/>
        </p:nvSpPr>
        <p:spPr>
          <a:xfrm>
            <a:off x="2057400" y="1752600"/>
            <a:ext cx="6781800" cy="32316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Rats love to play hide-and-seek!</a:t>
            </a:r>
          </a:p>
          <a:p>
            <a:pPr algn="ctr"/>
            <a:r>
              <a:rPr lang="en-US" sz="2400" dirty="0"/>
              <a:t>They squeak with excitement when playing!</a:t>
            </a:r>
          </a:p>
          <a:p>
            <a:pPr algn="ctr"/>
            <a:r>
              <a:rPr lang="en-US" sz="2400" dirty="0"/>
              <a:t>Do they understand the game?</a:t>
            </a:r>
          </a:p>
          <a:p>
            <a:pPr algn="ctr"/>
            <a:r>
              <a:rPr lang="en-US" sz="2400" dirty="0"/>
              <a:t>Compared mean amount of vocalizing between when rats are seeking vs when rats are hiding.</a:t>
            </a:r>
          </a:p>
          <a:p>
            <a:pPr algn="ctr"/>
            <a:endParaRPr lang="en-US" sz="1200" dirty="0"/>
          </a:p>
          <a:p>
            <a:pPr algn="ctr"/>
            <a:r>
              <a:rPr lang="en-US" sz="2400" dirty="0"/>
              <a:t>Article:  “p &lt; 0.001”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What can we conclude?</a:t>
            </a:r>
          </a:p>
        </p:txBody>
      </p:sp>
    </p:spTree>
    <p:extLst>
      <p:ext uri="{BB962C8B-B14F-4D97-AF65-F5344CB8AC3E}">
        <p14:creationId xmlns:p14="http://schemas.microsoft.com/office/powerpoint/2010/main" val="156917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FECB2-571D-25F4-954B-5F612455B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524000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3. Focus on conceptual understanding rather than algebraic manipulation and formulas.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7C4A1B-1FF3-11C2-F6E2-F9C4E39FA021}"/>
              </a:ext>
            </a:extLst>
          </p:cNvPr>
          <p:cNvSpPr txBox="1"/>
          <p:nvPr/>
        </p:nvSpPr>
        <p:spPr>
          <a:xfrm>
            <a:off x="1447800" y="2438400"/>
            <a:ext cx="6477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Simulation-Based Inference!!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400" dirty="0"/>
              <a:t>Conceptual understanding!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Reduced focus on formulas/algebra!</a:t>
            </a:r>
          </a:p>
        </p:txBody>
      </p:sp>
    </p:spTree>
    <p:extLst>
      <p:ext uri="{BB962C8B-B14F-4D97-AF65-F5344CB8AC3E}">
        <p14:creationId xmlns:p14="http://schemas.microsoft.com/office/powerpoint/2010/main" val="111667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68E6B-1092-6F49-F2D2-D9286E54E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07848"/>
            <a:ext cx="8534400" cy="758952"/>
          </a:xfrm>
        </p:spPr>
        <p:txBody>
          <a:bodyPr/>
          <a:lstStyle/>
          <a:p>
            <a:r>
              <a:rPr lang="en-US" dirty="0"/>
              <a:t>Conceptual Understanding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BAB037-D520-849F-9208-F3511BF6F9E3}"/>
              </a:ext>
            </a:extLst>
          </p:cNvPr>
          <p:cNvSpPr txBox="1"/>
          <p:nvPr/>
        </p:nvSpPr>
        <p:spPr>
          <a:xfrm>
            <a:off x="1752600" y="1447800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Does leaving a light on at night have adverse health effects?</a:t>
            </a:r>
          </a:p>
          <a:p>
            <a:pPr algn="ctr"/>
            <a:r>
              <a:rPr lang="en-US" sz="3200" dirty="0"/>
              <a:t>(in mice)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79208E-637C-7526-F240-6AA8F759A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34" y="3505200"/>
            <a:ext cx="8091732" cy="22588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240598-DDB4-7EBE-25EB-4F5A2F8C3354}"/>
              </a:ext>
            </a:extLst>
          </p:cNvPr>
          <p:cNvSpPr txBox="1"/>
          <p:nvPr/>
        </p:nvSpPr>
        <p:spPr>
          <a:xfrm>
            <a:off x="518868" y="3352800"/>
            <a:ext cx="8244132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Mice randomly assigned to light at night or normal darkness.</a:t>
            </a:r>
          </a:p>
          <a:p>
            <a:pPr algn="ctr"/>
            <a:r>
              <a:rPr lang="en-US" sz="2400" dirty="0"/>
              <a:t>Light at Night:  Mean weight gain 6.732 g</a:t>
            </a:r>
          </a:p>
          <a:p>
            <a:pPr algn="ctr"/>
            <a:r>
              <a:rPr lang="en-US" sz="2400" dirty="0"/>
              <a:t>Dark at Night:  Mean weight gain 4.114 g</a:t>
            </a:r>
          </a:p>
          <a:p>
            <a:pPr algn="ctr"/>
            <a:r>
              <a:rPr lang="en-US" sz="2400" dirty="0"/>
              <a:t>Difference in means:  2.62 g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Is this difference likely to happen just by random variation?</a:t>
            </a:r>
          </a:p>
        </p:txBody>
      </p:sp>
    </p:spTree>
    <p:extLst>
      <p:ext uri="{BB962C8B-B14F-4D97-AF65-F5344CB8AC3E}">
        <p14:creationId xmlns:p14="http://schemas.microsoft.com/office/powerpoint/2010/main" val="116594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FE9B9-1195-69E1-9E84-87298AAA2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6FCF1B8-0AA1-FA09-FEDF-B39FFD07B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18" y="1134406"/>
            <a:ext cx="8132182" cy="5190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B5B150-90FE-8C9E-E85B-EF27E20C0F14}"/>
              </a:ext>
            </a:extLst>
          </p:cNvPr>
          <p:cNvSpPr txBox="1"/>
          <p:nvPr/>
        </p:nvSpPr>
        <p:spPr>
          <a:xfrm>
            <a:off x="1219200" y="152400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C00000"/>
                </a:solidFill>
              </a:rPr>
              <a:t>StatKey</a:t>
            </a:r>
            <a:endParaRPr lang="en-US" sz="3600" dirty="0">
              <a:solidFill>
                <a:srgbClr val="C00000"/>
              </a:solidFill>
            </a:endParaRP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www.lock5stat.com/statkey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DC9C9D-66C0-3362-6419-4825F9A55BAF}"/>
              </a:ext>
            </a:extLst>
          </p:cNvPr>
          <p:cNvSpPr/>
          <p:nvPr/>
        </p:nvSpPr>
        <p:spPr>
          <a:xfrm>
            <a:off x="5867400" y="2286000"/>
            <a:ext cx="2743200" cy="2362200"/>
          </a:xfrm>
          <a:prstGeom prst="rect">
            <a:avLst/>
          </a:prstGeom>
          <a:noFill/>
          <a:ln w="762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E05937-7EAD-D0B9-2175-3CF1572C0684}"/>
              </a:ext>
            </a:extLst>
          </p:cNvPr>
          <p:cNvSpPr/>
          <p:nvPr/>
        </p:nvSpPr>
        <p:spPr>
          <a:xfrm>
            <a:off x="5943600" y="3429000"/>
            <a:ext cx="1905000" cy="381000"/>
          </a:xfrm>
          <a:prstGeom prst="rect">
            <a:avLst/>
          </a:prstGeom>
          <a:noFill/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9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49EA9A-8ECD-43DA-A152-D1B8B473E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02" y="1603355"/>
            <a:ext cx="8406598" cy="4559829"/>
          </a:xfrm>
          <a:prstGeom prst="rect">
            <a:avLst/>
          </a:prstGeom>
        </p:spPr>
      </p:pic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8C7DCBC0-5503-46BE-8DB4-F173F6A675C9}"/>
              </a:ext>
            </a:extLst>
          </p:cNvPr>
          <p:cNvSpPr/>
          <p:nvPr/>
        </p:nvSpPr>
        <p:spPr>
          <a:xfrm>
            <a:off x="2576945" y="4354821"/>
            <a:ext cx="1766455" cy="8267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This is what we might see just by random variation if light has no effect</a:t>
            </a:r>
          </a:p>
        </p:txBody>
      </p:sp>
      <p:sp>
        <p:nvSpPr>
          <p:cNvPr id="11" name="Left Arrow 5">
            <a:extLst>
              <a:ext uri="{FF2B5EF4-FFF2-40B4-BE49-F238E27FC236}">
                <a16:creationId xmlns:a16="http://schemas.microsoft.com/office/drawing/2014/main" id="{38BC7D4B-4A45-49E0-AF30-714C7D03C6B2}"/>
              </a:ext>
            </a:extLst>
          </p:cNvPr>
          <p:cNvSpPr/>
          <p:nvPr/>
        </p:nvSpPr>
        <p:spPr>
          <a:xfrm flipH="1">
            <a:off x="2971800" y="5638800"/>
            <a:ext cx="1714500" cy="457200"/>
          </a:xfrm>
          <a:prstGeom prst="leftArrow">
            <a:avLst>
              <a:gd name="adj1" fmla="val 35185"/>
              <a:gd name="adj2" fmla="val 38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observed statistic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B81D1A-7A48-4E2B-850B-05FBDD983046}"/>
              </a:ext>
            </a:extLst>
          </p:cNvPr>
          <p:cNvSpPr/>
          <p:nvPr/>
        </p:nvSpPr>
        <p:spPr bwMode="auto">
          <a:xfrm>
            <a:off x="6272240" y="1745893"/>
            <a:ext cx="1119159" cy="486891"/>
          </a:xfrm>
          <a:prstGeom prst="ellipse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66"/>
              </a:solidFill>
              <a:latin typeface="Times New Roman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E360F9-1B11-4902-AFAF-DAB8A969B469}"/>
              </a:ext>
            </a:extLst>
          </p:cNvPr>
          <p:cNvCxnSpPr>
            <a:cxnSpLocks/>
          </p:cNvCxnSpPr>
          <p:nvPr/>
        </p:nvCxnSpPr>
        <p:spPr bwMode="auto">
          <a:xfrm flipH="1">
            <a:off x="5486400" y="2031642"/>
            <a:ext cx="1238786" cy="3607158"/>
          </a:xfrm>
          <a:prstGeom prst="straightConnector1">
            <a:avLst/>
          </a:prstGeom>
          <a:solidFill>
            <a:schemeClr val="tx1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Left Arrow 8">
            <a:extLst>
              <a:ext uri="{FF2B5EF4-FFF2-40B4-BE49-F238E27FC236}">
                <a16:creationId xmlns:a16="http://schemas.microsoft.com/office/drawing/2014/main" id="{63B83FB5-B08F-487A-AF42-1BD968CAB91B}"/>
              </a:ext>
            </a:extLst>
          </p:cNvPr>
          <p:cNvSpPr/>
          <p:nvPr/>
        </p:nvSpPr>
        <p:spPr>
          <a:xfrm flipH="1">
            <a:off x="3962400" y="3675592"/>
            <a:ext cx="1114425" cy="515408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/>
              <a:t>p-value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5900" y="304800"/>
            <a:ext cx="6172200" cy="606029"/>
          </a:xfrm>
        </p:spPr>
        <p:txBody>
          <a:bodyPr>
            <a:normAutofit fontScale="90000"/>
          </a:bodyPr>
          <a:lstStyle/>
          <a:p>
            <a:r>
              <a:rPr lang="en-US" dirty="0"/>
              <a:t>Simulation-Based Inference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A650CA-5730-02D8-1927-D11729A042D7}"/>
              </a:ext>
            </a:extLst>
          </p:cNvPr>
          <p:cNvSpPr txBox="1"/>
          <p:nvPr/>
        </p:nvSpPr>
        <p:spPr>
          <a:xfrm>
            <a:off x="609600" y="9144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</a:rPr>
              <a:t>Does leaving a light on at night have harmful health effects?</a:t>
            </a:r>
          </a:p>
        </p:txBody>
      </p:sp>
    </p:spTree>
    <p:extLst>
      <p:ext uri="{BB962C8B-B14F-4D97-AF65-F5344CB8AC3E}">
        <p14:creationId xmlns:p14="http://schemas.microsoft.com/office/powerpoint/2010/main" val="405350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5B9DAE-2AB2-4B05-B8CE-21E16E9FD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990600"/>
            <a:ext cx="7587417" cy="33962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0D83BE-66BD-455E-87C7-FF455DFCF8C4}"/>
              </a:ext>
            </a:extLst>
          </p:cNvPr>
          <p:cNvSpPr txBox="1"/>
          <p:nvPr/>
        </p:nvSpPr>
        <p:spPr>
          <a:xfrm>
            <a:off x="3429000" y="2362200"/>
            <a:ext cx="2764858" cy="175432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Randomization distribution:</a:t>
            </a:r>
          </a:p>
          <a:p>
            <a:r>
              <a:rPr lang="en-US" dirty="0">
                <a:solidFill>
                  <a:srgbClr val="C00000"/>
                </a:solidFill>
              </a:rPr>
              <a:t>Shows what we would likely see just by random chance, if the null hypothesis is true.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9FE10-440B-4A12-BAE7-F83DA564F8CD}"/>
              </a:ext>
            </a:extLst>
          </p:cNvPr>
          <p:cNvSpPr txBox="1"/>
          <p:nvPr/>
        </p:nvSpPr>
        <p:spPr>
          <a:xfrm>
            <a:off x="5557987" y="4800600"/>
            <a:ext cx="34717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Sample statistic way out here:</a:t>
            </a:r>
          </a:p>
          <a:p>
            <a:r>
              <a:rPr lang="en-US" dirty="0">
                <a:solidFill>
                  <a:srgbClr val="C00000"/>
                </a:solidFill>
              </a:rPr>
              <a:t>Unlikely to be just random chance!</a:t>
            </a:r>
          </a:p>
          <a:p>
            <a:r>
              <a:rPr lang="en-US" dirty="0">
                <a:solidFill>
                  <a:srgbClr val="C00000"/>
                </a:solidFill>
              </a:rPr>
              <a:t>There is evidence for the effect!</a:t>
            </a:r>
          </a:p>
          <a:p>
            <a:r>
              <a:rPr lang="en-US" dirty="0">
                <a:solidFill>
                  <a:srgbClr val="C00000"/>
                </a:solidFill>
              </a:rPr>
              <a:t>(small p-value)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53CB7AA-5E7E-4695-B2CD-52429BD992BD}"/>
              </a:ext>
            </a:extLst>
          </p:cNvPr>
          <p:cNvCxnSpPr>
            <a:cxnSpLocks/>
          </p:cNvCxnSpPr>
          <p:nvPr/>
        </p:nvCxnSpPr>
        <p:spPr>
          <a:xfrm flipV="1">
            <a:off x="6629400" y="4420359"/>
            <a:ext cx="965535" cy="43739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28649"/>
          </a:xfrm>
        </p:spPr>
        <p:txBody>
          <a:bodyPr>
            <a:normAutofit fontScale="90000"/>
          </a:bodyPr>
          <a:lstStyle/>
          <a:p>
            <a:r>
              <a:rPr lang="en-US" dirty="0"/>
              <a:t>Simulation-Based Hypothesis Test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09FE10-440B-4A12-BAE7-F83DA564F8CD}"/>
              </a:ext>
            </a:extLst>
          </p:cNvPr>
          <p:cNvSpPr txBox="1"/>
          <p:nvPr/>
        </p:nvSpPr>
        <p:spPr>
          <a:xfrm>
            <a:off x="628651" y="4776197"/>
            <a:ext cx="4686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Sample statistic here:</a:t>
            </a:r>
          </a:p>
          <a:p>
            <a:r>
              <a:rPr lang="en-US" dirty="0">
                <a:solidFill>
                  <a:srgbClr val="C00000"/>
                </a:solidFill>
              </a:rPr>
              <a:t>Could be just random chance.</a:t>
            </a:r>
          </a:p>
          <a:p>
            <a:r>
              <a:rPr lang="en-US" dirty="0">
                <a:solidFill>
                  <a:srgbClr val="C00000"/>
                </a:solidFill>
              </a:rPr>
              <a:t>Not enough evidence to make a clear conclusion.</a:t>
            </a:r>
          </a:p>
          <a:p>
            <a:r>
              <a:rPr lang="en-US" dirty="0">
                <a:solidFill>
                  <a:srgbClr val="C00000"/>
                </a:solidFill>
              </a:rPr>
              <a:t>(NOT a small p-value)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53CB7AA-5E7E-4695-B2CD-52429BD992BD}"/>
              </a:ext>
            </a:extLst>
          </p:cNvPr>
          <p:cNvCxnSpPr>
            <a:cxnSpLocks/>
          </p:cNvCxnSpPr>
          <p:nvPr/>
        </p:nvCxnSpPr>
        <p:spPr>
          <a:xfrm flipV="1">
            <a:off x="2721543" y="4457700"/>
            <a:ext cx="2764857" cy="4793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42285" y="1935526"/>
            <a:ext cx="6259430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500" dirty="0"/>
              <a:t>NO algebra!</a:t>
            </a:r>
          </a:p>
          <a:p>
            <a:pPr algn="ctr"/>
            <a:r>
              <a:rPr lang="en-US" sz="2100" dirty="0"/>
              <a:t>But builds and requires deep conceptual understanding of sampling variability and strength of evidence.</a:t>
            </a:r>
          </a:p>
        </p:txBody>
      </p:sp>
    </p:spTree>
    <p:extLst>
      <p:ext uri="{BB962C8B-B14F-4D97-AF65-F5344CB8AC3E}">
        <p14:creationId xmlns:p14="http://schemas.microsoft.com/office/powerpoint/2010/main" val="378948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5350" y="1709137"/>
            <a:ext cx="3371850" cy="392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5-Point Star 7"/>
          <p:cNvSpPr/>
          <p:nvPr/>
        </p:nvSpPr>
        <p:spPr>
          <a:xfrm>
            <a:off x="6464108" y="2659231"/>
            <a:ext cx="57150" cy="5715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extBox 9"/>
          <p:cNvSpPr txBox="1"/>
          <p:nvPr/>
        </p:nvSpPr>
        <p:spPr>
          <a:xfrm>
            <a:off x="762000" y="127279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2. Which formula?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2788295"/>
            <a:ext cx="2952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3. Calculate numbers and plug into formula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1050" y="4310493"/>
            <a:ext cx="2800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4. Chug with calculator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36070" y="1272792"/>
            <a:ext cx="3769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5. Which theoretical distribution?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5354" y="1672842"/>
            <a:ext cx="74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6. </a:t>
            </a:r>
            <a:r>
              <a:rPr lang="en-US" dirty="0" err="1">
                <a:solidFill>
                  <a:srgbClr val="C00000"/>
                </a:solidFill>
              </a:rPr>
              <a:t>df</a:t>
            </a:r>
            <a:r>
              <a:rPr lang="en-US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46785" y="2065752"/>
            <a:ext cx="1655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7. Find p-value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648200" y="2660172"/>
            <a:ext cx="171450" cy="57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Box 17"/>
          <p:cNvSpPr txBox="1"/>
          <p:nvPr/>
        </p:nvSpPr>
        <p:spPr>
          <a:xfrm>
            <a:off x="781050" y="5028334"/>
            <a:ext cx="2476500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0.02&lt; p-value &lt; 0.025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2000" y="990600"/>
            <a:ext cx="2129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1. Check conditions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321348" y="1587360"/>
                <a:ext cx="1591974" cy="1203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348" y="1587360"/>
                <a:ext cx="1591974" cy="12031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219200" y="3338241"/>
                <a:ext cx="2311593" cy="957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6.73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4.11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2.97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1.56</m:t>
                                      </m:r>
                                    </m:e>
                                    <m:sub/>
                                    <m:sup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338241"/>
                <a:ext cx="2311593" cy="9573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393490" y="4576952"/>
                <a:ext cx="139338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=2.41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490" y="4576952"/>
                <a:ext cx="139338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 bwMode="auto">
          <a:xfrm>
            <a:off x="4819651" y="2633045"/>
            <a:ext cx="3154519" cy="346249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66"/>
              </a:solidFill>
              <a:latin typeface="Times New Roman" pitchFamily="18" charset="0"/>
            </a:endParaRPr>
          </a:p>
        </p:txBody>
      </p:sp>
      <p:cxnSp>
        <p:nvCxnSpPr>
          <p:cNvPr id="26" name="Straight Arrow Connector 25"/>
          <p:cNvCxnSpPr>
            <a:cxnSpLocks/>
          </p:cNvCxnSpPr>
          <p:nvPr/>
        </p:nvCxnSpPr>
        <p:spPr bwMode="auto">
          <a:xfrm flipH="1" flipV="1">
            <a:off x="6464110" y="2143900"/>
            <a:ext cx="10733" cy="543907"/>
          </a:xfrm>
          <a:prstGeom prst="straightConnector1">
            <a:avLst/>
          </a:prstGeom>
          <a:solidFill>
            <a:schemeClr val="tx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Oval 26"/>
          <p:cNvSpPr/>
          <p:nvPr/>
        </p:nvSpPr>
        <p:spPr bwMode="auto">
          <a:xfrm>
            <a:off x="6048375" y="1890094"/>
            <a:ext cx="685800" cy="486891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66"/>
              </a:solidFill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36639" y="3124200"/>
            <a:ext cx="1540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8. Interpret a decision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1485900" y="238880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3300" dirty="0">
                <a:solidFill>
                  <a:srgbClr val="C00000"/>
                </a:solidFill>
              </a:rPr>
              <a:t>Traditional Hypothesis Test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00904" y="2354058"/>
            <a:ext cx="6259430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500" dirty="0"/>
              <a:t>LOTS of algebra!</a:t>
            </a:r>
          </a:p>
          <a:p>
            <a:pPr algn="ctr"/>
            <a:r>
              <a:rPr lang="en-US" sz="2100" dirty="0"/>
              <a:t>Process requires algebraic skill but does not build or require conceptual understanding of sampling variability or strength of evidence.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119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30168-A345-5212-3884-B1111889E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81000"/>
            <a:ext cx="8534400" cy="1905000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4. Integrate real data with a context and purpose throughout the course.  Select data that are meaningful and engaging to the students.  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1C33BE-399B-E4C4-F517-B8180C4AFFE0}"/>
              </a:ext>
            </a:extLst>
          </p:cNvPr>
          <p:cNvSpPr txBox="1"/>
          <p:nvPr/>
        </p:nvSpPr>
        <p:spPr>
          <a:xfrm>
            <a:off x="1066800" y="2590800"/>
            <a:ext cx="7239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We think this is the best part of the Lock5 book!!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So many interesting data sets and data situations, in all the examples and exercises, to engage both students and instructors.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i="1" u="sng" dirty="0"/>
              <a:t>Fourth Edition</a:t>
            </a:r>
            <a:r>
              <a:rPr lang="en-US" sz="2400" dirty="0"/>
              <a:t>:  More than 140 </a:t>
            </a:r>
            <a:r>
              <a:rPr lang="en-US" sz="2400" u="sng" dirty="0"/>
              <a:t>new</a:t>
            </a:r>
            <a:r>
              <a:rPr lang="en-US" sz="2400" dirty="0"/>
              <a:t> exercises (all with real data) and more than 400 </a:t>
            </a:r>
            <a:r>
              <a:rPr lang="en-US" sz="2400" u="sng" dirty="0"/>
              <a:t>updated</a:t>
            </a:r>
            <a:r>
              <a:rPr lang="en-US" sz="2400" dirty="0"/>
              <a:t> exercises. </a:t>
            </a:r>
          </a:p>
          <a:p>
            <a:pPr algn="ctr"/>
            <a:r>
              <a:rPr lang="en-US" sz="2400" dirty="0"/>
              <a:t>Now more than 2000 exercises in the text, almost all in </a:t>
            </a:r>
            <a:r>
              <a:rPr lang="en-US" sz="2400" dirty="0" err="1"/>
              <a:t>WileyPLUS</a:t>
            </a:r>
            <a:r>
              <a:rPr lang="en-US" sz="2400" dirty="0"/>
              <a:t> and almost all with real data.  </a:t>
            </a:r>
          </a:p>
        </p:txBody>
      </p:sp>
    </p:spTree>
    <p:extLst>
      <p:ext uri="{BB962C8B-B14F-4D97-AF65-F5344CB8AC3E}">
        <p14:creationId xmlns:p14="http://schemas.microsoft.com/office/powerpoint/2010/main" val="355251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A5BD1-DFA2-206D-813C-428CDC8F4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3051048" cy="758952"/>
          </a:xfrm>
        </p:spPr>
        <p:txBody>
          <a:bodyPr/>
          <a:lstStyle/>
          <a:p>
            <a:r>
              <a:rPr lang="en-US" dirty="0"/>
              <a:t>Real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3CC1A5-9832-E0DF-CEA6-50527B9D7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10" y="1597152"/>
            <a:ext cx="8533090" cy="41940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30D3F4-4D8F-FB89-8777-0717E621813D}"/>
              </a:ext>
            </a:extLst>
          </p:cNvPr>
          <p:cNvSpPr txBox="1"/>
          <p:nvPr/>
        </p:nvSpPr>
        <p:spPr>
          <a:xfrm>
            <a:off x="4038600" y="5334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www.lock5stat.com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9A01659-3A74-ACE8-5096-D6DC314703AF}"/>
              </a:ext>
            </a:extLst>
          </p:cNvPr>
          <p:cNvSpPr/>
          <p:nvPr/>
        </p:nvSpPr>
        <p:spPr>
          <a:xfrm>
            <a:off x="76200" y="3352800"/>
            <a:ext cx="1831848" cy="533400"/>
          </a:xfrm>
          <a:prstGeom prst="ellipse">
            <a:avLst/>
          </a:prstGeom>
          <a:noFill/>
          <a:ln w="762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1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0EBF7-D10B-C4EC-4224-49D2BC3A3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21B9D-604F-9E6D-134A-37BD5A8AE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84048"/>
            <a:ext cx="6629400" cy="758952"/>
          </a:xfrm>
        </p:spPr>
        <p:txBody>
          <a:bodyPr>
            <a:normAutofit/>
          </a:bodyPr>
          <a:lstStyle/>
          <a:p>
            <a:r>
              <a:rPr lang="en-US" dirty="0"/>
              <a:t>Real Data:  Online Dating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D31CF-D59D-9BFC-5D57-153471108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981200"/>
            <a:ext cx="8534400" cy="12508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129E08-DF1B-25DC-E12E-FFEB88E9A0A1}"/>
              </a:ext>
            </a:extLst>
          </p:cNvPr>
          <p:cNvSpPr txBox="1"/>
          <p:nvPr/>
        </p:nvSpPr>
        <p:spPr>
          <a:xfrm>
            <a:off x="990600" y="1752600"/>
            <a:ext cx="7162800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Pew Research large survey</a:t>
            </a:r>
          </a:p>
          <a:p>
            <a:pPr algn="ctr"/>
            <a:r>
              <a:rPr lang="en-US" sz="2400" dirty="0"/>
              <a:t>Have you ever used online dating?</a:t>
            </a:r>
          </a:p>
          <a:p>
            <a:pPr algn="ctr"/>
            <a:r>
              <a:rPr lang="en-US" sz="2400" dirty="0"/>
              <a:t>30% said yes.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Standard confidence interval for a proportion</a:t>
            </a:r>
          </a:p>
        </p:txBody>
      </p:sp>
    </p:spTree>
    <p:extLst>
      <p:ext uri="{BB962C8B-B14F-4D97-AF65-F5344CB8AC3E}">
        <p14:creationId xmlns:p14="http://schemas.microsoft.com/office/powerpoint/2010/main" val="348114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943AB-D863-D29F-5F9E-F577AAB7A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B717C1-1275-F578-2DD6-27A604B8D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54" y="381000"/>
            <a:ext cx="8274590" cy="914400"/>
          </a:xfrm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</a:rPr>
              <a:t>JDS Article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DD853C-F570-BB8B-A8B2-3128C8A32970}"/>
              </a:ext>
            </a:extLst>
          </p:cNvPr>
          <p:cNvSpPr txBox="1"/>
          <p:nvPr/>
        </p:nvSpPr>
        <p:spPr>
          <a:xfrm>
            <a:off x="379378" y="1828800"/>
            <a:ext cx="842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Wang, S., et al., “Addressing the Challenges of AI-Generated Assignment Submissions in Education:  Insights and Strategies”, Journal of Data Science, 2026.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E71B91-BC64-7367-EABB-A16091B299B4}"/>
              </a:ext>
            </a:extLst>
          </p:cNvPr>
          <p:cNvSpPr txBox="1"/>
          <p:nvPr/>
        </p:nvSpPr>
        <p:spPr>
          <a:xfrm>
            <a:off x="1108949" y="4278868"/>
            <a:ext cx="6989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C00000"/>
                </a:solidFill>
              </a:rPr>
              <a:t>I have a very extensive list of references on the subject.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081838-340D-FE18-7B69-AD4853C11684}"/>
              </a:ext>
            </a:extLst>
          </p:cNvPr>
          <p:cNvSpPr txBox="1"/>
          <p:nvPr/>
        </p:nvSpPr>
        <p:spPr>
          <a:xfrm>
            <a:off x="423154" y="3163669"/>
            <a:ext cx="8420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Lock, P.F., Discussion on “Addressing the Challenges of AI-Generated Assignment Submissions in Education:  Insights and Strategies”, Journal of Data Science, 2026.</a:t>
            </a:r>
          </a:p>
        </p:txBody>
      </p:sp>
    </p:spTree>
    <p:extLst>
      <p:ext uri="{BB962C8B-B14F-4D97-AF65-F5344CB8AC3E}">
        <p14:creationId xmlns:p14="http://schemas.microsoft.com/office/powerpoint/2010/main" val="101526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0" grpId="0"/>
      <p:bldP spid="2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0B7E3-F43E-0362-DBC3-D2DCA0053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1D71-73C2-3BB0-FDD2-F2E87F5E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84048"/>
            <a:ext cx="6629400" cy="758952"/>
          </a:xfrm>
        </p:spPr>
        <p:txBody>
          <a:bodyPr>
            <a:normAutofit/>
          </a:bodyPr>
          <a:lstStyle/>
          <a:p>
            <a:r>
              <a:rPr lang="en-US" dirty="0"/>
              <a:t>Real Data:  Eating Organic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6136DE-F427-8307-6532-C8D5E29B6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72930"/>
            <a:ext cx="8641632" cy="17798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D4A9D8-462C-4AD3-21E3-4595FF4AC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768" y="3352800"/>
            <a:ext cx="8596464" cy="9648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53E415-9951-6E42-8BA9-F3995CCC571E}"/>
              </a:ext>
            </a:extLst>
          </p:cNvPr>
          <p:cNvSpPr txBox="1"/>
          <p:nvPr/>
        </p:nvSpPr>
        <p:spPr>
          <a:xfrm>
            <a:off x="990600" y="1516653"/>
            <a:ext cx="7162800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Fruit flies randomly divided.</a:t>
            </a:r>
          </a:p>
          <a:p>
            <a:pPr algn="ctr"/>
            <a:r>
              <a:rPr lang="en-US" sz="2400" dirty="0"/>
              <a:t>500 fed organic potatoes; 500 regular potatoes.</a:t>
            </a:r>
          </a:p>
          <a:p>
            <a:pPr algn="ctr"/>
            <a:endParaRPr lang="en-US" sz="1200" dirty="0"/>
          </a:p>
          <a:p>
            <a:pPr algn="ctr"/>
            <a:r>
              <a:rPr lang="en-US" sz="2400" dirty="0"/>
              <a:t>After 13 days:</a:t>
            </a:r>
          </a:p>
          <a:p>
            <a:pPr algn="ctr"/>
            <a:r>
              <a:rPr lang="en-US" sz="2400" dirty="0"/>
              <a:t>Organic:  318 of 500 still alive</a:t>
            </a:r>
          </a:p>
          <a:p>
            <a:pPr algn="ctr"/>
            <a:r>
              <a:rPr lang="en-US" sz="2400" dirty="0"/>
              <a:t>Not-organic:  285 of 500 still alive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Standard difference in proportions hypothesis test</a:t>
            </a:r>
          </a:p>
        </p:txBody>
      </p:sp>
    </p:spTree>
    <p:extLst>
      <p:ext uri="{BB962C8B-B14F-4D97-AF65-F5344CB8AC3E}">
        <p14:creationId xmlns:p14="http://schemas.microsoft.com/office/powerpoint/2010/main" val="412623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E23D4-EEE5-D6E6-7075-357E88B5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066800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5. Encourage multivariable thinking.   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E8A35-B6A7-3AFA-32FE-6EBEAB661009}"/>
              </a:ext>
            </a:extLst>
          </p:cNvPr>
          <p:cNvSpPr txBox="1"/>
          <p:nvPr/>
        </p:nvSpPr>
        <p:spPr>
          <a:xfrm>
            <a:off x="304800" y="1905000"/>
            <a:ext cx="838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Can introduce multivariable thinking with confounding variables very early.</a:t>
            </a:r>
          </a:p>
          <a:p>
            <a:endParaRPr lang="en-US" sz="2400" dirty="0"/>
          </a:p>
          <a:p>
            <a:r>
              <a:rPr lang="en-US" sz="2400" dirty="0"/>
              <a:t>Can have students discussing/interpreting Data Visualizations with enhanced scatterplots and online apps like </a:t>
            </a:r>
            <a:r>
              <a:rPr lang="en-US" sz="2400" dirty="0">
                <a:hlinkClick r:id="rId3"/>
              </a:rPr>
              <a:t>www.gapminder.org</a:t>
            </a:r>
            <a:r>
              <a:rPr lang="en-US" sz="2400" dirty="0"/>
              <a:t>, also early in a course.</a:t>
            </a:r>
          </a:p>
          <a:p>
            <a:endParaRPr lang="en-US" sz="2400" dirty="0"/>
          </a:p>
          <a:p>
            <a:r>
              <a:rPr lang="en-US" sz="2400" dirty="0"/>
              <a:t>More advanced topics such as a soft introduction to Multiple Regression or creating their own data visualizations may or may not be included.  </a:t>
            </a:r>
          </a:p>
        </p:txBody>
      </p:sp>
    </p:spTree>
    <p:extLst>
      <p:ext uri="{BB962C8B-B14F-4D97-AF65-F5344CB8AC3E}">
        <p14:creationId xmlns:p14="http://schemas.microsoft.com/office/powerpoint/2010/main" val="284703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E82D6-7B65-E374-852F-2FDE39F71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85725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Multivariable Thinking:  </a:t>
            </a:r>
            <a:r>
              <a:rPr lang="en-US" sz="3600" dirty="0" err="1">
                <a:solidFill>
                  <a:srgbClr val="FF0000"/>
                </a:solidFill>
              </a:rPr>
              <a:t>Gapminder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3" name="Picture 8" descr="https://lh7-us.googleusercontent.com/9mNkM4TtA7pusiKcV5HJQBoGiFnzd7C1J_oop52zYo2YUrruFyhIxVI8GAw6WquwpaM-NnMsJJCaE-pMvGY6XPUfOESTUwdQMiQebrFy9L0Ez2HzXJ5GPw1jC2h-5IDHUsQKPRjLHhyNJto=s2048">
            <a:extLst>
              <a:ext uri="{FF2B5EF4-FFF2-40B4-BE49-F238E27FC236}">
                <a16:creationId xmlns:a16="http://schemas.microsoft.com/office/drawing/2014/main" id="{11A1B3F4-1C64-5D33-94D1-BA8D83B22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880676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10200" y="5867400"/>
            <a:ext cx="2895600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www.gapminder.org/tools</a:t>
            </a:r>
            <a:r>
              <a:rPr lang="en-US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EB5A82-BC04-C6BA-3FA5-D30F0F1CC0D8}"/>
              </a:ext>
            </a:extLst>
          </p:cNvPr>
          <p:cNvSpPr txBox="1"/>
          <p:nvPr/>
        </p:nvSpPr>
        <p:spPr>
          <a:xfrm>
            <a:off x="685800" y="2489537"/>
            <a:ext cx="7924800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No Algebra!</a:t>
            </a:r>
          </a:p>
          <a:p>
            <a:pPr algn="ctr"/>
            <a:r>
              <a:rPr lang="en-US" sz="2800" dirty="0"/>
              <a:t>But lots of thinking about and understanding data!</a:t>
            </a:r>
          </a:p>
        </p:txBody>
      </p:sp>
    </p:spTree>
    <p:extLst>
      <p:ext uri="{BB962C8B-B14F-4D97-AF65-F5344CB8AC3E}">
        <p14:creationId xmlns:p14="http://schemas.microsoft.com/office/powerpoint/2010/main" val="14471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EBEDB-1F78-C296-92FB-43574D9A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81000"/>
            <a:ext cx="8534400" cy="1447800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6. Incorporate software/apps to explore concepts and work with data.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60FFCE-A87A-9537-9B2F-C642A95EFCBB}"/>
              </a:ext>
            </a:extLst>
          </p:cNvPr>
          <p:cNvSpPr txBox="1"/>
          <p:nvPr/>
        </p:nvSpPr>
        <p:spPr>
          <a:xfrm>
            <a:off x="2057400" y="2514600"/>
            <a:ext cx="510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/>
              <a:t>StatKey</a:t>
            </a:r>
            <a:r>
              <a:rPr lang="en-US" sz="5400" b="1" dirty="0"/>
              <a:t>!!!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C37381-A546-96D6-8AC1-E0E0A93CBCAE}"/>
              </a:ext>
            </a:extLst>
          </p:cNvPr>
          <p:cNvSpPr txBox="1"/>
          <p:nvPr/>
        </p:nvSpPr>
        <p:spPr>
          <a:xfrm>
            <a:off x="377952" y="3733800"/>
            <a:ext cx="84612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Also, Technology Manuals.</a:t>
            </a:r>
          </a:p>
          <a:p>
            <a:pPr algn="ctr"/>
            <a:r>
              <a:rPr lang="en-US" sz="2400" dirty="0"/>
              <a:t>Also, many large datasets</a:t>
            </a:r>
          </a:p>
          <a:p>
            <a:pPr algn="ctr"/>
            <a:r>
              <a:rPr lang="en-US" sz="2400" dirty="0"/>
              <a:t>(more added and updated with each new edition)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Also, many exercises asking students to use technology.</a:t>
            </a:r>
          </a:p>
          <a:p>
            <a:pPr algn="ctr"/>
            <a:r>
              <a:rPr lang="en-US" sz="2400" dirty="0"/>
              <a:t>Also, many pencil-and-paper exercises that incorporate output.</a:t>
            </a:r>
          </a:p>
        </p:txBody>
      </p:sp>
    </p:spTree>
    <p:extLst>
      <p:ext uri="{BB962C8B-B14F-4D97-AF65-F5344CB8AC3E}">
        <p14:creationId xmlns:p14="http://schemas.microsoft.com/office/powerpoint/2010/main" val="378881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18" y="1134406"/>
            <a:ext cx="8132182" cy="5190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95B923-2A86-820D-9955-05392CEF8371}"/>
              </a:ext>
            </a:extLst>
          </p:cNvPr>
          <p:cNvSpPr txBox="1"/>
          <p:nvPr/>
        </p:nvSpPr>
        <p:spPr>
          <a:xfrm>
            <a:off x="1219200" y="152400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C00000"/>
                </a:solidFill>
              </a:rPr>
              <a:t>StatKey</a:t>
            </a:r>
            <a:endParaRPr lang="en-US" sz="3600" dirty="0">
              <a:solidFill>
                <a:srgbClr val="C00000"/>
              </a:solidFill>
            </a:endParaRP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www.lock5stat.com/statkey</a:t>
            </a:r>
          </a:p>
        </p:txBody>
      </p:sp>
    </p:spTree>
    <p:extLst>
      <p:ext uri="{BB962C8B-B14F-4D97-AF65-F5344CB8AC3E}">
        <p14:creationId xmlns:p14="http://schemas.microsoft.com/office/powerpoint/2010/main" val="24992034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EE1C-0C2B-E3E5-7A84-BBE94998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52400"/>
            <a:ext cx="2974848" cy="758952"/>
          </a:xfrm>
        </p:spPr>
        <p:txBody>
          <a:bodyPr/>
          <a:lstStyle/>
          <a:p>
            <a:r>
              <a:rPr lang="en-US" dirty="0"/>
              <a:t>Technology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991B66-0282-080B-B9C8-9B101B782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022" y="256700"/>
            <a:ext cx="4538178" cy="6067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744857-F447-8C4A-0484-18ADA7A7C76D}"/>
              </a:ext>
            </a:extLst>
          </p:cNvPr>
          <p:cNvSpPr txBox="1"/>
          <p:nvPr/>
        </p:nvSpPr>
        <p:spPr>
          <a:xfrm>
            <a:off x="609600" y="1600200"/>
            <a:ext cx="2362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145 large datasets in many formats</a:t>
            </a:r>
          </a:p>
        </p:txBody>
      </p:sp>
    </p:spTree>
    <p:extLst>
      <p:ext uri="{BB962C8B-B14F-4D97-AF65-F5344CB8AC3E}">
        <p14:creationId xmlns:p14="http://schemas.microsoft.com/office/powerpoint/2010/main" val="347163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0522C-5D87-D63B-C38D-6A13E60C1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B9C61-6D50-5E2B-F717-FAAAEF65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52400"/>
            <a:ext cx="8689848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Technology:</a:t>
            </a:r>
            <a:br>
              <a:rPr lang="en-US" dirty="0"/>
            </a:br>
            <a:r>
              <a:rPr lang="en-US" dirty="0"/>
              <a:t> Audience Score for Hollywood Movies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76E0C-5CAE-2A69-43BE-7956E8DCF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1981200"/>
            <a:ext cx="5184648" cy="19472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95E63B-12CC-0BD8-4D81-F3DFC60B8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886" y="1561605"/>
            <a:ext cx="3073113" cy="28579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D5B785-10A0-9C23-2F59-781796FEE65E}"/>
              </a:ext>
            </a:extLst>
          </p:cNvPr>
          <p:cNvSpPr txBox="1"/>
          <p:nvPr/>
        </p:nvSpPr>
        <p:spPr>
          <a:xfrm>
            <a:off x="377952" y="1633478"/>
            <a:ext cx="5184648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For offline assessments:</a:t>
            </a:r>
          </a:p>
          <a:p>
            <a:pPr algn="ctr"/>
            <a:r>
              <a:rPr lang="en-US" sz="2400" dirty="0"/>
              <a:t>Give summary statistics or graphs.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Emphasis is on </a:t>
            </a:r>
            <a:r>
              <a:rPr lang="en-US" sz="2400" u="sng" dirty="0"/>
              <a:t>interpreting</a:t>
            </a:r>
            <a:r>
              <a:rPr lang="en-US" sz="2400" dirty="0"/>
              <a:t>, </a:t>
            </a:r>
          </a:p>
          <a:p>
            <a:pPr algn="ctr"/>
            <a:r>
              <a:rPr lang="en-US" sz="2400" dirty="0"/>
              <a:t>not calculating or creating by hand.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Students can discuss what the summary statistics show,</a:t>
            </a:r>
          </a:p>
          <a:p>
            <a:pPr algn="ctr"/>
            <a:r>
              <a:rPr lang="en-US" sz="2400" dirty="0"/>
              <a:t>Or lots of specific questions can be asked. </a:t>
            </a:r>
          </a:p>
        </p:txBody>
      </p:sp>
    </p:spTree>
    <p:extLst>
      <p:ext uri="{BB962C8B-B14F-4D97-AF65-F5344CB8AC3E}">
        <p14:creationId xmlns:p14="http://schemas.microsoft.com/office/powerpoint/2010/main" val="333516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19F36-7143-6F5C-8214-024CB07FC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A479C-4AF5-76A5-61C1-312817F3D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52400"/>
            <a:ext cx="8689848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Technology:</a:t>
            </a:r>
            <a:br>
              <a:rPr lang="en-US" dirty="0"/>
            </a:br>
            <a:r>
              <a:rPr lang="en-US" dirty="0"/>
              <a:t> Budget for Hollywood Movies, by Genre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51708F-56C8-D8A2-6837-20BC774C0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131" y="1990524"/>
            <a:ext cx="4258269" cy="2876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C0C2D2-2D1B-73E7-6C0A-7FE124600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209800"/>
            <a:ext cx="4172532" cy="20481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E7F2A3-36F4-A31B-F262-5C6037E804CE}"/>
              </a:ext>
            </a:extLst>
          </p:cNvPr>
          <p:cNvSpPr txBox="1"/>
          <p:nvPr/>
        </p:nvSpPr>
        <p:spPr>
          <a:xfrm>
            <a:off x="381000" y="1676400"/>
            <a:ext cx="4258269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For offline assessments:</a:t>
            </a:r>
          </a:p>
          <a:p>
            <a:pPr algn="ctr"/>
            <a:r>
              <a:rPr lang="en-US" sz="2400" dirty="0"/>
              <a:t>Give summary statistics or graphs.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Emphasis is on </a:t>
            </a:r>
            <a:r>
              <a:rPr lang="en-US" sz="2400" u="sng" dirty="0"/>
              <a:t>interpreting</a:t>
            </a:r>
            <a:r>
              <a:rPr lang="en-US" sz="2400" dirty="0"/>
              <a:t>, </a:t>
            </a:r>
          </a:p>
          <a:p>
            <a:pPr algn="ctr"/>
            <a:r>
              <a:rPr lang="en-US" sz="2400" dirty="0"/>
              <a:t>not calculating or creating by hand.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Students can discuss what the graph shows,</a:t>
            </a:r>
          </a:p>
          <a:p>
            <a:pPr algn="ctr"/>
            <a:r>
              <a:rPr lang="en-US" sz="2400" dirty="0"/>
              <a:t>Or lots of specific questions can be asked. </a:t>
            </a:r>
          </a:p>
        </p:txBody>
      </p:sp>
    </p:spTree>
    <p:extLst>
      <p:ext uri="{BB962C8B-B14F-4D97-AF65-F5344CB8AC3E}">
        <p14:creationId xmlns:p14="http://schemas.microsoft.com/office/powerpoint/2010/main" val="53699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F288B-98C5-4290-5BB0-A7E5DF639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04800"/>
            <a:ext cx="8534400" cy="1447800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7. Emphasize responsible and ethical conduct in the collection and use of data and in their analysis.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9286A-5C42-A978-8E54-4BA81BB9D2ED}"/>
              </a:ext>
            </a:extLst>
          </p:cNvPr>
          <p:cNvSpPr txBox="1"/>
          <p:nvPr/>
        </p:nvSpPr>
        <p:spPr>
          <a:xfrm>
            <a:off x="1219200" y="2514600"/>
            <a:ext cx="655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Particularly in a World of AI, discussions of ethics become essential. 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Particularly in a World of Data, discussions of ethics become essential. 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Focus throughout on where data came from, how it is being used, the scope of inference.</a:t>
            </a:r>
          </a:p>
        </p:txBody>
      </p:sp>
    </p:spTree>
    <p:extLst>
      <p:ext uri="{BB962C8B-B14F-4D97-AF65-F5344CB8AC3E}">
        <p14:creationId xmlns:p14="http://schemas.microsoft.com/office/powerpoint/2010/main" val="382012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BE311-793E-9182-82C8-01C7DD241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Conduct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7D3182-71F0-D9F9-7B37-EADF434C7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03" y="1066800"/>
            <a:ext cx="7850497" cy="381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3A6AE4-5826-A90E-90A6-99FE057975B6}"/>
              </a:ext>
            </a:extLst>
          </p:cNvPr>
          <p:cNvSpPr txBox="1"/>
          <p:nvPr/>
        </p:nvSpPr>
        <p:spPr>
          <a:xfrm>
            <a:off x="1752600" y="1676400"/>
            <a:ext cx="5184648" cy="30469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Warning signs of a heart attack:</a:t>
            </a:r>
          </a:p>
          <a:p>
            <a:r>
              <a:rPr lang="en-US" sz="2400" dirty="0"/>
              <a:t>Sample only included males</a:t>
            </a:r>
          </a:p>
          <a:p>
            <a:endParaRPr lang="en-US" sz="2400" dirty="0"/>
          </a:p>
          <a:p>
            <a:r>
              <a:rPr lang="en-US" sz="2400" dirty="0"/>
              <a:t>HeLa cells from Henrietta Lacks, used without her consent or knowledge.</a:t>
            </a:r>
          </a:p>
          <a:p>
            <a:endParaRPr lang="en-US" sz="2400" dirty="0"/>
          </a:p>
          <a:p>
            <a:r>
              <a:rPr lang="en-US" sz="2400" dirty="0"/>
              <a:t>Racial bias in police stops:</a:t>
            </a:r>
          </a:p>
          <a:p>
            <a:r>
              <a:rPr lang="en-US" sz="2400" dirty="0"/>
              <a:t>Do computer algorithms help? </a:t>
            </a:r>
          </a:p>
        </p:txBody>
      </p:sp>
    </p:spTree>
    <p:extLst>
      <p:ext uri="{BB962C8B-B14F-4D97-AF65-F5344CB8AC3E}">
        <p14:creationId xmlns:p14="http://schemas.microsoft.com/office/powerpoint/2010/main" val="271909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DC948-950C-0E01-3F7B-F48139B9F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7A9AAB-2382-47A9-4F09-5E8F0ECB3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54" y="457200"/>
            <a:ext cx="8274590" cy="714986"/>
          </a:xfrm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500" dirty="0">
                <a:solidFill>
                  <a:srgbClr val="C00000"/>
                </a:solidFill>
              </a:rPr>
              <a:t>Current Situation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71CADC-74E6-B6EE-5576-680414037543}"/>
              </a:ext>
            </a:extLst>
          </p:cNvPr>
          <p:cNvSpPr txBox="1"/>
          <p:nvPr/>
        </p:nvSpPr>
        <p:spPr>
          <a:xfrm>
            <a:off x="379378" y="1866037"/>
            <a:ext cx="842051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“Members of the class of 2026 have had access to AI since they were freshmen.  Almost half of them are using it to do their work.”</a:t>
            </a:r>
          </a:p>
          <a:p>
            <a:pPr algn="r"/>
            <a:r>
              <a:rPr lang="en-US" sz="1500" dirty="0"/>
              <a:t>“College Students Have Already Changed Forever,” </a:t>
            </a:r>
            <a:r>
              <a:rPr lang="en-US" sz="1500" u="sng" dirty="0"/>
              <a:t>The Atlantic</a:t>
            </a:r>
            <a:r>
              <a:rPr lang="en-US" sz="1500" dirty="0"/>
              <a:t>, August 17,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09186A-EE3C-835D-2497-0A4D5E734A40}"/>
              </a:ext>
            </a:extLst>
          </p:cNvPr>
          <p:cNvSpPr txBox="1"/>
          <p:nvPr/>
        </p:nvSpPr>
        <p:spPr>
          <a:xfrm>
            <a:off x="376946" y="3048000"/>
            <a:ext cx="84205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“Everyone is Cheating Their Way Through College”</a:t>
            </a:r>
          </a:p>
          <a:p>
            <a:pPr algn="r"/>
            <a:r>
              <a:rPr lang="en-US" sz="1500" dirty="0"/>
              <a:t>“Everyone is Cheating Their Way Through College,” </a:t>
            </a:r>
            <a:r>
              <a:rPr lang="en-US" sz="1500" u="sng" dirty="0"/>
              <a:t>New York Magazine</a:t>
            </a:r>
            <a:r>
              <a:rPr lang="en-US" sz="1500" dirty="0"/>
              <a:t>, May 7,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20B712-BBD4-159F-8BD6-2B2FD1C9E56D}"/>
              </a:ext>
            </a:extLst>
          </p:cNvPr>
          <p:cNvSpPr txBox="1"/>
          <p:nvPr/>
        </p:nvSpPr>
        <p:spPr>
          <a:xfrm>
            <a:off x="576364" y="4198700"/>
            <a:ext cx="8121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C00000"/>
                </a:solidFill>
              </a:rPr>
              <a:t>AI is here to stay.  </a:t>
            </a:r>
          </a:p>
          <a:p>
            <a:pPr algn="ctr"/>
            <a:r>
              <a:rPr lang="en-US" sz="2400" i="1" dirty="0">
                <a:solidFill>
                  <a:srgbClr val="C00000"/>
                </a:solidFill>
              </a:rPr>
              <a:t>Forbidding its use is not effective or wise or even possible.</a:t>
            </a:r>
          </a:p>
        </p:txBody>
      </p:sp>
    </p:spTree>
    <p:extLst>
      <p:ext uri="{BB962C8B-B14F-4D97-AF65-F5344CB8AC3E}">
        <p14:creationId xmlns:p14="http://schemas.microsoft.com/office/powerpoint/2010/main" val="144024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2" grpId="0" uiExpand="1" build="p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00F0C-760F-93F6-52C8-7D2EF62C2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520952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8. Employ evidence-based pedagogies that actively engage students in the learning process.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AFBD58-C988-51A1-7599-85F0FBB7697D}"/>
              </a:ext>
            </a:extLst>
          </p:cNvPr>
          <p:cNvSpPr txBox="1"/>
          <p:nvPr/>
        </p:nvSpPr>
        <p:spPr>
          <a:xfrm>
            <a:off x="762000" y="2375118"/>
            <a:ext cx="7620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In-class discussions!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In-class group work!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Open-ended questions!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Projects!</a:t>
            </a:r>
          </a:p>
        </p:txBody>
      </p:sp>
    </p:spTree>
    <p:extLst>
      <p:ext uri="{BB962C8B-B14F-4D97-AF65-F5344CB8AC3E}">
        <p14:creationId xmlns:p14="http://schemas.microsoft.com/office/powerpoint/2010/main" val="422295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DB63-491C-6EBE-EEA3-D308E9318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04800"/>
            <a:ext cx="8534400" cy="1524000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9. Use a variety of formative and summative assessments to improve teaching and learning.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0C8BF8-1E99-348C-80D6-F314A50F84BE}"/>
              </a:ext>
            </a:extLst>
          </p:cNvPr>
          <p:cNvSpPr txBox="1"/>
          <p:nvPr/>
        </p:nvSpPr>
        <p:spPr>
          <a:xfrm>
            <a:off x="533400" y="1981200"/>
            <a:ext cx="81564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Creative assessments are even more important now in the age of AI.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Need a variety of types and levels of assessment!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Short easy questions</a:t>
            </a:r>
          </a:p>
          <a:p>
            <a:pPr algn="ctr"/>
            <a:r>
              <a:rPr lang="en-US" sz="2800" dirty="0"/>
              <a:t>Online homework questions that are engaging</a:t>
            </a:r>
          </a:p>
          <a:p>
            <a:pPr algn="ctr"/>
            <a:r>
              <a:rPr lang="en-US" sz="2800" dirty="0"/>
              <a:t>Medium questions for quiz/exam</a:t>
            </a:r>
          </a:p>
          <a:p>
            <a:pPr algn="ctr"/>
            <a:r>
              <a:rPr lang="en-US" sz="2800" dirty="0"/>
              <a:t>More involved questions for group/class discussions</a:t>
            </a:r>
          </a:p>
          <a:p>
            <a:pPr algn="ctr"/>
            <a:r>
              <a:rPr lang="en-US" sz="2800" dirty="0"/>
              <a:t>Projects!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976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4E12-09A0-57D1-0B9C-5565185B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7A3F8-CA40-7D04-12E2-6C35688F1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52400"/>
            <a:ext cx="8534400" cy="758952"/>
          </a:xfrm>
        </p:spPr>
        <p:txBody>
          <a:bodyPr>
            <a:normAutofit/>
          </a:bodyPr>
          <a:lstStyle/>
          <a:p>
            <a:r>
              <a:rPr lang="en-US" dirty="0"/>
              <a:t>Variety of Assessments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42216F-1D32-B55D-82AF-D2FB5F617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873" y="1199902"/>
            <a:ext cx="4163327" cy="43626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3C6C7B-FD81-065C-BE37-9C154DC26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904629"/>
            <a:ext cx="3870942" cy="1914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F6CC81-600D-221E-21D0-E041E3482352}"/>
              </a:ext>
            </a:extLst>
          </p:cNvPr>
          <p:cNvSpPr txBox="1"/>
          <p:nvPr/>
        </p:nvSpPr>
        <p:spPr>
          <a:xfrm>
            <a:off x="475753" y="1447800"/>
            <a:ext cx="3791447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Skill Builders</a:t>
            </a:r>
          </a:p>
          <a:p>
            <a:r>
              <a:rPr lang="en-US" sz="2000" dirty="0"/>
              <a:t>Short easy questions to build foundational understanding and build confidence.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1F8E4E-4D17-2E6A-A13B-4AA126E5A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971800"/>
            <a:ext cx="3989864" cy="32007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7B86C3-D3AC-0F0A-1176-2A518BB29984}"/>
              </a:ext>
            </a:extLst>
          </p:cNvPr>
          <p:cNvSpPr txBox="1"/>
          <p:nvPr/>
        </p:nvSpPr>
        <p:spPr>
          <a:xfrm>
            <a:off x="304800" y="3858161"/>
            <a:ext cx="43434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Hypothesis Test</a:t>
            </a:r>
          </a:p>
          <a:p>
            <a:r>
              <a:rPr lang="en-US" sz="2000" dirty="0"/>
              <a:t>Watch Out for Lions after a Full Moon!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E7BCB5-0FAA-BA45-F8E6-35D8B095988D}"/>
              </a:ext>
            </a:extLst>
          </p:cNvPr>
          <p:cNvSpPr txBox="1"/>
          <p:nvPr/>
        </p:nvSpPr>
        <p:spPr>
          <a:xfrm>
            <a:off x="4648200" y="2057400"/>
            <a:ext cx="4343400" cy="31700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Trans-Generational Effects of Environment</a:t>
            </a:r>
          </a:p>
          <a:p>
            <a:pPr algn="ctr"/>
            <a:r>
              <a:rPr lang="en-US" sz="2000" dirty="0"/>
              <a:t>Trans-Generation Effects of Diet</a:t>
            </a:r>
          </a:p>
          <a:p>
            <a:pPr algn="ctr"/>
            <a:r>
              <a:rPr lang="en-US" sz="2000" dirty="0"/>
              <a:t>Are There Human Pheromones?</a:t>
            </a:r>
          </a:p>
          <a:p>
            <a:pPr algn="ctr"/>
            <a:r>
              <a:rPr lang="en-US" sz="2000" dirty="0"/>
              <a:t>Do Crows Hold a Grudge?</a:t>
            </a:r>
          </a:p>
          <a:p>
            <a:pPr algn="ctr"/>
            <a:r>
              <a:rPr lang="en-US" sz="2000" dirty="0"/>
              <a:t>Do Pigeons Remember a Face?</a:t>
            </a:r>
          </a:p>
          <a:p>
            <a:pPr algn="ctr"/>
            <a:r>
              <a:rPr lang="en-US" sz="2000" dirty="0"/>
              <a:t>Are Fast Food Diets and Depression related?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Group work/Full-Class Discussions</a:t>
            </a:r>
          </a:p>
        </p:txBody>
      </p:sp>
    </p:spTree>
    <p:extLst>
      <p:ext uri="{BB962C8B-B14F-4D97-AF65-F5344CB8AC3E}">
        <p14:creationId xmlns:p14="http://schemas.microsoft.com/office/powerpoint/2010/main" val="52268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animBg="1"/>
      <p:bldP spid="9" grpId="0" uiExpand="1" animBg="1"/>
      <p:bldP spid="10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307AF-8506-D99B-F95A-C22032724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447800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800" dirty="0"/>
              <a:t>10. Implement a course design that uses inclusive strategies to foster a sense of belonging.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4CCA33-CC58-13CC-FBE1-8EB0B2BF4CAB}"/>
              </a:ext>
            </a:extLst>
          </p:cNvPr>
          <p:cNvSpPr txBox="1"/>
          <p:nvPr/>
        </p:nvSpPr>
        <p:spPr>
          <a:xfrm>
            <a:off x="1295400" y="1981200"/>
            <a:ext cx="6858000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Back to AI</a:t>
            </a:r>
            <a:r>
              <a:rPr lang="en-US" sz="2800" dirty="0"/>
              <a:t>:</a:t>
            </a:r>
          </a:p>
          <a:p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800" dirty="0"/>
              <a:t>We want students to WANT to learn.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We want them to know we care.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We want them to know that these ideas about data will be relevant in their lives!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We want them ALL to feel welcomed and included.</a:t>
            </a:r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800" dirty="0"/>
              <a:t>One suggestion:  Student Hours!</a:t>
            </a:r>
          </a:p>
        </p:txBody>
      </p:sp>
    </p:spTree>
    <p:extLst>
      <p:ext uri="{BB962C8B-B14F-4D97-AF65-F5344CB8AC3E}">
        <p14:creationId xmlns:p14="http://schemas.microsoft.com/office/powerpoint/2010/main" val="194153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405C0-3227-CB36-7E68-20B6864D9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B7338-6AE9-8B38-957D-5822F2CDF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84048"/>
            <a:ext cx="8534400" cy="758952"/>
          </a:xfrm>
        </p:spPr>
        <p:txBody>
          <a:bodyPr>
            <a:noAutofit/>
          </a:bodyPr>
          <a:lstStyle/>
          <a:p>
            <a:r>
              <a:rPr lang="en-US" sz="4800" dirty="0"/>
              <a:t>Sparking Joy and Discovery!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74D0B1-9E05-0A8A-2B2E-B17A8A3461A0}"/>
              </a:ext>
            </a:extLst>
          </p:cNvPr>
          <p:cNvSpPr txBox="1"/>
          <p:nvPr/>
        </p:nvSpPr>
        <p:spPr>
          <a:xfrm>
            <a:off x="381000" y="1654076"/>
            <a:ext cx="845515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New College GAISE Recommendations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Impact of AI on our pedagogy and assessment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u="sng" dirty="0"/>
              <a:t>Statistics: </a:t>
            </a:r>
            <a:r>
              <a:rPr lang="en-US" sz="2600" u="sng" dirty="0" err="1"/>
              <a:t>UnLocking</a:t>
            </a:r>
            <a:r>
              <a:rPr lang="en-US" sz="2600" u="sng" dirty="0"/>
              <a:t> the Power of Data</a:t>
            </a:r>
            <a:r>
              <a:rPr lang="en-US" sz="2600" dirty="0"/>
              <a:t>, </a:t>
            </a:r>
            <a:r>
              <a:rPr lang="en-US" sz="2600" i="1" dirty="0"/>
              <a:t>Fourth Edition</a:t>
            </a:r>
          </a:p>
          <a:p>
            <a:r>
              <a:rPr lang="en-US" sz="2600" dirty="0"/>
              <a:t>			by Lock, Lock, Lock, Lock, and Lock</a:t>
            </a:r>
          </a:p>
          <a:p>
            <a:r>
              <a:rPr lang="en-US" sz="2600" dirty="0"/>
              <a:t>			</a:t>
            </a:r>
            <a:r>
              <a:rPr lang="en-US" sz="2600" i="1" dirty="0"/>
              <a:t>Wiley</a:t>
            </a:r>
          </a:p>
        </p:txBody>
      </p:sp>
    </p:spTree>
    <p:extLst>
      <p:ext uri="{BB962C8B-B14F-4D97-AF65-F5344CB8AC3E}">
        <p14:creationId xmlns:p14="http://schemas.microsoft.com/office/powerpoint/2010/main" val="306760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D76DB-72CE-E78C-2249-7D1994F13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38200"/>
          </a:xfrm>
        </p:spPr>
        <p:txBody>
          <a:bodyPr>
            <a:noAutofit/>
          </a:bodyPr>
          <a:lstStyle/>
          <a:p>
            <a:r>
              <a:rPr lang="en-US" sz="4800" dirty="0"/>
              <a:t>Thank you to Wiley!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4F9EF9-0AF3-8742-289C-7FE3A693F4E2}"/>
              </a:ext>
            </a:extLst>
          </p:cNvPr>
          <p:cNvSpPr txBox="1"/>
          <p:nvPr/>
        </p:nvSpPr>
        <p:spPr>
          <a:xfrm>
            <a:off x="1219200" y="990600"/>
            <a:ext cx="6477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We are excited about all the new interesting datasets and exercises in the Fourth Edition of </a:t>
            </a:r>
            <a:r>
              <a:rPr lang="en-US" sz="2400" i="1" u="sng" dirty="0"/>
              <a:t>Statistics: Unlocking the Power of Data</a:t>
            </a:r>
            <a:r>
              <a:rPr lang="en-US" sz="2400" i="1" dirty="0"/>
              <a:t>!</a:t>
            </a:r>
          </a:p>
          <a:p>
            <a:pPr algn="ctr"/>
            <a:endParaRPr lang="en-US" sz="800" i="1" dirty="0"/>
          </a:p>
          <a:p>
            <a:pPr algn="ctr"/>
            <a:r>
              <a:rPr lang="en-US" sz="2400" i="1" dirty="0"/>
              <a:t>We hope you enjoy them!</a:t>
            </a:r>
          </a:p>
          <a:p>
            <a:pPr algn="ctr"/>
            <a:endParaRPr lang="en-US" sz="800" i="1" dirty="0"/>
          </a:p>
          <a:p>
            <a:pPr algn="ctr"/>
            <a:r>
              <a:rPr lang="en-US" sz="2400" i="1" dirty="0"/>
              <a:t>From all the Locks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267902-2A6B-8220-E30A-E4356BF766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3724" r="8366"/>
          <a:stretch/>
        </p:blipFill>
        <p:spPr>
          <a:xfrm>
            <a:off x="2209801" y="3200400"/>
            <a:ext cx="4190999" cy="309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35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89739-A3E7-6909-ED8B-94CF99DF0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786A61-8018-E2E6-4CFE-FD55BC5D2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54" y="457200"/>
            <a:ext cx="8274590" cy="714986"/>
          </a:xfrm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500" dirty="0">
                <a:solidFill>
                  <a:srgbClr val="C00000"/>
                </a:solidFill>
              </a:rPr>
              <a:t>The Challenge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A923E2-1B4C-91B1-D82D-D2E0AEF6CED7}"/>
              </a:ext>
            </a:extLst>
          </p:cNvPr>
          <p:cNvSpPr txBox="1"/>
          <p:nvPr/>
        </p:nvSpPr>
        <p:spPr>
          <a:xfrm>
            <a:off x="379378" y="1595735"/>
            <a:ext cx="8420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Write an outside-class assignment that is AI proof.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F3D2E4-03C2-06B2-E998-EDA1A7EA6442}"/>
              </a:ext>
            </a:extLst>
          </p:cNvPr>
          <p:cNvSpPr txBox="1"/>
          <p:nvPr/>
        </p:nvSpPr>
        <p:spPr>
          <a:xfrm>
            <a:off x="471791" y="3074649"/>
            <a:ext cx="753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Me: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D5F80B-5FA1-68C8-9A7C-7AE0BCCD5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118" y="2177935"/>
            <a:ext cx="1636682" cy="16961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0EA1547-4165-C581-AB39-58181D65A724}"/>
              </a:ext>
            </a:extLst>
          </p:cNvPr>
          <p:cNvSpPr txBox="1"/>
          <p:nvPr/>
        </p:nvSpPr>
        <p:spPr>
          <a:xfrm>
            <a:off x="1766790" y="2590800"/>
            <a:ext cx="1205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Think…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464107-BD24-25D5-7D57-ACB220D06319}"/>
              </a:ext>
            </a:extLst>
          </p:cNvPr>
          <p:cNvSpPr txBox="1"/>
          <p:nvPr/>
        </p:nvSpPr>
        <p:spPr>
          <a:xfrm>
            <a:off x="420718" y="4343400"/>
            <a:ext cx="1636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Then Me:  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EBB437-D330-9159-7F27-A4279382D353}"/>
              </a:ext>
            </a:extLst>
          </p:cNvPr>
          <p:cNvSpPr txBox="1"/>
          <p:nvPr/>
        </p:nvSpPr>
        <p:spPr>
          <a:xfrm>
            <a:off x="2345990" y="4353580"/>
            <a:ext cx="3064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It can’t be done.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74C594-38C9-9E50-468C-C2D0020DB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2435374"/>
            <a:ext cx="1547048" cy="16032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66B311-41F2-F4E5-87C1-663A6B81B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152" y="2371530"/>
            <a:ext cx="1547048" cy="16032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1E203B-F846-1A0C-70CC-254B52104B70}"/>
              </a:ext>
            </a:extLst>
          </p:cNvPr>
          <p:cNvSpPr txBox="1"/>
          <p:nvPr/>
        </p:nvSpPr>
        <p:spPr>
          <a:xfrm>
            <a:off x="4433790" y="2743200"/>
            <a:ext cx="1205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Think…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FC3044-68CD-7A4D-AE1A-F4AA231D6671}"/>
              </a:ext>
            </a:extLst>
          </p:cNvPr>
          <p:cNvSpPr txBox="1"/>
          <p:nvPr/>
        </p:nvSpPr>
        <p:spPr>
          <a:xfrm>
            <a:off x="6457950" y="2819400"/>
            <a:ext cx="1205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Think…</a:t>
            </a:r>
          </a:p>
        </p:txBody>
      </p:sp>
    </p:spTree>
    <p:extLst>
      <p:ext uri="{BB962C8B-B14F-4D97-AF65-F5344CB8AC3E}">
        <p14:creationId xmlns:p14="http://schemas.microsoft.com/office/powerpoint/2010/main" val="27928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 uiExpand="1" build="p"/>
      <p:bldP spid="14" grpId="0"/>
      <p:bldP spid="17" grpId="0" uiExpand="1" build="p"/>
      <p:bldP spid="18" grpId="0" uiExpand="1" build="p"/>
      <p:bldP spid="6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C74B7-FE93-BD25-4184-F1A3E91BE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EC99A3-1603-4FD8-09CB-C8A9137DB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54" y="428014"/>
            <a:ext cx="8274590" cy="714986"/>
          </a:xfrm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500" dirty="0">
                <a:solidFill>
                  <a:srgbClr val="C00000"/>
                </a:solidFill>
              </a:rPr>
              <a:t>Solution Ideas?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E89C00-A5DC-3DE1-E116-978E36A604CD}"/>
              </a:ext>
            </a:extLst>
          </p:cNvPr>
          <p:cNvSpPr txBox="1"/>
          <p:nvPr/>
        </p:nvSpPr>
        <p:spPr>
          <a:xfrm>
            <a:off x="1060315" y="4114800"/>
            <a:ext cx="73978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Increased explicit focus on learning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29DA3E-D00C-3D53-0B3C-3C438E467D79}"/>
              </a:ext>
            </a:extLst>
          </p:cNvPr>
          <p:cNvSpPr txBox="1"/>
          <p:nvPr/>
        </p:nvSpPr>
        <p:spPr>
          <a:xfrm>
            <a:off x="873059" y="2895600"/>
            <a:ext cx="73978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More in-class graded assessments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4A5872-0735-8EE2-01B7-8077F76698A4}"/>
              </a:ext>
            </a:extLst>
          </p:cNvPr>
          <p:cNvSpPr txBox="1"/>
          <p:nvPr/>
        </p:nvSpPr>
        <p:spPr>
          <a:xfrm>
            <a:off x="904673" y="1808202"/>
            <a:ext cx="73978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Oral exams/assessments</a:t>
            </a:r>
          </a:p>
        </p:txBody>
      </p:sp>
    </p:spTree>
    <p:extLst>
      <p:ext uri="{BB962C8B-B14F-4D97-AF65-F5344CB8AC3E}">
        <p14:creationId xmlns:p14="http://schemas.microsoft.com/office/powerpoint/2010/main" val="401069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B2753-3222-4F2A-0758-30857198E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4FF80C-1001-57D1-17EF-404F53620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54" y="533400"/>
            <a:ext cx="8274590" cy="714986"/>
          </a:xfrm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500" dirty="0">
                <a:solidFill>
                  <a:srgbClr val="C00000"/>
                </a:solidFill>
              </a:rPr>
              <a:t>Oral Exams/Assessments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F49091-0422-AEAE-10DB-7F542A9ACF90}"/>
              </a:ext>
            </a:extLst>
          </p:cNvPr>
          <p:cNvSpPr txBox="1"/>
          <p:nvPr/>
        </p:nvSpPr>
        <p:spPr>
          <a:xfrm>
            <a:off x="904673" y="2057400"/>
            <a:ext cx="73978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These can be short and easy!</a:t>
            </a:r>
          </a:p>
          <a:p>
            <a:pPr algn="ctr"/>
            <a:endParaRPr lang="en-US" sz="3000" dirty="0"/>
          </a:p>
          <a:p>
            <a:pPr algn="ctr"/>
            <a:r>
              <a:rPr lang="en-US" sz="3000" dirty="0"/>
              <a:t>They are still powerful!</a:t>
            </a:r>
          </a:p>
        </p:txBody>
      </p:sp>
    </p:spTree>
    <p:extLst>
      <p:ext uri="{BB962C8B-B14F-4D97-AF65-F5344CB8AC3E}">
        <p14:creationId xmlns:p14="http://schemas.microsoft.com/office/powerpoint/2010/main" val="301676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ABED7-6A09-8585-43DD-26DA03D8C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5DC747-ED4D-501F-CE82-B042867CB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54" y="457200"/>
            <a:ext cx="8274590" cy="714986"/>
          </a:xfrm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500" dirty="0">
                <a:solidFill>
                  <a:srgbClr val="C00000"/>
                </a:solidFill>
              </a:rPr>
              <a:t>In-Class Graded Assessments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998C70-4F56-BF0F-9599-00A9E8878D80}"/>
              </a:ext>
            </a:extLst>
          </p:cNvPr>
          <p:cNvSpPr txBox="1"/>
          <p:nvPr/>
        </p:nvSpPr>
        <p:spPr>
          <a:xfrm>
            <a:off x="933857" y="1524000"/>
            <a:ext cx="3005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Short off-line quizzes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C79134-D3C5-AA2D-1095-E835A5D5596D}"/>
              </a:ext>
            </a:extLst>
          </p:cNvPr>
          <p:cNvSpPr txBox="1"/>
          <p:nvPr/>
        </p:nvSpPr>
        <p:spPr>
          <a:xfrm>
            <a:off x="953311" y="2362200"/>
            <a:ext cx="4380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Group 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1C6525-1768-8114-0547-5136F90A08FA}"/>
              </a:ext>
            </a:extLst>
          </p:cNvPr>
          <p:cNvSpPr txBox="1"/>
          <p:nvPr/>
        </p:nvSpPr>
        <p:spPr>
          <a:xfrm>
            <a:off x="987353" y="3276600"/>
            <a:ext cx="765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Deeper thinking  (possible but requires more creativity)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AE8EE-FE62-20DC-644B-A1F556CF9494}"/>
              </a:ext>
            </a:extLst>
          </p:cNvPr>
          <p:cNvSpPr txBox="1"/>
          <p:nvPr/>
        </p:nvSpPr>
        <p:spPr>
          <a:xfrm>
            <a:off x="860899" y="3962400"/>
            <a:ext cx="76532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i="1" dirty="0">
                <a:solidFill>
                  <a:srgbClr val="C00000"/>
                </a:solidFill>
              </a:rPr>
              <a:t>“Please put all phones and laptops away now.”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DA8900-60E3-6492-54D6-A0E3C3DF52B4}"/>
              </a:ext>
            </a:extLst>
          </p:cNvPr>
          <p:cNvSpPr txBox="1"/>
          <p:nvPr/>
        </p:nvSpPr>
        <p:spPr>
          <a:xfrm>
            <a:off x="3115284" y="4495800"/>
            <a:ext cx="2714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Mental health</a:t>
            </a:r>
          </a:p>
          <a:p>
            <a:pPr algn="ctr"/>
            <a:r>
              <a:rPr lang="en-US" dirty="0"/>
              <a:t>Loneliness</a:t>
            </a:r>
          </a:p>
          <a:p>
            <a:pPr algn="ctr"/>
            <a:r>
              <a:rPr lang="en-US" dirty="0"/>
              <a:t>Human interaction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51B1CA-5E7B-0516-6FEB-59FFB80901A5}"/>
              </a:ext>
            </a:extLst>
          </p:cNvPr>
          <p:cNvSpPr txBox="1"/>
          <p:nvPr/>
        </p:nvSpPr>
        <p:spPr>
          <a:xfrm>
            <a:off x="423154" y="5486400"/>
            <a:ext cx="8416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u="sng" dirty="0"/>
              <a:t>Inside Higher Ed</a:t>
            </a:r>
            <a:r>
              <a:rPr lang="en-US" sz="2000" i="1" dirty="0"/>
              <a:t>:    “more than half of college students feel lonely”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481DF98-BFFC-CA2A-C3F2-55BE9A96D4F5}"/>
              </a:ext>
            </a:extLst>
          </p:cNvPr>
          <p:cNvSpPr/>
          <p:nvPr/>
        </p:nvSpPr>
        <p:spPr>
          <a:xfrm>
            <a:off x="609600" y="2209800"/>
            <a:ext cx="2438400" cy="842665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4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4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EC4CB-AC60-DEBE-BFB2-2DE4E252A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NACE Career Competencies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7C09E-A642-BDD6-CF95-420A1CAF6D5D}"/>
              </a:ext>
            </a:extLst>
          </p:cNvPr>
          <p:cNvSpPr txBox="1"/>
          <p:nvPr/>
        </p:nvSpPr>
        <p:spPr>
          <a:xfrm>
            <a:off x="450271" y="1122402"/>
            <a:ext cx="81880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Each year, the </a:t>
            </a: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National Association of Colleges and Employers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 (NACE) analyzes job descriptions in the United States and classifies the desired qualities and skills listed by employers.  Here are the top 10: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5C9509-11CF-D4D1-89C3-7EC566FC5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340100" y="215898"/>
            <a:ext cx="4191000" cy="726440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A509ED-341D-0F19-DB00-E2EF32BC8859}"/>
              </a:ext>
            </a:extLst>
          </p:cNvPr>
          <p:cNvSpPr/>
          <p:nvPr/>
        </p:nvSpPr>
        <p:spPr>
          <a:xfrm>
            <a:off x="2667000" y="4376305"/>
            <a:ext cx="2348345" cy="1500424"/>
          </a:xfrm>
          <a:prstGeom prst="rect">
            <a:avLst/>
          </a:prstGeom>
          <a:noFill/>
          <a:ln w="762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593562-026B-31BB-5B38-309DF8BB2ED1}"/>
              </a:ext>
            </a:extLst>
          </p:cNvPr>
          <p:cNvSpPr txBox="1"/>
          <p:nvPr/>
        </p:nvSpPr>
        <p:spPr>
          <a:xfrm>
            <a:off x="152400" y="2667000"/>
            <a:ext cx="1752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solidFill>
                  <a:srgbClr val="C00000"/>
                </a:solidFill>
                <a:latin typeface="Calibri" panose="020F0502020204030204"/>
              </a:rPr>
              <a:t>This semester, we will be actively working on ALL of the first five!  And some of the others too!</a:t>
            </a:r>
          </a:p>
        </p:txBody>
      </p:sp>
    </p:spTree>
    <p:extLst>
      <p:ext uri="{BB962C8B-B14F-4D97-AF65-F5344CB8AC3E}">
        <p14:creationId xmlns:p14="http://schemas.microsoft.com/office/powerpoint/2010/main" val="192578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ck5">
  <a:themeElements>
    <a:clrScheme name="Lock5">
      <a:dk1>
        <a:sysClr val="windowText" lastClr="000000"/>
      </a:dk1>
      <a:lt1>
        <a:sysClr val="window" lastClr="FFFFFF"/>
      </a:lt1>
      <a:dk2>
        <a:srgbClr val="DC0000"/>
      </a:dk2>
      <a:lt2>
        <a:srgbClr val="D2D2D2"/>
      </a:lt2>
      <a:accent1>
        <a:srgbClr val="0000BF"/>
      </a:accent1>
      <a:accent2>
        <a:srgbClr val="218F21"/>
      </a:accent2>
      <a:accent3>
        <a:srgbClr val="DC0000"/>
      </a:accent3>
      <a:accent4>
        <a:srgbClr val="FFFF00"/>
      </a:accent4>
      <a:accent5>
        <a:srgbClr val="0000BF"/>
      </a:accent5>
      <a:accent6>
        <a:srgbClr val="DC0000"/>
      </a:accent6>
      <a:hlink>
        <a:srgbClr val="0000FF"/>
      </a:hlink>
      <a:folHlink>
        <a:srgbClr val="0000FF"/>
      </a:folHlink>
    </a:clrScheme>
    <a:fontScheme name="Custom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>
        <a:noFill/>
        <a:ln>
          <a:prstDash val="soli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Lock5</Template>
  <TotalTime>4333</TotalTime>
  <Words>2293</Words>
  <Application>Microsoft Office PowerPoint</Application>
  <PresentationFormat>On-screen Show (4:3)</PresentationFormat>
  <Paragraphs>349</Paragraphs>
  <Slides>45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Arial</vt:lpstr>
      <vt:lpstr>Calibri</vt:lpstr>
      <vt:lpstr>Cambria</vt:lpstr>
      <vt:lpstr>Cambria Math</vt:lpstr>
      <vt:lpstr>Segoe Print</vt:lpstr>
      <vt:lpstr>Times New Roman</vt:lpstr>
      <vt:lpstr>Wingdings</vt:lpstr>
      <vt:lpstr>Wingdings 2</vt:lpstr>
      <vt:lpstr>Lock5</vt:lpstr>
      <vt:lpstr>Exhibitor Demo:  Wiley GAISE in Action:  Ready-to-use Tools for Teaching Statistics in the Age of AI</vt:lpstr>
      <vt:lpstr>Sparking Joy and Discovery!</vt:lpstr>
      <vt:lpstr>JDS Article</vt:lpstr>
      <vt:lpstr>Current Situation</vt:lpstr>
      <vt:lpstr>The Challenge</vt:lpstr>
      <vt:lpstr>Solution Ideas?</vt:lpstr>
      <vt:lpstr>Oral Exams/Assessments</vt:lpstr>
      <vt:lpstr>In-Class Graded Assessments</vt:lpstr>
      <vt:lpstr>NACE Career Competencies</vt:lpstr>
      <vt:lpstr>Explicit Focus on Learning</vt:lpstr>
      <vt:lpstr>GAISE Guidelines for Assessment and Instruction in Statistics Education</vt:lpstr>
      <vt:lpstr>College GAISE</vt:lpstr>
      <vt:lpstr>PowerPoint Presentation</vt:lpstr>
      <vt:lpstr>PowerPoint Presentation</vt:lpstr>
      <vt:lpstr>1. Teach statistics and data science as processes of gleaning insights from data to inform evidence-based decisions. </vt:lpstr>
      <vt:lpstr>Insights from Data</vt:lpstr>
      <vt:lpstr>Insights from Data</vt:lpstr>
      <vt:lpstr>2. Emphasize effective written and oral communication of results from data, with attention to the scope and limitations of conclusions.  </vt:lpstr>
      <vt:lpstr>Effective Communication</vt:lpstr>
      <vt:lpstr>Effective Communication</vt:lpstr>
      <vt:lpstr>3. Focus on conceptual understanding rather than algebraic manipulation and formulas. </vt:lpstr>
      <vt:lpstr>Conceptual Understanding</vt:lpstr>
      <vt:lpstr>PowerPoint Presentation</vt:lpstr>
      <vt:lpstr>Simulation-Based Inference</vt:lpstr>
      <vt:lpstr>Simulation-Based Hypothesis Test</vt:lpstr>
      <vt:lpstr>PowerPoint Presentation</vt:lpstr>
      <vt:lpstr>4. Integrate real data with a context and purpose throughout the course.  Select data that are meaningful and engaging to the students.   </vt:lpstr>
      <vt:lpstr>Real Data</vt:lpstr>
      <vt:lpstr>Real Data:  Online Dating</vt:lpstr>
      <vt:lpstr>Real Data:  Eating Organic</vt:lpstr>
      <vt:lpstr>5. Encourage multivariable thinking.    </vt:lpstr>
      <vt:lpstr>Multivariable Thinking:  Gapminder</vt:lpstr>
      <vt:lpstr>6. Incorporate software/apps to explore concepts and work with data. </vt:lpstr>
      <vt:lpstr>PowerPoint Presentation</vt:lpstr>
      <vt:lpstr>Technology</vt:lpstr>
      <vt:lpstr>Technology:  Audience Score for Hollywood Movies</vt:lpstr>
      <vt:lpstr>Technology:  Budget for Hollywood Movies, by Genre</vt:lpstr>
      <vt:lpstr>7. Emphasize responsible and ethical conduct in the collection and use of data and in their analysis. </vt:lpstr>
      <vt:lpstr>Ethical Conduct</vt:lpstr>
      <vt:lpstr>8. Employ evidence-based pedagogies that actively engage students in the learning process. </vt:lpstr>
      <vt:lpstr>9. Use a variety of formative and summative assessments to improve teaching and learning. </vt:lpstr>
      <vt:lpstr>Variety of Assessments</vt:lpstr>
      <vt:lpstr>10. Implement a course design that uses inclusive strategies to foster a sense of belonging. </vt:lpstr>
      <vt:lpstr>Sparking Joy and Discovery!</vt:lpstr>
      <vt:lpstr>Thank you to Wiley!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</dc:creator>
  <cp:lastModifiedBy>Patti Frazer Lock</cp:lastModifiedBy>
  <cp:revision>332</cp:revision>
  <cp:lastPrinted>2026-06-11T16:44:51Z</cp:lastPrinted>
  <dcterms:created xsi:type="dcterms:W3CDTF">2012-08-25T17:22:45Z</dcterms:created>
  <dcterms:modified xsi:type="dcterms:W3CDTF">2026-06-11T16:50:51Z</dcterms:modified>
</cp:coreProperties>
</file>