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88" r:id="rId3"/>
    <p:sldId id="289" r:id="rId4"/>
    <p:sldId id="290" r:id="rId5"/>
    <p:sldId id="259" r:id="rId6"/>
    <p:sldId id="300" r:id="rId7"/>
    <p:sldId id="303" r:id="rId8"/>
    <p:sldId id="293" r:id="rId9"/>
    <p:sldId id="302" r:id="rId10"/>
    <p:sldId id="304" r:id="rId11"/>
    <p:sldId id="305" r:id="rId12"/>
    <p:sldId id="306" r:id="rId13"/>
    <p:sldId id="297" r:id="rId14"/>
    <p:sldId id="307" r:id="rId15"/>
    <p:sldId id="308" r:id="rId16"/>
    <p:sldId id="309" r:id="rId17"/>
    <p:sldId id="310" r:id="rId18"/>
    <p:sldId id="29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84817" autoAdjust="0"/>
  </p:normalViewPr>
  <p:slideViewPr>
    <p:cSldViewPr snapToGrid="0">
      <p:cViewPr varScale="1">
        <p:scale>
          <a:sx n="137" d="100"/>
          <a:sy n="137" d="100"/>
        </p:scale>
        <p:origin x="834" y="12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DA3C1-99ED-4F57-896E-BB3E30CD479B}" type="datetimeFigureOut">
              <a:rPr lang="en-US" smtClean="0"/>
              <a:t>5/26/2022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1A951-DB23-42AA-9BB2-0EF1AD27239C}" type="slidenum">
              <a:rPr lang="en-US" smtClean="0"/>
              <a:t>‹#›</a:t>
            </a:fld>
            <a:endParaRPr lang="en-US"/>
          </a:p>
        </p:txBody>
      </p:sp>
    </p:spTree>
    <p:extLst>
      <p:ext uri="{BB962C8B-B14F-4D97-AF65-F5344CB8AC3E}">
        <p14:creationId xmlns:p14="http://schemas.microsoft.com/office/powerpoint/2010/main" val="99703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Statistics</a:t>
            </a:r>
            <a:r>
              <a:rPr lang="en-US" baseline="0" dirty="0"/>
              <a:t> learning survey instrument (Metz)</a:t>
            </a:r>
            <a:endParaRPr lang="en-US" dirty="0"/>
          </a:p>
        </p:txBody>
      </p:sp>
      <p:sp>
        <p:nvSpPr>
          <p:cNvPr id="4" name="Slide Number Placeholder 3"/>
          <p:cNvSpPr>
            <a:spLocks noGrp="1"/>
          </p:cNvSpPr>
          <p:nvPr>
            <p:ph type="sldNum" sz="quarter" idx="10"/>
          </p:nvPr>
        </p:nvSpPr>
        <p:spPr/>
        <p:txBody>
          <a:bodyPr/>
          <a:lstStyle/>
          <a:p>
            <a:fld id="{4C41A951-DB23-42AA-9BB2-0EF1AD27239C}" type="slidenum">
              <a:rPr lang="en-US" smtClean="0"/>
              <a:t>9</a:t>
            </a:fld>
            <a:endParaRPr lang="en-US"/>
          </a:p>
        </p:txBody>
      </p:sp>
    </p:spTree>
    <p:extLst>
      <p:ext uri="{BB962C8B-B14F-4D97-AF65-F5344CB8AC3E}">
        <p14:creationId xmlns:p14="http://schemas.microsoft.com/office/powerpoint/2010/main" val="858500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5/26/2022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5/26/2022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auseweb.org/stu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effectLst/>
                <a:latin typeface="Calibri" panose="020F0502020204030204" pitchFamily="34" charset="0"/>
                <a:ea typeface="Calibri" panose="020F0502020204030204" pitchFamily="34" charset="0"/>
              </a:rPr>
              <a:t>Enhancing the teaching of statistics to the modern biology student </a:t>
            </a:r>
            <a:endParaRPr lang="en-US" sz="3600" dirty="0"/>
          </a:p>
        </p:txBody>
      </p:sp>
      <p:sp>
        <p:nvSpPr>
          <p:cNvPr id="3" name="Subtitle 2"/>
          <p:cNvSpPr>
            <a:spLocks noGrp="1"/>
          </p:cNvSpPr>
          <p:nvPr>
            <p:ph type="subTitle" idx="1"/>
          </p:nvPr>
        </p:nvSpPr>
        <p:spPr/>
        <p:txBody>
          <a:bodyPr/>
          <a:lstStyle/>
          <a:p>
            <a:r>
              <a:rPr lang="en-US" dirty="0" err="1"/>
              <a:t>eCOTS</a:t>
            </a:r>
            <a:br>
              <a:rPr lang="en-US" dirty="0"/>
            </a:br>
            <a:r>
              <a:rPr lang="en-US" dirty="0"/>
              <a:t>May 26, 2022</a:t>
            </a:r>
          </a:p>
        </p:txBody>
      </p:sp>
    </p:spTree>
    <p:extLst>
      <p:ext uri="{BB962C8B-B14F-4D97-AF65-F5344CB8AC3E}">
        <p14:creationId xmlns:p14="http://schemas.microsoft.com/office/powerpoint/2010/main" val="3157951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3D76-BFB6-7321-B428-B64FA04EC5E8}"/>
              </a:ext>
            </a:extLst>
          </p:cNvPr>
          <p:cNvSpPr>
            <a:spLocks noGrp="1"/>
          </p:cNvSpPr>
          <p:nvPr>
            <p:ph type="title"/>
          </p:nvPr>
        </p:nvSpPr>
        <p:spPr/>
        <p:txBody>
          <a:bodyPr/>
          <a:lstStyle/>
          <a:p>
            <a:r>
              <a:rPr lang="en-US" dirty="0"/>
              <a:t>Initial paper/results</a:t>
            </a:r>
          </a:p>
        </p:txBody>
      </p:sp>
      <p:sp>
        <p:nvSpPr>
          <p:cNvPr id="3" name="Content Placeholder 2">
            <a:extLst>
              <a:ext uri="{FF2B5EF4-FFF2-40B4-BE49-F238E27FC236}">
                <a16:creationId xmlns:a16="http://schemas.microsoft.com/office/drawing/2014/main" id="{BA598B6C-0656-2E98-4B98-F65BC7868C24}"/>
              </a:ext>
            </a:extLst>
          </p:cNvPr>
          <p:cNvSpPr>
            <a:spLocks noGrp="1"/>
          </p:cNvSpPr>
          <p:nvPr>
            <p:ph idx="1"/>
          </p:nvPr>
        </p:nvSpPr>
        <p:spPr/>
        <p:txBody>
          <a:bodyPr/>
          <a:lstStyle/>
          <a:p>
            <a:r>
              <a:rPr lang="en-US" dirty="0"/>
              <a:t>Upcoming presentation at ICOTS (September 2022)</a:t>
            </a:r>
          </a:p>
          <a:p>
            <a:r>
              <a:rPr lang="en-US" dirty="0"/>
              <a:t>One-hundred thirty-four students at three different institutions</a:t>
            </a:r>
          </a:p>
          <a:p>
            <a:r>
              <a:rPr lang="en-US" dirty="0"/>
              <a:t>Pre-course and post-course shortened assessment of</a:t>
            </a:r>
          </a:p>
          <a:p>
            <a:pPr lvl="1"/>
            <a:r>
              <a:rPr lang="en-US" dirty="0"/>
              <a:t>Attitudes towards statistics (short SATS)</a:t>
            </a:r>
          </a:p>
          <a:p>
            <a:pPr lvl="1"/>
            <a:r>
              <a:rPr lang="en-US" dirty="0"/>
              <a:t>Conceptual understanding of statistics (short adapted CAOS)</a:t>
            </a:r>
          </a:p>
          <a:p>
            <a:pPr lvl="1"/>
            <a:endParaRPr lang="en-US" dirty="0"/>
          </a:p>
          <a:p>
            <a:r>
              <a:rPr lang="en-US" dirty="0"/>
              <a:t>Students were all taking a standard introductory biology course</a:t>
            </a:r>
          </a:p>
        </p:txBody>
      </p:sp>
    </p:spTree>
    <p:extLst>
      <p:ext uri="{BB962C8B-B14F-4D97-AF65-F5344CB8AC3E}">
        <p14:creationId xmlns:p14="http://schemas.microsoft.com/office/powerpoint/2010/main" val="2720644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ADD7-6ECA-4A15-C943-EEF8EB1A5B1F}"/>
              </a:ext>
            </a:extLst>
          </p:cNvPr>
          <p:cNvSpPr>
            <a:spLocks noGrp="1"/>
          </p:cNvSpPr>
          <p:nvPr>
            <p:ph type="title"/>
          </p:nvPr>
        </p:nvSpPr>
        <p:spPr/>
        <p:txBody>
          <a:bodyPr/>
          <a:lstStyle/>
          <a:p>
            <a:r>
              <a:rPr lang="en-US" dirty="0"/>
              <a:t>Results</a:t>
            </a:r>
          </a:p>
        </p:txBody>
      </p:sp>
      <p:graphicFrame>
        <p:nvGraphicFramePr>
          <p:cNvPr id="4" name="Content Placeholder 3">
            <a:extLst>
              <a:ext uri="{FF2B5EF4-FFF2-40B4-BE49-F238E27FC236}">
                <a16:creationId xmlns:a16="http://schemas.microsoft.com/office/drawing/2014/main" id="{2D4CA094-6EA8-7996-7D13-B639153F3604}"/>
              </a:ext>
            </a:extLst>
          </p:cNvPr>
          <p:cNvGraphicFramePr>
            <a:graphicFrameLocks noGrp="1"/>
          </p:cNvGraphicFramePr>
          <p:nvPr>
            <p:ph idx="1"/>
            <p:extLst>
              <p:ext uri="{D42A27DB-BD31-4B8C-83A1-F6EECF244321}">
                <p14:modId xmlns:p14="http://schemas.microsoft.com/office/powerpoint/2010/main" val="1227445717"/>
              </p:ext>
            </p:extLst>
          </p:nvPr>
        </p:nvGraphicFramePr>
        <p:xfrm>
          <a:off x="5879682" y="2237929"/>
          <a:ext cx="5749925" cy="1280160"/>
        </p:xfrm>
        <a:graphic>
          <a:graphicData uri="http://schemas.openxmlformats.org/drawingml/2006/table">
            <a:tbl>
              <a:tblPr firstRow="1" firstCol="1" bandRow="1">
                <a:tableStyleId>{5C22544A-7EE6-4342-B048-85BDC9FD1C3A}</a:tableStyleId>
              </a:tblPr>
              <a:tblGrid>
                <a:gridCol w="1916430">
                  <a:extLst>
                    <a:ext uri="{9D8B030D-6E8A-4147-A177-3AD203B41FA5}">
                      <a16:colId xmlns:a16="http://schemas.microsoft.com/office/drawing/2014/main" val="648646899"/>
                    </a:ext>
                  </a:extLst>
                </a:gridCol>
                <a:gridCol w="1916430">
                  <a:extLst>
                    <a:ext uri="{9D8B030D-6E8A-4147-A177-3AD203B41FA5}">
                      <a16:colId xmlns:a16="http://schemas.microsoft.com/office/drawing/2014/main" val="2394287321"/>
                    </a:ext>
                  </a:extLst>
                </a:gridCol>
                <a:gridCol w="1917065">
                  <a:extLst>
                    <a:ext uri="{9D8B030D-6E8A-4147-A177-3AD203B41FA5}">
                      <a16:colId xmlns:a16="http://schemas.microsoft.com/office/drawing/2014/main" val="191395286"/>
                    </a:ext>
                  </a:extLst>
                </a:gridCol>
              </a:tblGrid>
              <a:tr h="0">
                <a:tc>
                  <a:txBody>
                    <a:bodyPr/>
                    <a:lstStyle/>
                    <a:p>
                      <a:pPr marL="0" marR="0" indent="0" algn="just">
                        <a:spcBef>
                          <a:spcPts val="0"/>
                        </a:spcBef>
                        <a:spcAft>
                          <a:spcPts val="0"/>
                        </a:spcAft>
                      </a:pPr>
                      <a:r>
                        <a:rPr lang="en-US" sz="1400" dirty="0">
                          <a:effectLst/>
                        </a:rPr>
                        <a:t>Characteristic</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Estimate (95% CI)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P-value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81908352"/>
                  </a:ext>
                </a:extLst>
              </a:tr>
              <a:tr h="0">
                <a:tc>
                  <a:txBody>
                    <a:bodyPr/>
                    <a:lstStyle/>
                    <a:p>
                      <a:pPr marL="0" marR="0" indent="0" algn="just">
                        <a:spcBef>
                          <a:spcPts val="0"/>
                        </a:spcBef>
                        <a:spcAft>
                          <a:spcPts val="0"/>
                        </a:spcAft>
                      </a:pPr>
                      <a:r>
                        <a:rPr lang="en-US" sz="1400" dirty="0">
                          <a:effectLst/>
                        </a:rPr>
                        <a:t>Age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dirty="0">
                          <a:effectLst/>
                        </a:rPr>
                        <a:t>-0.004 (-0.019, 0.012)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0.63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82467263"/>
                  </a:ext>
                </a:extLst>
              </a:tr>
              <a:tr h="0">
                <a:tc>
                  <a:txBody>
                    <a:bodyPr/>
                    <a:lstStyle/>
                    <a:p>
                      <a:pPr marL="0" marR="0" indent="0" algn="just">
                        <a:spcBef>
                          <a:spcPts val="0"/>
                        </a:spcBef>
                        <a:spcAft>
                          <a:spcPts val="0"/>
                        </a:spcAft>
                      </a:pPr>
                      <a:r>
                        <a:rPr lang="en-US" sz="1400">
                          <a:effectLst/>
                        </a:rPr>
                        <a:t>Gender – Female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-0.001 (-0.043, 0.048)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dirty="0">
                          <a:effectLst/>
                        </a:rPr>
                        <a:t>0.96</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8439608"/>
                  </a:ext>
                </a:extLst>
              </a:tr>
              <a:tr h="0">
                <a:tc>
                  <a:txBody>
                    <a:bodyPr/>
                    <a:lstStyle/>
                    <a:p>
                      <a:pPr marL="0" marR="0" indent="0" algn="just">
                        <a:spcBef>
                          <a:spcPts val="0"/>
                        </a:spcBef>
                        <a:spcAft>
                          <a:spcPts val="0"/>
                        </a:spcAft>
                      </a:pPr>
                      <a:r>
                        <a:rPr lang="en-US" sz="1400">
                          <a:effectLst/>
                        </a:rPr>
                        <a:t>First generation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0.016 (-0.06, 0.083)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dirty="0">
                          <a:effectLst/>
                        </a:rPr>
                        <a:t>0.67</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89519142"/>
                  </a:ext>
                </a:extLst>
              </a:tr>
              <a:tr h="0">
                <a:tc>
                  <a:txBody>
                    <a:bodyPr/>
                    <a:lstStyle/>
                    <a:p>
                      <a:pPr marL="0" marR="0" indent="0" algn="l">
                        <a:spcBef>
                          <a:spcPts val="0"/>
                        </a:spcBef>
                        <a:spcAft>
                          <a:spcPts val="0"/>
                        </a:spcAft>
                      </a:pPr>
                      <a:r>
                        <a:rPr lang="en-US" sz="1400" dirty="0">
                          <a:effectLst/>
                        </a:rPr>
                        <a:t>Prior statistics course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0.023 (-0.024, 0.074)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dirty="0">
                          <a:effectLst/>
                        </a:rPr>
                        <a:t>0.34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0436063"/>
                  </a:ext>
                </a:extLst>
              </a:tr>
            </a:tbl>
          </a:graphicData>
        </a:graphic>
      </p:graphicFrame>
      <p:sp>
        <p:nvSpPr>
          <p:cNvPr id="5" name="Rectangle 2">
            <a:extLst>
              <a:ext uri="{FF2B5EF4-FFF2-40B4-BE49-F238E27FC236}">
                <a16:creationId xmlns:a16="http://schemas.microsoft.com/office/drawing/2014/main" id="{BE0C8F6A-4FC0-B147-1EC0-7E4C81D66345}"/>
              </a:ext>
            </a:extLst>
          </p:cNvPr>
          <p:cNvSpPr>
            <a:spLocks noChangeArrowheads="1"/>
          </p:cNvSpPr>
          <p:nvPr/>
        </p:nvSpPr>
        <p:spPr bwMode="auto">
          <a:xfrm>
            <a:off x="1364319" y="2001950"/>
            <a:ext cx="387159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Figure 1. Pre- and post-course performance by introductory biology students on a statistics concept inventory (n=134)</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1">
            <a:extLst>
              <a:ext uri="{FF2B5EF4-FFF2-40B4-BE49-F238E27FC236}">
                <a16:creationId xmlns:a16="http://schemas.microsoft.com/office/drawing/2014/main" id="{1C0150C0-295A-F332-6030-40E0822129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0159" y="2771022"/>
            <a:ext cx="4095750" cy="33337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90339194-4BBA-E4D4-A19C-E1EAA5A0DAE8}"/>
              </a:ext>
            </a:extLst>
          </p:cNvPr>
          <p:cNvSpPr>
            <a:spLocks noChangeArrowheads="1"/>
          </p:cNvSpPr>
          <p:nvPr/>
        </p:nvSpPr>
        <p:spPr bwMode="auto">
          <a:xfrm>
            <a:off x="5723132" y="3596940"/>
            <a:ext cx="631430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1. Mixed efforts general linear model of pre-course score and demographics</a:t>
            </a:r>
            <a:b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mixed effects model accounting for instructor effects identified </a:t>
            </a:r>
            <a: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no statistically significant associations between pre-course conceptual score and measured student characteristics </a:t>
            </a: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1).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674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3458-CD52-2A27-DB11-99B4BD2BA973}"/>
              </a:ext>
            </a:extLst>
          </p:cNvPr>
          <p:cNvSpPr>
            <a:spLocks noGrp="1"/>
          </p:cNvSpPr>
          <p:nvPr>
            <p:ph type="title"/>
          </p:nvPr>
        </p:nvSpPr>
        <p:spPr/>
        <p:txBody>
          <a:bodyPr/>
          <a:lstStyle/>
          <a:p>
            <a:r>
              <a:rPr lang="en-US" dirty="0"/>
              <a:t>Results</a:t>
            </a:r>
          </a:p>
        </p:txBody>
      </p:sp>
      <p:graphicFrame>
        <p:nvGraphicFramePr>
          <p:cNvPr id="4" name="Content Placeholder 3">
            <a:extLst>
              <a:ext uri="{FF2B5EF4-FFF2-40B4-BE49-F238E27FC236}">
                <a16:creationId xmlns:a16="http://schemas.microsoft.com/office/drawing/2014/main" id="{CD859B47-083D-26F1-47AF-E517B214E666}"/>
              </a:ext>
            </a:extLst>
          </p:cNvPr>
          <p:cNvGraphicFramePr>
            <a:graphicFrameLocks noGrp="1"/>
          </p:cNvGraphicFramePr>
          <p:nvPr>
            <p:ph idx="1"/>
            <p:extLst>
              <p:ext uri="{D42A27DB-BD31-4B8C-83A1-F6EECF244321}">
                <p14:modId xmlns:p14="http://schemas.microsoft.com/office/powerpoint/2010/main" val="304302859"/>
              </p:ext>
            </p:extLst>
          </p:nvPr>
        </p:nvGraphicFramePr>
        <p:xfrm>
          <a:off x="597872" y="2519913"/>
          <a:ext cx="5749925" cy="1280160"/>
        </p:xfrm>
        <a:graphic>
          <a:graphicData uri="http://schemas.openxmlformats.org/drawingml/2006/table">
            <a:tbl>
              <a:tblPr firstRow="1" firstCol="1" bandRow="1">
                <a:tableStyleId>{5C22544A-7EE6-4342-B048-85BDC9FD1C3A}</a:tableStyleId>
              </a:tblPr>
              <a:tblGrid>
                <a:gridCol w="1916430">
                  <a:extLst>
                    <a:ext uri="{9D8B030D-6E8A-4147-A177-3AD203B41FA5}">
                      <a16:colId xmlns:a16="http://schemas.microsoft.com/office/drawing/2014/main" val="3347665180"/>
                    </a:ext>
                  </a:extLst>
                </a:gridCol>
                <a:gridCol w="1916430">
                  <a:extLst>
                    <a:ext uri="{9D8B030D-6E8A-4147-A177-3AD203B41FA5}">
                      <a16:colId xmlns:a16="http://schemas.microsoft.com/office/drawing/2014/main" val="3291046800"/>
                    </a:ext>
                  </a:extLst>
                </a:gridCol>
                <a:gridCol w="1917065">
                  <a:extLst>
                    <a:ext uri="{9D8B030D-6E8A-4147-A177-3AD203B41FA5}">
                      <a16:colId xmlns:a16="http://schemas.microsoft.com/office/drawing/2014/main" val="3664335272"/>
                    </a:ext>
                  </a:extLst>
                </a:gridCol>
              </a:tblGrid>
              <a:tr h="0">
                <a:tc>
                  <a:txBody>
                    <a:bodyPr/>
                    <a:lstStyle/>
                    <a:p>
                      <a:pPr marL="0" marR="0" indent="0" algn="just">
                        <a:spcBef>
                          <a:spcPts val="0"/>
                        </a:spcBef>
                        <a:spcAft>
                          <a:spcPts val="0"/>
                        </a:spcAft>
                      </a:pPr>
                      <a:r>
                        <a:rPr lang="en-US" sz="1400">
                          <a:effectLst/>
                        </a:rPr>
                        <a:t>Characteristic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Estimate (95% CI)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P-value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0116173"/>
                  </a:ext>
                </a:extLst>
              </a:tr>
              <a:tr h="0">
                <a:tc>
                  <a:txBody>
                    <a:bodyPr/>
                    <a:lstStyle/>
                    <a:p>
                      <a:pPr marL="0" marR="0" indent="0" algn="just">
                        <a:spcBef>
                          <a:spcPts val="0"/>
                        </a:spcBef>
                        <a:spcAft>
                          <a:spcPts val="0"/>
                        </a:spcAft>
                      </a:pPr>
                      <a:r>
                        <a:rPr lang="en-US" sz="1400" dirty="0">
                          <a:effectLst/>
                        </a:rPr>
                        <a:t>Age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-0.011 (-0.039, 0.014)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0.38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7973883"/>
                  </a:ext>
                </a:extLst>
              </a:tr>
              <a:tr h="0">
                <a:tc>
                  <a:txBody>
                    <a:bodyPr/>
                    <a:lstStyle/>
                    <a:p>
                      <a:pPr marL="0" marR="0" indent="0" algn="just">
                        <a:spcBef>
                          <a:spcPts val="0"/>
                        </a:spcBef>
                        <a:spcAft>
                          <a:spcPts val="0"/>
                        </a:spcAft>
                      </a:pPr>
                      <a:r>
                        <a:rPr lang="en-US" sz="1400">
                          <a:effectLst/>
                        </a:rPr>
                        <a:t>Gender – Female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0.008 (-0.062, 0.077)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0.82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16076730"/>
                  </a:ext>
                </a:extLst>
              </a:tr>
              <a:tr h="0">
                <a:tc>
                  <a:txBody>
                    <a:bodyPr/>
                    <a:lstStyle/>
                    <a:p>
                      <a:pPr marL="0" marR="0" indent="0" algn="just">
                        <a:spcBef>
                          <a:spcPts val="0"/>
                        </a:spcBef>
                        <a:spcAft>
                          <a:spcPts val="0"/>
                        </a:spcAft>
                      </a:pPr>
                      <a:r>
                        <a:rPr lang="en-US" sz="1400">
                          <a:effectLst/>
                        </a:rPr>
                        <a:t>First generation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0.04 (-0.079, 0.168)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0.51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44604687"/>
                  </a:ext>
                </a:extLst>
              </a:tr>
              <a:tr h="0">
                <a:tc>
                  <a:txBody>
                    <a:bodyPr/>
                    <a:lstStyle/>
                    <a:p>
                      <a:pPr marL="0" marR="0" indent="0" algn="just">
                        <a:spcBef>
                          <a:spcPts val="0"/>
                        </a:spcBef>
                        <a:spcAft>
                          <a:spcPts val="0"/>
                        </a:spcAft>
                      </a:pPr>
                      <a:r>
                        <a:rPr lang="en-US" sz="1400">
                          <a:effectLst/>
                        </a:rPr>
                        <a:t>Prior or concurrent statistics course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a:effectLst/>
                        </a:rPr>
                        <a:t>0.12 (0.038, 0.198)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a:spcBef>
                          <a:spcPts val="0"/>
                        </a:spcBef>
                        <a:spcAft>
                          <a:spcPts val="0"/>
                        </a:spcAft>
                      </a:pPr>
                      <a:r>
                        <a:rPr lang="en-US" sz="1400" dirty="0">
                          <a:effectLst/>
                        </a:rPr>
                        <a:t>0.004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213973"/>
                  </a:ext>
                </a:extLst>
              </a:tr>
            </a:tbl>
          </a:graphicData>
        </a:graphic>
      </p:graphicFrame>
      <p:sp>
        <p:nvSpPr>
          <p:cNvPr id="5" name="Rectangle 1">
            <a:extLst>
              <a:ext uri="{FF2B5EF4-FFF2-40B4-BE49-F238E27FC236}">
                <a16:creationId xmlns:a16="http://schemas.microsoft.com/office/drawing/2014/main" id="{46AA8814-7375-6B64-9724-A4CE273F6A50}"/>
              </a:ext>
            </a:extLst>
          </p:cNvPr>
          <p:cNvSpPr>
            <a:spLocks noChangeArrowheads="1"/>
          </p:cNvSpPr>
          <p:nvPr/>
        </p:nvSpPr>
        <p:spPr bwMode="auto">
          <a:xfrm>
            <a:off x="515320" y="2073323"/>
            <a:ext cx="7554760"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2. Mixed efforts general linear model of achievable gain score and demographics</a:t>
            </a:r>
            <a:b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br>
              <a:rPr kumimoji="0" lang="en-US" altLang="en-U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D6792F95-79D8-0D57-50BE-5BD291226A05}"/>
              </a:ext>
            </a:extLst>
          </p:cNvPr>
          <p:cNvGraphicFramePr>
            <a:graphicFrameLocks noGrp="1"/>
          </p:cNvGraphicFramePr>
          <p:nvPr>
            <p:extLst>
              <p:ext uri="{D42A27DB-BD31-4B8C-83A1-F6EECF244321}">
                <p14:modId xmlns:p14="http://schemas.microsoft.com/office/powerpoint/2010/main" val="4052184734"/>
              </p:ext>
            </p:extLst>
          </p:nvPr>
        </p:nvGraphicFramePr>
        <p:xfrm>
          <a:off x="735240" y="4308841"/>
          <a:ext cx="5958726" cy="1706880"/>
        </p:xfrm>
        <a:graphic>
          <a:graphicData uri="http://schemas.openxmlformats.org/drawingml/2006/table">
            <a:tbl>
              <a:tblPr firstRow="1" firstCol="1" bandRow="1">
                <a:tableStyleId>{5C22544A-7EE6-4342-B048-85BDC9FD1C3A}</a:tableStyleId>
              </a:tblPr>
              <a:tblGrid>
                <a:gridCol w="1305361">
                  <a:extLst>
                    <a:ext uri="{9D8B030D-6E8A-4147-A177-3AD203B41FA5}">
                      <a16:colId xmlns:a16="http://schemas.microsoft.com/office/drawing/2014/main" val="1069088886"/>
                    </a:ext>
                  </a:extLst>
                </a:gridCol>
                <a:gridCol w="1033571">
                  <a:extLst>
                    <a:ext uri="{9D8B030D-6E8A-4147-A177-3AD203B41FA5}">
                      <a16:colId xmlns:a16="http://schemas.microsoft.com/office/drawing/2014/main" val="145185197"/>
                    </a:ext>
                  </a:extLst>
                </a:gridCol>
                <a:gridCol w="1033571">
                  <a:extLst>
                    <a:ext uri="{9D8B030D-6E8A-4147-A177-3AD203B41FA5}">
                      <a16:colId xmlns:a16="http://schemas.microsoft.com/office/drawing/2014/main" val="2322635227"/>
                    </a:ext>
                  </a:extLst>
                </a:gridCol>
                <a:gridCol w="1539637">
                  <a:extLst>
                    <a:ext uri="{9D8B030D-6E8A-4147-A177-3AD203B41FA5}">
                      <a16:colId xmlns:a16="http://schemas.microsoft.com/office/drawing/2014/main" val="3717006988"/>
                    </a:ext>
                  </a:extLst>
                </a:gridCol>
                <a:gridCol w="1046586">
                  <a:extLst>
                    <a:ext uri="{9D8B030D-6E8A-4147-A177-3AD203B41FA5}">
                      <a16:colId xmlns:a16="http://schemas.microsoft.com/office/drawing/2014/main" val="756653848"/>
                    </a:ext>
                  </a:extLst>
                </a:gridCol>
              </a:tblGrid>
              <a:tr h="0">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Pre</a:t>
                      </a:r>
                    </a:p>
                    <a:p>
                      <a:pPr marL="0" marR="0">
                        <a:spcBef>
                          <a:spcPts val="0"/>
                        </a:spcBef>
                        <a:spcAft>
                          <a:spcPts val="0"/>
                        </a:spcAft>
                      </a:pPr>
                      <a:r>
                        <a:rPr lang="en-US" sz="1400" dirty="0">
                          <a:effectLst/>
                        </a:rPr>
                        <a:t> </a:t>
                      </a:r>
                    </a:p>
                    <a:p>
                      <a:pPr marL="0" marR="0">
                        <a:spcBef>
                          <a:spcPts val="0"/>
                        </a:spcBef>
                        <a:spcAft>
                          <a:spcPts val="0"/>
                        </a:spcAft>
                      </a:pPr>
                      <a:r>
                        <a:rPr lang="en-US" sz="1400" dirty="0">
                          <a:effectLst/>
                        </a:rPr>
                        <a:t>Mean (SD)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a:t>
                      </a:r>
                    </a:p>
                    <a:p>
                      <a:pPr marL="0" marR="0">
                        <a:spcBef>
                          <a:spcPts val="0"/>
                        </a:spcBef>
                        <a:spcAft>
                          <a:spcPts val="0"/>
                        </a:spcAft>
                      </a:pPr>
                      <a:r>
                        <a:rPr lang="en-US" sz="1400">
                          <a:effectLst/>
                        </a:rPr>
                        <a:t> </a:t>
                      </a:r>
                    </a:p>
                    <a:p>
                      <a:pPr marL="0" marR="0">
                        <a:spcBef>
                          <a:spcPts val="0"/>
                        </a:spcBef>
                        <a:spcAft>
                          <a:spcPts val="0"/>
                        </a:spcAft>
                      </a:pPr>
                      <a:r>
                        <a:rPr lang="en-US" sz="1400">
                          <a:effectLst/>
                        </a:rPr>
                        <a:t>Mean (SD)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Change (post Minus pre)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P-value for change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9701516"/>
                  </a:ext>
                </a:extLst>
              </a:tr>
              <a:tr h="0">
                <a:tc>
                  <a:txBody>
                    <a:bodyPr/>
                    <a:lstStyle/>
                    <a:p>
                      <a:pPr marL="0" marR="0">
                        <a:spcBef>
                          <a:spcPts val="0"/>
                        </a:spcBef>
                        <a:spcAft>
                          <a:spcPts val="0"/>
                        </a:spcAft>
                      </a:pPr>
                      <a:r>
                        <a:rPr lang="en-US" sz="1400">
                          <a:effectLst/>
                        </a:rPr>
                        <a:t>Enjoy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4.78 (1.11)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4.78 (1.07)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47695435"/>
                  </a:ext>
                </a:extLst>
              </a:tr>
              <a:tr h="0">
                <a:tc>
                  <a:txBody>
                    <a:bodyPr/>
                    <a:lstStyle/>
                    <a:p>
                      <a:pPr marL="0" marR="0">
                        <a:spcBef>
                          <a:spcPts val="0"/>
                        </a:spcBef>
                        <a:spcAft>
                          <a:spcPts val="0"/>
                        </a:spcAft>
                      </a:pPr>
                      <a:r>
                        <a:rPr lang="en-US" sz="1400">
                          <a:effectLst/>
                        </a:rPr>
                        <a:t>Application*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5.34 (1.06)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5.29 (1.19)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0.68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82189255"/>
                  </a:ext>
                </a:extLst>
              </a:tr>
              <a:tr h="0">
                <a:tc>
                  <a:txBody>
                    <a:bodyPr/>
                    <a:lstStyle/>
                    <a:p>
                      <a:pPr marL="0" marR="0">
                        <a:spcBef>
                          <a:spcPts val="0"/>
                        </a:spcBef>
                        <a:spcAft>
                          <a:spcPts val="0"/>
                        </a:spcAft>
                      </a:pPr>
                      <a:r>
                        <a:rPr lang="en-US" sz="1400">
                          <a:effectLst/>
                        </a:rPr>
                        <a:t>Understand*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4.77 (1.27)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4.78 (1.33)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0.95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21175"/>
                  </a:ext>
                </a:extLst>
              </a:tr>
              <a:tr h="0">
                <a:tc>
                  <a:txBody>
                    <a:bodyPr/>
                    <a:lstStyle/>
                    <a:p>
                      <a:pPr marL="0" marR="0">
                        <a:spcBef>
                          <a:spcPts val="0"/>
                        </a:spcBef>
                        <a:spcAft>
                          <a:spcPts val="0"/>
                        </a:spcAft>
                      </a:pPr>
                      <a:r>
                        <a:rPr lang="en-US" sz="1400">
                          <a:effectLst/>
                        </a:rPr>
                        <a:t>Quickly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3.86 (1.02)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4.10 (1.09)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0.24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98470594"/>
                  </a:ext>
                </a:extLst>
              </a:tr>
              <a:tr h="0">
                <a:tc>
                  <a:txBody>
                    <a:bodyPr/>
                    <a:lstStyle/>
                    <a:p>
                      <a:pPr marL="0" marR="0">
                        <a:spcBef>
                          <a:spcPts val="0"/>
                        </a:spcBef>
                        <a:spcAft>
                          <a:spcPts val="0"/>
                        </a:spcAft>
                      </a:pPr>
                      <a:r>
                        <a:rPr lang="en-US" sz="1400">
                          <a:effectLst/>
                        </a:rPr>
                        <a:t>Interested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4.64 (1.12)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4.57 (1.13)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0.54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3022285"/>
                  </a:ext>
                </a:extLst>
              </a:tr>
            </a:tbl>
          </a:graphicData>
        </a:graphic>
      </p:graphicFrame>
      <p:sp>
        <p:nvSpPr>
          <p:cNvPr id="7" name="Rectangle 2">
            <a:extLst>
              <a:ext uri="{FF2B5EF4-FFF2-40B4-BE49-F238E27FC236}">
                <a16:creationId xmlns:a16="http://schemas.microsoft.com/office/drawing/2014/main" id="{FCA02E54-0CED-C5BA-29F0-191608A64625}"/>
              </a:ext>
            </a:extLst>
          </p:cNvPr>
          <p:cNvSpPr>
            <a:spLocks noChangeArrowheads="1"/>
          </p:cNvSpPr>
          <p:nvPr/>
        </p:nvSpPr>
        <p:spPr bwMode="auto">
          <a:xfrm>
            <a:off x="597872" y="4016454"/>
            <a:ext cx="45988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3. Change in student attitude toward statistics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0204A4AA-2C80-C6F4-18F9-1E2854D1861C}"/>
              </a:ext>
            </a:extLst>
          </p:cNvPr>
          <p:cNvSpPr txBox="1"/>
          <p:nvPr/>
        </p:nvSpPr>
        <p:spPr>
          <a:xfrm>
            <a:off x="7496684" y="2545817"/>
            <a:ext cx="3678541" cy="2308324"/>
          </a:xfrm>
          <a:prstGeom prst="rect">
            <a:avLst/>
          </a:prstGeom>
          <a:noFill/>
        </p:spPr>
        <p:txBody>
          <a:bodyPr wrap="square" rtlCol="0">
            <a:spAutoFit/>
          </a:bodyPr>
          <a:lstStyle/>
          <a:p>
            <a:r>
              <a:rPr lang="en-US" dirty="0"/>
              <a:t>Take home messages:</a:t>
            </a:r>
          </a:p>
          <a:p>
            <a:endParaRPr lang="en-US" dirty="0"/>
          </a:p>
          <a:p>
            <a:r>
              <a:rPr lang="en-US" dirty="0"/>
              <a:t>Very preliminary</a:t>
            </a:r>
          </a:p>
          <a:p>
            <a:endParaRPr lang="en-US" dirty="0"/>
          </a:p>
          <a:p>
            <a:r>
              <a:rPr lang="en-US" dirty="0"/>
              <a:t>Some evidence concurrent/prior stats experience helps growth during the semester more than helping pre-course performance</a:t>
            </a:r>
          </a:p>
        </p:txBody>
      </p:sp>
      <p:sp>
        <p:nvSpPr>
          <p:cNvPr id="9" name="TextBox 8">
            <a:extLst>
              <a:ext uri="{FF2B5EF4-FFF2-40B4-BE49-F238E27FC236}">
                <a16:creationId xmlns:a16="http://schemas.microsoft.com/office/drawing/2014/main" id="{F6FE8D60-D276-CA6C-B4B7-A01BC3F69E2B}"/>
              </a:ext>
            </a:extLst>
          </p:cNvPr>
          <p:cNvSpPr txBox="1"/>
          <p:nvPr/>
        </p:nvSpPr>
        <p:spPr>
          <a:xfrm>
            <a:off x="735240" y="6015721"/>
            <a:ext cx="6097162"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*Reverse coded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7A766958-3C4A-691F-581F-7B1649431E06}"/>
              </a:ext>
            </a:extLst>
          </p:cNvPr>
          <p:cNvSpPr txBox="1"/>
          <p:nvPr/>
        </p:nvSpPr>
        <p:spPr>
          <a:xfrm>
            <a:off x="7336140" y="4965627"/>
            <a:ext cx="4838184" cy="1200329"/>
          </a:xfrm>
          <a:prstGeom prst="rect">
            <a:avLst/>
          </a:prstGeom>
          <a:noFill/>
        </p:spPr>
        <p:txBody>
          <a:bodyPr wrap="none" rtlCol="0">
            <a:spAutoFit/>
          </a:bodyPr>
          <a:lstStyle/>
          <a:p>
            <a:r>
              <a:rPr lang="en-US" b="1" u="sng" dirty="0"/>
              <a:t>Opportunity:</a:t>
            </a:r>
            <a:r>
              <a:rPr lang="en-US" b="1" dirty="0"/>
              <a:t> </a:t>
            </a:r>
            <a:r>
              <a:rPr lang="en-US" dirty="0"/>
              <a:t>Look at course sequencing</a:t>
            </a:r>
            <a:br>
              <a:rPr lang="en-US" dirty="0"/>
            </a:br>
            <a:r>
              <a:rPr lang="en-US" dirty="0"/>
              <a:t>at your institution; think about how to </a:t>
            </a:r>
          </a:p>
          <a:p>
            <a:r>
              <a:rPr lang="en-US" dirty="0"/>
              <a:t>gather at assessment data at your institution</a:t>
            </a:r>
          </a:p>
          <a:p>
            <a:r>
              <a:rPr lang="en-US" dirty="0"/>
              <a:t>to inform decisions</a:t>
            </a:r>
          </a:p>
        </p:txBody>
      </p:sp>
    </p:spTree>
    <p:extLst>
      <p:ext uri="{BB962C8B-B14F-4D97-AF65-F5344CB8AC3E}">
        <p14:creationId xmlns:p14="http://schemas.microsoft.com/office/powerpoint/2010/main" val="3116292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a:t>
            </a:r>
          </a:p>
        </p:txBody>
      </p:sp>
      <p:sp>
        <p:nvSpPr>
          <p:cNvPr id="3" name="Content Placeholder 2"/>
          <p:cNvSpPr>
            <a:spLocks noGrp="1"/>
          </p:cNvSpPr>
          <p:nvPr>
            <p:ph idx="1"/>
          </p:nvPr>
        </p:nvSpPr>
        <p:spPr>
          <a:xfrm>
            <a:off x="680321" y="2336872"/>
            <a:ext cx="9613861" cy="3959225"/>
          </a:xfrm>
        </p:spPr>
        <p:txBody>
          <a:bodyPr>
            <a:normAutofit/>
          </a:bodyPr>
          <a:lstStyle/>
          <a:p>
            <a:r>
              <a:rPr lang="en-US" dirty="0">
                <a:hlinkClick r:id="rId2"/>
              </a:rPr>
              <a:t>www.causeweb.org/stub</a:t>
            </a:r>
            <a:endParaRPr lang="en-US" dirty="0"/>
          </a:p>
          <a:p>
            <a:endParaRPr lang="en-US" dirty="0"/>
          </a:p>
          <a:p>
            <a:r>
              <a:rPr lang="en-US" dirty="0"/>
              <a:t>Created preliminary versions of dozens of free activities</a:t>
            </a:r>
          </a:p>
          <a:p>
            <a:pPr lvl="1"/>
            <a:r>
              <a:rPr lang="en-US" dirty="0"/>
              <a:t>Statistical content with biological contexts</a:t>
            </a:r>
          </a:p>
          <a:p>
            <a:pPr lvl="1"/>
            <a:r>
              <a:rPr lang="en-US" dirty="0"/>
              <a:t>Exploration format (guided discovery questions)</a:t>
            </a:r>
          </a:p>
          <a:p>
            <a:pPr lvl="1"/>
            <a:r>
              <a:rPr lang="en-US" dirty="0"/>
              <a:t>Uses freely available web applets </a:t>
            </a:r>
          </a:p>
          <a:p>
            <a:pPr lvl="1"/>
            <a:r>
              <a:rPr lang="en-US" dirty="0"/>
              <a:t>Supporting first and second course in statistics topics</a:t>
            </a:r>
          </a:p>
          <a:p>
            <a:pPr lvl="1"/>
            <a:r>
              <a:rPr lang="en-US" dirty="0"/>
              <a:t>Can be used</a:t>
            </a:r>
          </a:p>
          <a:p>
            <a:pPr lvl="2"/>
            <a:r>
              <a:rPr lang="en-US" dirty="0"/>
              <a:t>Stand alone (one day in bio or stats course); or multi-days</a:t>
            </a:r>
          </a:p>
          <a:p>
            <a:pPr lvl="2"/>
            <a:r>
              <a:rPr lang="en-US" dirty="0"/>
              <a:t>Or as a companion to an entire semester long course (e.g., companion to Intro to Stat Investigations (Tintle, Chance, et al)</a:t>
            </a:r>
          </a:p>
          <a:p>
            <a:pPr lvl="2"/>
            <a:endParaRPr lang="en-US" dirty="0"/>
          </a:p>
        </p:txBody>
      </p:sp>
    </p:spTree>
    <p:extLst>
      <p:ext uri="{BB962C8B-B14F-4D97-AF65-F5344CB8AC3E}">
        <p14:creationId xmlns:p14="http://schemas.microsoft.com/office/powerpoint/2010/main" val="1604539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E5B9-C0F2-7086-C47F-B04A84673A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F485AB-8C83-A1A0-E350-6A81B4FB2E64}"/>
              </a:ext>
            </a:extLst>
          </p:cNvPr>
          <p:cNvSpPr>
            <a:spLocks noGrp="1"/>
          </p:cNvSpPr>
          <p:nvPr>
            <p:ph idx="1"/>
          </p:nvPr>
        </p:nvSpPr>
        <p:spPr/>
        <p:txBody>
          <a:bodyPr/>
          <a:lstStyle/>
          <a:p>
            <a:endParaRPr lang="en-US"/>
          </a:p>
        </p:txBody>
      </p:sp>
      <p:graphicFrame>
        <p:nvGraphicFramePr>
          <p:cNvPr id="4" name="Object 3">
            <a:extLst>
              <a:ext uri="{FF2B5EF4-FFF2-40B4-BE49-F238E27FC236}">
                <a16:creationId xmlns:a16="http://schemas.microsoft.com/office/drawing/2014/main" id="{D66CEEE7-6119-7224-85C2-813D69D7DEE8}"/>
              </a:ext>
            </a:extLst>
          </p:cNvPr>
          <p:cNvGraphicFramePr>
            <a:graphicFrameLocks noChangeAspect="1"/>
          </p:cNvGraphicFramePr>
          <p:nvPr>
            <p:extLst>
              <p:ext uri="{D42A27DB-BD31-4B8C-83A1-F6EECF244321}">
                <p14:modId xmlns:p14="http://schemas.microsoft.com/office/powerpoint/2010/main" val="2821207554"/>
              </p:ext>
            </p:extLst>
          </p:nvPr>
        </p:nvGraphicFramePr>
        <p:xfrm>
          <a:off x="1259809" y="1200769"/>
          <a:ext cx="7018337" cy="5418137"/>
        </p:xfrm>
        <a:graphic>
          <a:graphicData uri="http://schemas.openxmlformats.org/presentationml/2006/ole">
            <mc:AlternateContent xmlns:mc="http://schemas.openxmlformats.org/markup-compatibility/2006">
              <mc:Choice xmlns:v="urn:schemas-microsoft-com:vml" Requires="v">
                <p:oleObj spid="_x0000_s3075" name="Bitmap Image" r:id="rId3" imgW="8896320" imgH="6867360" progId="Paint.Picture">
                  <p:embed/>
                </p:oleObj>
              </mc:Choice>
              <mc:Fallback>
                <p:oleObj name="Bitmap Image" r:id="rId3" imgW="8896320" imgH="6867360" progId="Paint.Picture">
                  <p:embed/>
                  <p:pic>
                    <p:nvPicPr>
                      <p:cNvPr id="0" name=""/>
                      <p:cNvPicPr/>
                      <p:nvPr/>
                    </p:nvPicPr>
                    <p:blipFill>
                      <a:blip r:embed="rId4"/>
                      <a:stretch>
                        <a:fillRect/>
                      </a:stretch>
                    </p:blipFill>
                    <p:spPr>
                      <a:xfrm>
                        <a:off x="1259809" y="1200769"/>
                        <a:ext cx="7018337" cy="5418137"/>
                      </a:xfrm>
                      <a:prstGeom prst="rect">
                        <a:avLst/>
                      </a:prstGeom>
                    </p:spPr>
                  </p:pic>
                </p:oleObj>
              </mc:Fallback>
            </mc:AlternateContent>
          </a:graphicData>
        </a:graphic>
      </p:graphicFrame>
    </p:spTree>
    <p:extLst>
      <p:ext uri="{BB962C8B-B14F-4D97-AF65-F5344CB8AC3E}">
        <p14:creationId xmlns:p14="http://schemas.microsoft.com/office/powerpoint/2010/main" val="252264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A42EA-A3FA-5455-EE14-030B0639A8BE}"/>
              </a:ext>
            </a:extLst>
          </p:cNvPr>
          <p:cNvSpPr>
            <a:spLocks noGrp="1"/>
          </p:cNvSpPr>
          <p:nvPr>
            <p:ph type="title"/>
          </p:nvPr>
        </p:nvSpPr>
        <p:spPr/>
        <p:txBody>
          <a:bodyPr/>
          <a:lstStyle/>
          <a:p>
            <a:r>
              <a:rPr lang="en-US" dirty="0"/>
              <a:t>Specific example – one class period in biology (or a joint class between bio and stats)</a:t>
            </a:r>
          </a:p>
        </p:txBody>
      </p:sp>
      <p:sp>
        <p:nvSpPr>
          <p:cNvPr id="3" name="Content Placeholder 2">
            <a:extLst>
              <a:ext uri="{FF2B5EF4-FFF2-40B4-BE49-F238E27FC236}">
                <a16:creationId xmlns:a16="http://schemas.microsoft.com/office/drawing/2014/main" id="{F331CD22-14DF-4ECC-E228-7EF8DDBE77ED}"/>
              </a:ext>
            </a:extLst>
          </p:cNvPr>
          <p:cNvSpPr>
            <a:spLocks noGrp="1"/>
          </p:cNvSpPr>
          <p:nvPr>
            <p:ph idx="1"/>
          </p:nvPr>
        </p:nvSpPr>
        <p:spPr/>
        <p:txBody>
          <a:bodyPr>
            <a:normAutofit fontScale="92500"/>
          </a:bodyPr>
          <a:lstStyle/>
          <a:p>
            <a:r>
              <a:rPr lang="en-US" dirty="0"/>
              <a:t>Use simulation to motivate the chi-square goodness of fit test in a biological context</a:t>
            </a:r>
          </a:p>
          <a:p>
            <a:r>
              <a:rPr lang="en-US" dirty="0"/>
              <a:t>Have students in groups (or instructor led) do a guided discovery activity</a:t>
            </a:r>
          </a:p>
          <a:p>
            <a:r>
              <a:rPr lang="en-US" dirty="0"/>
              <a:t>Use applets and tactile methods to simulate the null distribution</a:t>
            </a:r>
          </a:p>
          <a:p>
            <a:r>
              <a:rPr lang="en-US" dirty="0"/>
              <a:t>Modify activity as needed</a:t>
            </a:r>
          </a:p>
          <a:p>
            <a:pPr lvl="1"/>
            <a:r>
              <a:rPr lang="en-US" i="1" dirty="0"/>
              <a:t>“These materials were developed by the STUB Network and supported by the National Science Foundation under Grant NSF DBI 1730668. They are covered under the Creative Commons license BY-NC which allows users to distribute, adapt, and build upon the materials for noncommercial purposes only, and only so long as attribution is given to the STUB Network.’</a:t>
            </a:r>
          </a:p>
          <a:p>
            <a:endParaRPr lang="en-US" dirty="0"/>
          </a:p>
        </p:txBody>
      </p:sp>
    </p:spTree>
    <p:extLst>
      <p:ext uri="{BB962C8B-B14F-4D97-AF65-F5344CB8AC3E}">
        <p14:creationId xmlns:p14="http://schemas.microsoft.com/office/powerpoint/2010/main" val="3509132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189D8-51C8-AA2D-923F-328E540E8E2C}"/>
              </a:ext>
            </a:extLst>
          </p:cNvPr>
          <p:cNvSpPr>
            <a:spLocks noGrp="1"/>
          </p:cNvSpPr>
          <p:nvPr>
            <p:ph type="title"/>
          </p:nvPr>
        </p:nvSpPr>
        <p:spPr/>
        <p:txBody>
          <a:bodyPr/>
          <a:lstStyle/>
          <a:p>
            <a:r>
              <a:rPr lang="en-US" dirty="0"/>
              <a:t>Materials opportunity</a:t>
            </a:r>
          </a:p>
        </p:txBody>
      </p:sp>
      <p:sp>
        <p:nvSpPr>
          <p:cNvPr id="3" name="Content Placeholder 2">
            <a:extLst>
              <a:ext uri="{FF2B5EF4-FFF2-40B4-BE49-F238E27FC236}">
                <a16:creationId xmlns:a16="http://schemas.microsoft.com/office/drawing/2014/main" id="{FA37227C-16A7-CEA5-8AE2-70F1C05013DF}"/>
              </a:ext>
            </a:extLst>
          </p:cNvPr>
          <p:cNvSpPr>
            <a:spLocks noGrp="1"/>
          </p:cNvSpPr>
          <p:nvPr>
            <p:ph idx="1"/>
          </p:nvPr>
        </p:nvSpPr>
        <p:spPr/>
        <p:txBody>
          <a:bodyPr/>
          <a:lstStyle/>
          <a:p>
            <a:r>
              <a:rPr lang="en-US" dirty="0"/>
              <a:t>Opportunity</a:t>
            </a:r>
          </a:p>
          <a:p>
            <a:pPr lvl="1"/>
            <a:r>
              <a:rPr lang="en-US" dirty="0"/>
              <a:t>Single class period utilization of materials in biology or statistics</a:t>
            </a:r>
          </a:p>
          <a:p>
            <a:pPr lvl="1"/>
            <a:r>
              <a:rPr lang="en-US" dirty="0"/>
              <a:t>Full length biology focused statistics course (first or second)</a:t>
            </a:r>
          </a:p>
          <a:p>
            <a:pPr lvl="1"/>
            <a:r>
              <a:rPr lang="en-US" dirty="0"/>
              <a:t>Modify activities to fit your context</a:t>
            </a:r>
          </a:p>
          <a:p>
            <a:pPr lvl="1"/>
            <a:r>
              <a:rPr lang="en-US" dirty="0"/>
              <a:t>Sit down with a biology instructor to brainstorm ways to build bridges between your courses</a:t>
            </a:r>
          </a:p>
        </p:txBody>
      </p:sp>
    </p:spTree>
    <p:extLst>
      <p:ext uri="{BB962C8B-B14F-4D97-AF65-F5344CB8AC3E}">
        <p14:creationId xmlns:p14="http://schemas.microsoft.com/office/powerpoint/2010/main" val="581126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C2035-F73B-3925-2627-97A4F8D4484C}"/>
              </a:ext>
            </a:extLst>
          </p:cNvPr>
          <p:cNvSpPr>
            <a:spLocks noGrp="1"/>
          </p:cNvSpPr>
          <p:nvPr>
            <p:ph type="title"/>
          </p:nvPr>
        </p:nvSpPr>
        <p:spPr/>
        <p:txBody>
          <a:bodyPr/>
          <a:lstStyle/>
          <a:p>
            <a:r>
              <a:rPr lang="en-US" dirty="0"/>
              <a:t>Summarizing opportunities</a:t>
            </a:r>
          </a:p>
        </p:txBody>
      </p:sp>
      <p:sp>
        <p:nvSpPr>
          <p:cNvPr id="3" name="Content Placeholder 2">
            <a:extLst>
              <a:ext uri="{FF2B5EF4-FFF2-40B4-BE49-F238E27FC236}">
                <a16:creationId xmlns:a16="http://schemas.microsoft.com/office/drawing/2014/main" id="{F4BCA300-3038-3B5E-832E-EB8948CC2510}"/>
              </a:ext>
            </a:extLst>
          </p:cNvPr>
          <p:cNvSpPr>
            <a:spLocks noGrp="1"/>
          </p:cNvSpPr>
          <p:nvPr>
            <p:ph idx="1"/>
          </p:nvPr>
        </p:nvSpPr>
        <p:spPr/>
        <p:txBody>
          <a:bodyPr/>
          <a:lstStyle/>
          <a:p>
            <a:r>
              <a:rPr lang="en-US" dirty="0"/>
              <a:t>Workshops within your own institution</a:t>
            </a:r>
          </a:p>
          <a:p>
            <a:r>
              <a:rPr lang="en-US" dirty="0"/>
              <a:t>Assessment and course ordering choices within your institution</a:t>
            </a:r>
          </a:p>
          <a:p>
            <a:r>
              <a:rPr lang="en-US" dirty="0"/>
              <a:t>Using, adapting and assessing materials that encourage inter-disciplinary thinking in biology and statistics</a:t>
            </a:r>
          </a:p>
        </p:txBody>
      </p:sp>
    </p:spTree>
    <p:extLst>
      <p:ext uri="{BB962C8B-B14F-4D97-AF65-F5344CB8AC3E}">
        <p14:creationId xmlns:p14="http://schemas.microsoft.com/office/powerpoint/2010/main" val="2973358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Acknowledgments</a:t>
            </a:r>
          </a:p>
        </p:txBody>
      </p:sp>
      <p:sp>
        <p:nvSpPr>
          <p:cNvPr id="3" name="Content Placeholder 2"/>
          <p:cNvSpPr>
            <a:spLocks noGrp="1"/>
          </p:cNvSpPr>
          <p:nvPr>
            <p:ph idx="1"/>
          </p:nvPr>
        </p:nvSpPr>
        <p:spPr/>
        <p:txBody>
          <a:bodyPr>
            <a:normAutofit fontScale="92500" lnSpcReduction="20000"/>
          </a:bodyPr>
          <a:lstStyle/>
          <a:p>
            <a:pPr fontAlgn="base"/>
            <a:r>
              <a:rPr lang="en-US" dirty="0"/>
              <a:t>Original steering committee members</a:t>
            </a:r>
          </a:p>
          <a:p>
            <a:pPr lvl="1" fontAlgn="base"/>
            <a:r>
              <a:rPr lang="en-US" dirty="0"/>
              <a:t>Mark Condon (Biology; </a:t>
            </a:r>
            <a:r>
              <a:rPr lang="en-US" dirty="0" err="1"/>
              <a:t>Dutchess</a:t>
            </a:r>
            <a:r>
              <a:rPr lang="en-US" dirty="0"/>
              <a:t> County Community College)</a:t>
            </a:r>
          </a:p>
          <a:p>
            <a:pPr lvl="1" fontAlgn="base"/>
            <a:r>
              <a:rPr lang="en-US" dirty="0"/>
              <a:t>Barbara Dolansky (Statistics; </a:t>
            </a:r>
            <a:r>
              <a:rPr lang="en-US" dirty="0" err="1"/>
              <a:t>Dutchess</a:t>
            </a:r>
            <a:r>
              <a:rPr lang="en-US" dirty="0"/>
              <a:t> County Community College)</a:t>
            </a:r>
          </a:p>
          <a:p>
            <a:pPr lvl="1" fontAlgn="base"/>
            <a:r>
              <a:rPr lang="en-US" dirty="0"/>
              <a:t>Elena Keeling (Biology; Cal Poly-SLO)</a:t>
            </a:r>
          </a:p>
          <a:p>
            <a:pPr lvl="1" fontAlgn="base"/>
            <a:r>
              <a:rPr lang="en-US" dirty="0"/>
              <a:t>Robert Gould (Statistics; UCLA)</a:t>
            </a:r>
          </a:p>
          <a:p>
            <a:pPr lvl="1" fontAlgn="base"/>
            <a:r>
              <a:rPr lang="en-US" dirty="0"/>
              <a:t>Greg Murray (Biology; Hope)</a:t>
            </a:r>
          </a:p>
          <a:p>
            <a:pPr lvl="1" fontAlgn="base"/>
            <a:r>
              <a:rPr lang="en-US" dirty="0"/>
              <a:t>Noa Pinter (Biology; UCLA)</a:t>
            </a:r>
          </a:p>
          <a:p>
            <a:pPr lvl="1" fontAlgn="base"/>
            <a:r>
              <a:rPr lang="en-US" dirty="0"/>
              <a:t>Jeff Ploegstra (Biology </a:t>
            </a:r>
            <a:r>
              <a:rPr lang="en-US" dirty="0" err="1"/>
              <a:t>Dordt</a:t>
            </a:r>
            <a:r>
              <a:rPr lang="en-US" dirty="0"/>
              <a:t>)</a:t>
            </a:r>
          </a:p>
          <a:p>
            <a:pPr lvl="1" fontAlgn="base"/>
            <a:r>
              <a:rPr lang="en-US" dirty="0"/>
              <a:t>Soma Roy (Statistics; Cal Poly-SLO)</a:t>
            </a:r>
          </a:p>
          <a:p>
            <a:pPr lvl="1" fontAlgn="base"/>
            <a:r>
              <a:rPr lang="en-US" dirty="0"/>
              <a:t>Todd Swanson (Statistics; Hope College)</a:t>
            </a:r>
          </a:p>
          <a:p>
            <a:pPr lvl="1" fontAlgn="base"/>
            <a:r>
              <a:rPr lang="en-US" dirty="0"/>
              <a:t>Jill VanderStoep (Statistics; Hope College)</a:t>
            </a:r>
          </a:p>
          <a:p>
            <a:pPr fontAlgn="base"/>
            <a:r>
              <a:rPr lang="en-US" dirty="0"/>
              <a:t>NSF RCN-UBE grant # 1730668</a:t>
            </a:r>
          </a:p>
          <a:p>
            <a:endParaRPr lang="en-US" dirty="0"/>
          </a:p>
        </p:txBody>
      </p:sp>
    </p:spTree>
    <p:extLst>
      <p:ext uri="{BB962C8B-B14F-4D97-AF65-F5344CB8AC3E}">
        <p14:creationId xmlns:p14="http://schemas.microsoft.com/office/powerpoint/2010/main" val="276996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dirty="0"/>
              <a:t>Practice of biology now very quantitative</a:t>
            </a:r>
          </a:p>
          <a:p>
            <a:r>
              <a:rPr lang="en-US" dirty="0"/>
              <a:t>Teaching of biology – how will it include data-informed/statistical thinking? (AAAS, 2010)</a:t>
            </a:r>
          </a:p>
          <a:p>
            <a:r>
              <a:rPr lang="en-US" dirty="0"/>
              <a:t>Undergraduate biology includes descriptive statistics and chi-square test in Bio 101/AP Bio (Aikens and Dolan 2014)</a:t>
            </a:r>
          </a:p>
          <a:p>
            <a:r>
              <a:rPr lang="en-US" dirty="0"/>
              <a:t>1.2 million students per year now learning some statistics in biology courses</a:t>
            </a:r>
          </a:p>
          <a:p>
            <a:r>
              <a:rPr lang="en-US" b="1" dirty="0"/>
              <a:t>Dearth of active discussion about teaching and assessment when integrating statistical thinking into biology courses</a:t>
            </a:r>
          </a:p>
        </p:txBody>
      </p:sp>
    </p:spTree>
    <p:extLst>
      <p:ext uri="{BB962C8B-B14F-4D97-AF65-F5344CB8AC3E}">
        <p14:creationId xmlns:p14="http://schemas.microsoft.com/office/powerpoint/2010/main" val="3094328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 in the discussion</a:t>
            </a:r>
          </a:p>
        </p:txBody>
      </p:sp>
      <p:sp>
        <p:nvSpPr>
          <p:cNvPr id="3" name="Content Placeholder 2"/>
          <p:cNvSpPr>
            <a:spLocks noGrp="1"/>
          </p:cNvSpPr>
          <p:nvPr>
            <p:ph idx="1"/>
          </p:nvPr>
        </p:nvSpPr>
        <p:spPr>
          <a:xfrm>
            <a:off x="680321" y="2336872"/>
            <a:ext cx="9613861" cy="4317927"/>
          </a:xfrm>
        </p:spPr>
        <p:txBody>
          <a:bodyPr>
            <a:normAutofit fontScale="92500" lnSpcReduction="10000"/>
          </a:bodyPr>
          <a:lstStyle/>
          <a:p>
            <a:r>
              <a:rPr lang="en-US" dirty="0"/>
              <a:t>Gap #1. Discussions about quantitative thinking in undergraduate biology courses often blur the lines between mathematical (deductive) thinking and statistical (inductive) thinking. </a:t>
            </a:r>
            <a:br>
              <a:rPr lang="en-US" dirty="0"/>
            </a:br>
            <a:endParaRPr lang="en-US" dirty="0"/>
          </a:p>
          <a:p>
            <a:r>
              <a:rPr lang="en-US" b="1" dirty="0"/>
              <a:t>Gap #2.</a:t>
            </a:r>
            <a:r>
              <a:rPr lang="en-US" dirty="0"/>
              <a:t> Implementation of statistical topics in undergraduate biology courses can easily be reduced to algorithms and tools, leaving students unable to see the overarching process of drawing conclusions from data and failing to see the connections between biology courses and statistics courses. </a:t>
            </a:r>
          </a:p>
          <a:p>
            <a:endParaRPr lang="en-US" dirty="0"/>
          </a:p>
          <a:p>
            <a:r>
              <a:rPr lang="en-US" b="1" dirty="0"/>
              <a:t>Gap #3.</a:t>
            </a:r>
            <a:r>
              <a:rPr lang="en-US" dirty="0"/>
              <a:t> Many efforts to assist the teaching of statistical topics in undergraduate biology courses do not assist instructors to implement the changes they would like to make in way that promote best practices. </a:t>
            </a:r>
          </a:p>
        </p:txBody>
      </p:sp>
    </p:spTree>
    <p:extLst>
      <p:ext uri="{BB962C8B-B14F-4D97-AF65-F5344CB8AC3E}">
        <p14:creationId xmlns:p14="http://schemas.microsoft.com/office/powerpoint/2010/main" val="168604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 in the discussion</a:t>
            </a:r>
          </a:p>
        </p:txBody>
      </p:sp>
      <p:sp>
        <p:nvSpPr>
          <p:cNvPr id="3" name="Content Placeholder 2"/>
          <p:cNvSpPr>
            <a:spLocks noGrp="1"/>
          </p:cNvSpPr>
          <p:nvPr>
            <p:ph idx="1"/>
          </p:nvPr>
        </p:nvSpPr>
        <p:spPr>
          <a:xfrm>
            <a:off x="680321" y="2336872"/>
            <a:ext cx="9613861" cy="3982647"/>
          </a:xfrm>
        </p:spPr>
        <p:txBody>
          <a:bodyPr>
            <a:noAutofit/>
          </a:bodyPr>
          <a:lstStyle/>
          <a:p>
            <a:r>
              <a:rPr lang="en-US" sz="2200" b="1" dirty="0"/>
              <a:t>Gap #4.</a:t>
            </a:r>
            <a:r>
              <a:rPr lang="en-US" sz="2200" dirty="0"/>
              <a:t> There is a general lack of clarity and agreement about specific statistical learning objectives that should be accomplished in an undergraduate biology course (Aikens &amp; Dolan, 2014).</a:t>
            </a:r>
          </a:p>
          <a:p>
            <a:r>
              <a:rPr lang="en-US" sz="2200" b="1" dirty="0"/>
              <a:t>Gap #5. </a:t>
            </a:r>
            <a:r>
              <a:rPr lang="en-US" sz="2200" dirty="0"/>
              <a:t>Recent progress in statistics education has demonstrated the efficacy of simulation-based methods and the potential these methods bring for improving student and instructor attitudes towards statistics. (Chance et al., 2016; N. L. Tintle et al., 2014; N. Tintle et al., 2012, 2011). These methods have not been widely considered for use in undergraduate biology courses </a:t>
            </a:r>
          </a:p>
          <a:p>
            <a:r>
              <a:rPr lang="en-US" sz="2200" b="1" dirty="0"/>
              <a:t>Gap #6.</a:t>
            </a:r>
            <a:r>
              <a:rPr lang="en-US" sz="2200" dirty="0"/>
              <a:t> Little effort has been made to assist instructors in assessing statistical thinking in undergraduate biology courses nor to understand current student attitudes or conceptual understanding about statistics in these courses (Aikens &amp; Dolan, 2014). </a:t>
            </a:r>
          </a:p>
        </p:txBody>
      </p:sp>
    </p:spTree>
    <p:extLst>
      <p:ext uri="{BB962C8B-B14F-4D97-AF65-F5344CB8AC3E}">
        <p14:creationId xmlns:p14="http://schemas.microsoft.com/office/powerpoint/2010/main" val="62608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 – STUB (Statistical Thinking in Undergraduate Biology) Network </a:t>
            </a:r>
          </a:p>
        </p:txBody>
      </p:sp>
      <p:sp>
        <p:nvSpPr>
          <p:cNvPr id="3" name="Content Placeholder 2"/>
          <p:cNvSpPr>
            <a:spLocks noGrp="1"/>
          </p:cNvSpPr>
          <p:nvPr>
            <p:ph idx="1"/>
          </p:nvPr>
        </p:nvSpPr>
        <p:spPr>
          <a:xfrm>
            <a:off x="680321" y="2336873"/>
            <a:ext cx="9613861" cy="4219202"/>
          </a:xfrm>
        </p:spPr>
        <p:txBody>
          <a:bodyPr>
            <a:noAutofit/>
          </a:bodyPr>
          <a:lstStyle/>
          <a:p>
            <a:r>
              <a:rPr lang="en-US" sz="2200" dirty="0"/>
              <a:t>Grant from NSF’s Research Coordination Network – Undergraduate Biology Education grant program (2018-2023)</a:t>
            </a:r>
          </a:p>
          <a:p>
            <a:r>
              <a:rPr lang="en-US" sz="2200" dirty="0"/>
              <a:t>Initial steering committee consisting of</a:t>
            </a:r>
            <a:r>
              <a:rPr lang="en-US" sz="3500" dirty="0"/>
              <a:t> </a:t>
            </a:r>
          </a:p>
          <a:p>
            <a:pPr lvl="1"/>
            <a:r>
              <a:rPr lang="en-US" sz="2200" dirty="0"/>
              <a:t>Cal Poly – SLO: Beth Chance, Elena Keeling, Soma Roy</a:t>
            </a:r>
          </a:p>
          <a:p>
            <a:pPr lvl="1"/>
            <a:r>
              <a:rPr lang="en-US" sz="2200" dirty="0" err="1"/>
              <a:t>Dordt</a:t>
            </a:r>
            <a:r>
              <a:rPr lang="en-US" sz="2200" dirty="0"/>
              <a:t> College: Jeff Ploegstra and Nathan Tintle</a:t>
            </a:r>
          </a:p>
          <a:p>
            <a:pPr lvl="1"/>
            <a:r>
              <a:rPr lang="en-US" sz="2200" dirty="0" err="1"/>
              <a:t>Dutchess</a:t>
            </a:r>
            <a:r>
              <a:rPr lang="en-US" sz="2200" dirty="0"/>
              <a:t> County Community College: Mark Condon and Barbara Dolansky</a:t>
            </a:r>
          </a:p>
          <a:p>
            <a:pPr lvl="1"/>
            <a:r>
              <a:rPr lang="en-US" sz="2200" dirty="0"/>
              <a:t>Hope College: Greg Murray, Todd Swanson and Jill VanderStoep</a:t>
            </a:r>
          </a:p>
          <a:p>
            <a:pPr lvl="1"/>
            <a:r>
              <a:rPr lang="en-US" sz="2200" dirty="0"/>
              <a:t>UCLA: Rob Gould and </a:t>
            </a:r>
            <a:r>
              <a:rPr lang="en-US" sz="2200" dirty="0" err="1"/>
              <a:t>Noa</a:t>
            </a:r>
            <a:r>
              <a:rPr lang="en-US" sz="2200" dirty="0"/>
              <a:t> Pinter-Wollman</a:t>
            </a:r>
          </a:p>
          <a:p>
            <a:pPr marL="457200" lvl="1" indent="0">
              <a:buNone/>
            </a:pPr>
            <a:endParaRPr lang="en-US" sz="3500" dirty="0"/>
          </a:p>
        </p:txBody>
      </p:sp>
    </p:spTree>
    <p:extLst>
      <p:ext uri="{BB962C8B-B14F-4D97-AF65-F5344CB8AC3E}">
        <p14:creationId xmlns:p14="http://schemas.microsoft.com/office/powerpoint/2010/main" val="28289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Overarching network goals</a:t>
            </a:r>
          </a:p>
        </p:txBody>
      </p:sp>
      <p:sp>
        <p:nvSpPr>
          <p:cNvPr id="3" name="Content Placeholder 2"/>
          <p:cNvSpPr>
            <a:spLocks noGrp="1"/>
          </p:cNvSpPr>
          <p:nvPr>
            <p:ph idx="1"/>
          </p:nvPr>
        </p:nvSpPr>
        <p:spPr/>
        <p:txBody>
          <a:bodyPr>
            <a:normAutofit fontScale="92500" lnSpcReduction="10000"/>
          </a:bodyPr>
          <a:lstStyle/>
          <a:p>
            <a:r>
              <a:rPr lang="en-US" dirty="0"/>
              <a:t>The goals of the network include:</a:t>
            </a:r>
            <a:br>
              <a:rPr lang="en-US" dirty="0"/>
            </a:br>
            <a:br>
              <a:rPr lang="en-US" dirty="0"/>
            </a:br>
            <a:r>
              <a:rPr lang="en-US" dirty="0"/>
              <a:t>(a) the development and wide dissemination of numerous freely available modules and assessment items for teaching, </a:t>
            </a:r>
          </a:p>
          <a:p>
            <a:r>
              <a:rPr lang="en-US" dirty="0"/>
              <a:t>(b) published peer-reviewed articles on teaching best practices and assessment results related to statistical thinking in undergraduate biology courses, </a:t>
            </a:r>
          </a:p>
          <a:p>
            <a:r>
              <a:rPr lang="en-US" dirty="0"/>
              <a:t>(c) a long-lasting improvement in the teaching of statistical thinking in the undergraduate biology curriculum, and </a:t>
            </a:r>
          </a:p>
          <a:p>
            <a:r>
              <a:rPr lang="en-US" dirty="0"/>
              <a:t>(d) introductory statistics courses reflecting the needs and perspective of biology (and other quantitative science) students.</a:t>
            </a:r>
          </a:p>
          <a:p>
            <a:endParaRPr lang="en-US" dirty="0"/>
          </a:p>
          <a:p>
            <a:endParaRPr lang="en-US" dirty="0"/>
          </a:p>
        </p:txBody>
      </p:sp>
    </p:spTree>
    <p:extLst>
      <p:ext uri="{BB962C8B-B14F-4D97-AF65-F5344CB8AC3E}">
        <p14:creationId xmlns:p14="http://schemas.microsoft.com/office/powerpoint/2010/main" val="405602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B4EB-7AA1-4589-5FF6-FD24FCBA25EE}"/>
              </a:ext>
            </a:extLst>
          </p:cNvPr>
          <p:cNvSpPr>
            <a:spLocks noGrp="1"/>
          </p:cNvSpPr>
          <p:nvPr>
            <p:ph type="title"/>
          </p:nvPr>
        </p:nvSpPr>
        <p:spPr/>
        <p:txBody>
          <a:bodyPr/>
          <a:lstStyle/>
          <a:p>
            <a:r>
              <a:rPr lang="en-US" dirty="0"/>
              <a:t>Activities</a:t>
            </a:r>
          </a:p>
        </p:txBody>
      </p:sp>
      <p:sp>
        <p:nvSpPr>
          <p:cNvPr id="3" name="Content Placeholder 2">
            <a:extLst>
              <a:ext uri="{FF2B5EF4-FFF2-40B4-BE49-F238E27FC236}">
                <a16:creationId xmlns:a16="http://schemas.microsoft.com/office/drawing/2014/main" id="{57B7D93D-4231-D42E-FB22-4545976E46F7}"/>
              </a:ext>
            </a:extLst>
          </p:cNvPr>
          <p:cNvSpPr>
            <a:spLocks noGrp="1"/>
          </p:cNvSpPr>
          <p:nvPr>
            <p:ph idx="1"/>
          </p:nvPr>
        </p:nvSpPr>
        <p:spPr/>
        <p:txBody>
          <a:bodyPr/>
          <a:lstStyle/>
          <a:p>
            <a:r>
              <a:rPr lang="en-US" dirty="0"/>
              <a:t>Workshops (pre-pandemic); significantly hindered by pandemic</a:t>
            </a:r>
          </a:p>
          <a:p>
            <a:r>
              <a:rPr lang="en-US" dirty="0"/>
              <a:t>Assessment data gathering (pre-pandemic); significantly hindered by pandemic</a:t>
            </a:r>
          </a:p>
          <a:p>
            <a:r>
              <a:rPr lang="en-US" dirty="0"/>
              <a:t>Materials – informed by initial workshops and assessment data</a:t>
            </a:r>
          </a:p>
        </p:txBody>
      </p:sp>
    </p:spTree>
    <p:extLst>
      <p:ext uri="{BB962C8B-B14F-4D97-AF65-F5344CB8AC3E}">
        <p14:creationId xmlns:p14="http://schemas.microsoft.com/office/powerpoint/2010/main" val="26495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lessons learned and opportunities</a:t>
            </a:r>
          </a:p>
        </p:txBody>
      </p:sp>
      <p:sp>
        <p:nvSpPr>
          <p:cNvPr id="3" name="Content Placeholder 2"/>
          <p:cNvSpPr>
            <a:spLocks noGrp="1"/>
          </p:cNvSpPr>
          <p:nvPr>
            <p:ph idx="1"/>
          </p:nvPr>
        </p:nvSpPr>
        <p:spPr/>
        <p:txBody>
          <a:bodyPr/>
          <a:lstStyle/>
          <a:p>
            <a:r>
              <a:rPr lang="en-US" dirty="0"/>
              <a:t>Lessons learned: </a:t>
            </a:r>
          </a:p>
          <a:p>
            <a:pPr lvl="1"/>
            <a:r>
              <a:rPr lang="en-US" dirty="0"/>
              <a:t>Receptive of GAISE and SBI</a:t>
            </a:r>
          </a:p>
          <a:p>
            <a:pPr lvl="1"/>
            <a:r>
              <a:rPr lang="en-US" dirty="0"/>
              <a:t>Some ‘wow’ from SBI approach </a:t>
            </a:r>
          </a:p>
          <a:p>
            <a:pPr lvl="1"/>
            <a:r>
              <a:rPr lang="en-US" dirty="0"/>
              <a:t>Good contexts from biologists</a:t>
            </a:r>
          </a:p>
          <a:p>
            <a:pPr lvl="1"/>
            <a:r>
              <a:rPr lang="en-US" dirty="0"/>
              <a:t>Good sample materials ready to be class tested</a:t>
            </a:r>
          </a:p>
          <a:p>
            <a:pPr lvl="1"/>
            <a:r>
              <a:rPr lang="en-US" dirty="0"/>
              <a:t>Interdisciplinary teams are a real strength</a:t>
            </a:r>
          </a:p>
          <a:p>
            <a:pPr lvl="1"/>
            <a:endParaRPr lang="en-US" dirty="0"/>
          </a:p>
          <a:p>
            <a:pPr lvl="1"/>
            <a:r>
              <a:rPr lang="en-US" b="1" u="sng" dirty="0"/>
              <a:t>Opportunity:</a:t>
            </a:r>
            <a:r>
              <a:rPr lang="en-US" b="1" dirty="0"/>
              <a:t> </a:t>
            </a:r>
            <a:r>
              <a:rPr lang="en-US" dirty="0"/>
              <a:t>Meet the biology instructors at your institution. Talk about GAISE, modern statistics pedagogy, get better contexts for your course, invite each other to sit in on/co-teach a class or two</a:t>
            </a:r>
          </a:p>
        </p:txBody>
      </p:sp>
    </p:spTree>
    <p:extLst>
      <p:ext uri="{BB962C8B-B14F-4D97-AF65-F5344CB8AC3E}">
        <p14:creationId xmlns:p14="http://schemas.microsoft.com/office/powerpoint/2010/main" val="379270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students</a:t>
            </a:r>
          </a:p>
        </p:txBody>
      </p:sp>
      <p:sp>
        <p:nvSpPr>
          <p:cNvPr id="3" name="Content Placeholder 2"/>
          <p:cNvSpPr>
            <a:spLocks noGrp="1"/>
          </p:cNvSpPr>
          <p:nvPr>
            <p:ph idx="1"/>
          </p:nvPr>
        </p:nvSpPr>
        <p:spPr>
          <a:xfrm>
            <a:off x="680321" y="2336872"/>
            <a:ext cx="9884855" cy="3755455"/>
          </a:xfrm>
        </p:spPr>
        <p:txBody>
          <a:bodyPr>
            <a:normAutofit fontScale="92500" lnSpcReduction="10000"/>
          </a:bodyPr>
          <a:lstStyle/>
          <a:p>
            <a:r>
              <a:rPr lang="en-US" dirty="0"/>
              <a:t>Primary goal: Benchmark gains on statistical concepts and attitudes change in biology courses </a:t>
            </a:r>
          </a:p>
          <a:p>
            <a:pPr lvl="1"/>
            <a:r>
              <a:rPr lang="en-US" dirty="0"/>
              <a:t>Comparison to changes we have been finding in statistics courses</a:t>
            </a:r>
          </a:p>
          <a:p>
            <a:pPr lvl="1"/>
            <a:r>
              <a:rPr lang="en-US" dirty="0"/>
              <a:t>Comparisons on specific questions</a:t>
            </a:r>
          </a:p>
          <a:p>
            <a:pPr lvl="1"/>
            <a:r>
              <a:rPr lang="en-US" dirty="0"/>
              <a:t>Comparisons based on student background (e.g., whether or not have taken their introductory statistics course)</a:t>
            </a:r>
          </a:p>
          <a:p>
            <a:pPr lvl="1"/>
            <a:endParaRPr lang="en-US" dirty="0"/>
          </a:p>
          <a:p>
            <a:r>
              <a:rPr lang="en-US" dirty="0"/>
              <a:t> Preliminary assessment project underway</a:t>
            </a:r>
          </a:p>
          <a:p>
            <a:pPr lvl="1"/>
            <a:r>
              <a:rPr lang="en-US" dirty="0"/>
              <a:t>Discussion of goals re: statistical knowledge</a:t>
            </a:r>
          </a:p>
          <a:p>
            <a:pPr lvl="1"/>
            <a:r>
              <a:rPr lang="en-US" dirty="0"/>
              <a:t>Pre- and post- course/module assessment </a:t>
            </a:r>
          </a:p>
          <a:p>
            <a:pPr lvl="2"/>
            <a:r>
              <a:rPr lang="en-US" dirty="0"/>
              <a:t>Leverage existing assessments (e.g., SLSI (Metz, 2008); CAOS/Goals; SATS)</a:t>
            </a:r>
          </a:p>
          <a:p>
            <a:pPr lvl="1"/>
            <a:r>
              <a:rPr lang="en-US" dirty="0"/>
              <a:t>Instructor survey</a:t>
            </a:r>
          </a:p>
        </p:txBody>
      </p:sp>
    </p:spTree>
    <p:extLst>
      <p:ext uri="{BB962C8B-B14F-4D97-AF65-F5344CB8AC3E}">
        <p14:creationId xmlns:p14="http://schemas.microsoft.com/office/powerpoint/2010/main" val="91004967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532</TotalTime>
  <Words>1468</Words>
  <Application>Microsoft Office PowerPoint</Application>
  <PresentationFormat>Widescreen</PresentationFormat>
  <Paragraphs>184</Paragraphs>
  <Slides>18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Times New Roman</vt:lpstr>
      <vt:lpstr>Trebuchet MS</vt:lpstr>
      <vt:lpstr>Berlin</vt:lpstr>
      <vt:lpstr>Bitmap Image</vt:lpstr>
      <vt:lpstr>Enhancing the teaching of statistics to the modern biology student </vt:lpstr>
      <vt:lpstr>Motivation</vt:lpstr>
      <vt:lpstr>Gaps in the discussion</vt:lpstr>
      <vt:lpstr>Gaps in the discussion</vt:lpstr>
      <vt:lpstr>Project goals – STUB (Statistical Thinking in Undergraduate Biology) Network </vt:lpstr>
      <vt:lpstr>Overarching network goals</vt:lpstr>
      <vt:lpstr>Activities</vt:lpstr>
      <vt:lpstr>Workshop lessons learned and opportunities</vt:lpstr>
      <vt:lpstr>Assessment of students</vt:lpstr>
      <vt:lpstr>Initial paper/results</vt:lpstr>
      <vt:lpstr>Results</vt:lpstr>
      <vt:lpstr>Results</vt:lpstr>
      <vt:lpstr>Materials</vt:lpstr>
      <vt:lpstr>PowerPoint Presentation</vt:lpstr>
      <vt:lpstr>Specific example – one class period in biology (or a joint class between bio and stats)</vt:lpstr>
      <vt:lpstr>Materials opportunity</vt:lpstr>
      <vt:lpstr>Summarizing opportunities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STUB workshop</dc:title>
  <dc:creator>Nathan Tintle</dc:creator>
  <cp:lastModifiedBy>Nathan Tintle</cp:lastModifiedBy>
  <cp:revision>43</cp:revision>
  <dcterms:created xsi:type="dcterms:W3CDTF">2018-09-06T19:20:46Z</dcterms:created>
  <dcterms:modified xsi:type="dcterms:W3CDTF">2022-05-26T11:38:58Z</dcterms:modified>
</cp:coreProperties>
</file>