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erif"/>
      <p:regular r:id="rId17"/>
      <p:bold r:id="rId18"/>
      <p:italic r:id="rId19"/>
      <p:boldItalic r:id="rId20"/>
    </p:embeddedFon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erif-boldItalic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erif-regular.fntdata"/><Relationship Id="rId16" Type="http://schemas.openxmlformats.org/officeDocument/2006/relationships/slide" Target="slides/slide11.xml"/><Relationship Id="rId19" Type="http://schemas.openxmlformats.org/officeDocument/2006/relationships/font" Target="fonts/RobotoSerif-italic.fntdata"/><Relationship Id="rId18" Type="http://schemas.openxmlformats.org/officeDocument/2006/relationships/font" Target="fonts/RobotoSerif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cd84c43ea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cd84c43ea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cd84c43ea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cd84c43ea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cd84c43e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cd84c43e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cd84c43ea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cd84c43ea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cd84c43ea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cd84c43ea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cd84c43ea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cd84c43ea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cd84c43ea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cd84c43ea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cd84c43ea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cd84c43ea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cd84c43ea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cd84c43ea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cd84c43ea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cd84c43ea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ardin47.netlify.app/blog/keep-busy-with-data-science/" TargetMode="External"/><Relationship Id="rId4" Type="http://schemas.openxmlformats.org/officeDocument/2006/relationships/hyperlink" Target="mailto:jo.hardin@pomona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ducation.rstudio.com/learn/" TargetMode="External"/><Relationship Id="rId4" Type="http://schemas.openxmlformats.org/officeDocument/2006/relationships/hyperlink" Target="https://rstudio.cloud/learn/primers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tidymodels.org/start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rivendata.org/competitions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log.djnavarro.net/posts/2021-11-01_unpredictable-paintings/" TargetMode="External"/><Relationship Id="rId4" Type="http://schemas.openxmlformats.org/officeDocument/2006/relationships/hyperlink" Target="https://www.data-imaginist.com/art" TargetMode="External"/><Relationship Id="rId5" Type="http://schemas.openxmlformats.org/officeDocument/2006/relationships/hyperlink" Target="https://allisonhorst.com/" TargetMode="External"/><Relationship Id="rId6" Type="http://schemas.openxmlformats.org/officeDocument/2006/relationships/hyperlink" Target="http://www.dear-data.com/theproject" TargetMode="External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appygitwithr.com/" TargetMode="External"/><Relationship Id="rId4" Type="http://schemas.openxmlformats.org/officeDocument/2006/relationships/hyperlink" Target="https://rstudio.github.io/distill/website.html" TargetMode="External"/><Relationship Id="rId5" Type="http://schemas.openxmlformats.org/officeDocument/2006/relationships/hyperlink" Target="https://quarto.org/docs/websites/" TargetMode="Externa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DO: statistics, data science, data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9"/>
              <a:t>Jo Hardin, Pomona College, jo.hardin@pomona.edu</a:t>
            </a:r>
            <a:endParaRPr sz="920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9"/>
              <a:t>June 1, 2023</a:t>
            </a:r>
            <a:endParaRPr sz="9209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Statistics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Data Science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24" name="Google Shape;124;p23"/>
          <p:cNvSpPr txBox="1"/>
          <p:nvPr>
            <p:ph idx="1" type="subTitle"/>
          </p:nvPr>
        </p:nvSpPr>
        <p:spPr>
          <a:xfrm>
            <a:off x="165450" y="3882525"/>
            <a:ext cx="88131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https://hardin47.netlify.app/blog/keep-busy-with-data-science/</a:t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 Hardin /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jo.hardin@pomona.edu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Don’t</a:t>
            </a:r>
            <a:endParaRPr sz="35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228650" y="1559450"/>
            <a:ext cx="7868100" cy="22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worry about taking the right courses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worry about pursuing the right major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worry about getting the right degree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worry about the perfect summer experience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worry about the perfect job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Start with R</a:t>
            </a:r>
            <a:endParaRPr sz="35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529600" y="346275"/>
            <a:ext cx="6210900" cy="37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 a good start to R in general,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https://education.rstudio.com/learn/</a:t>
            </a:r>
            <a:r>
              <a:rPr lang="en" sz="2000"/>
              <a:t>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interactive tutorials for “R for Data Science” at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https://rstudio.cloud/learn/primers</a:t>
            </a:r>
            <a:r>
              <a:rPr lang="en" sz="2000"/>
              <a:t> 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900" y="3582775"/>
            <a:ext cx="3887776" cy="14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Modeling data</a:t>
            </a:r>
            <a:endParaRPr sz="35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9700" y="247825"/>
            <a:ext cx="5846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572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04"/>
              <a:t>for modeling in R,  </a:t>
            </a:r>
            <a:r>
              <a:rPr lang="en" sz="8104" u="sng">
                <a:solidFill>
                  <a:schemeClr val="hlink"/>
                </a:solidFill>
                <a:hlinkClick r:id="rId3"/>
              </a:rPr>
              <a:t>https://www.tidymodels.org/start/</a:t>
            </a:r>
            <a:r>
              <a:rPr lang="en" sz="8104"/>
              <a:t> </a:t>
            </a:r>
            <a:endParaRPr sz="8104"/>
          </a:p>
          <a:p>
            <a:pPr indent="-3572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04"/>
              <a:t>“An Introduction to Statistical Learning with Applications in R” by James et al.  </a:t>
            </a:r>
            <a:endParaRPr sz="810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550" y="2647700"/>
            <a:ext cx="1345300" cy="22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0425" y="2394576"/>
            <a:ext cx="1859279" cy="21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00"/>
              <a:t>Natural Language Processing</a:t>
            </a:r>
            <a:endParaRPr sz="3500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878075" y="218300"/>
            <a:ext cx="5085300" cy="27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83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71">
                <a:latin typeface="Roboto Serif"/>
                <a:ea typeface="Roboto Serif"/>
                <a:cs typeface="Roboto Serif"/>
                <a:sym typeface="Roboto Serif"/>
              </a:rPr>
              <a:t>tidytext</a:t>
            </a:r>
            <a:r>
              <a:rPr lang="en" sz="8171"/>
              <a:t> tutorials</a:t>
            </a:r>
            <a:endParaRPr sz="8171"/>
          </a:p>
          <a:p>
            <a:pPr indent="-3583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71">
                <a:latin typeface="Roboto Serif"/>
                <a:ea typeface="Roboto Serif"/>
                <a:cs typeface="Roboto Serif"/>
                <a:sym typeface="Roboto Serif"/>
              </a:rPr>
              <a:t>stringr</a:t>
            </a:r>
            <a:r>
              <a:rPr lang="en" sz="8171"/>
              <a:t> cheat sheet</a:t>
            </a:r>
            <a:endParaRPr sz="8171"/>
          </a:p>
          <a:p>
            <a:pPr indent="-3583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71"/>
              <a:t>Blog post(s) by Julia Silge</a:t>
            </a:r>
            <a:endParaRPr sz="8171"/>
          </a:p>
          <a:p>
            <a:pPr indent="-3583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71"/>
              <a:t>Julia Silge &amp; David Robinson’s book</a:t>
            </a:r>
            <a:endParaRPr sz="8171"/>
          </a:p>
          <a:p>
            <a:pPr indent="-35831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8171"/>
              <a:t>Implementation of Google’s BERT framework into R</a:t>
            </a:r>
            <a:endParaRPr sz="817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775" y="2073975"/>
            <a:ext cx="2357525" cy="27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Practice Doing</a:t>
            </a:r>
            <a:endParaRPr sz="35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952850" y="395475"/>
            <a:ext cx="5767800" cy="3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3508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707"/>
              <a:t>Tidy Tuesday: every Tuesday a new dataset is posted</a:t>
            </a:r>
            <a:endParaRPr sz="6707"/>
          </a:p>
          <a:p>
            <a:pPr indent="-33508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707"/>
              <a:t>Kaggle.com: online community of data scientists who build models, working together to come up with optimal predictions. </a:t>
            </a:r>
            <a:endParaRPr sz="6707"/>
          </a:p>
          <a:p>
            <a:pPr indent="-33508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707"/>
              <a:t>data for social good: </a:t>
            </a:r>
            <a:r>
              <a:rPr lang="en" sz="6707" u="sng">
                <a:solidFill>
                  <a:schemeClr val="hlink"/>
                </a:solidFill>
                <a:hlinkClick r:id="rId3"/>
              </a:rPr>
              <a:t>https://www.drivendata.org/competitions/</a:t>
            </a:r>
            <a:r>
              <a:rPr lang="en" sz="6707"/>
              <a:t>  provides real data and structures for working through models and coming up with predictions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75" y="3922175"/>
            <a:ext cx="4796475" cy="7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Interactive Graphics</a:t>
            </a:r>
            <a:endParaRPr sz="350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023575" y="607375"/>
            <a:ext cx="4913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</a:t>
            </a:r>
            <a:r>
              <a:rPr lang="en" sz="2000"/>
              <a:t>egister for a (free) shiny account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 a shiny dashboard to highlight the work you are doing!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gallery: https://shiny.rstudio.com/gallery/</a:t>
            </a:r>
            <a:endParaRPr sz="2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650" y="2105700"/>
            <a:ext cx="19907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aRt</a:t>
            </a:r>
            <a:endParaRPr sz="3500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863250" y="290075"/>
            <a:ext cx="6117600" cy="43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generative art in R by </a:t>
            </a:r>
            <a:r>
              <a:rPr lang="en" sz="2000">
                <a:solidFill>
                  <a:srgbClr val="18BC9C"/>
                </a:solidFill>
              </a:rPr>
              <a:t>Danielle Navarro</a:t>
            </a:r>
            <a:r>
              <a:rPr lang="en" sz="2000"/>
              <a:t>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https://blog.djnavarro.net/posts/2021-11-01_unpredictable-paintings/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</a:t>
            </a:r>
            <a:r>
              <a:rPr lang="en" sz="2000"/>
              <a:t>nspiration by </a:t>
            </a:r>
            <a:r>
              <a:rPr lang="en" sz="2000">
                <a:solidFill>
                  <a:srgbClr val="18BC9C"/>
                </a:solidFill>
              </a:rPr>
              <a:t>Thomas Lin Pedersen</a:t>
            </a:r>
            <a:r>
              <a:rPr lang="en" sz="2000"/>
              <a:t>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https://www.data-imaginist.com/art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illustrate your learnings like </a:t>
            </a:r>
            <a:r>
              <a:rPr lang="en" sz="2000">
                <a:solidFill>
                  <a:srgbClr val="18BC9C"/>
                </a:solidFill>
              </a:rPr>
              <a:t>Allison Horst</a:t>
            </a:r>
            <a:r>
              <a:rPr lang="en" sz="2000"/>
              <a:t>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https://allisonhorst.com/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hand drawn data viz by </a:t>
            </a:r>
            <a:r>
              <a:rPr lang="en" sz="2000">
                <a:solidFill>
                  <a:srgbClr val="18BC9C"/>
                </a:solidFill>
              </a:rPr>
              <a:t>Giorgia Lupi</a:t>
            </a:r>
            <a:r>
              <a:rPr lang="en" sz="2000"/>
              <a:t> and </a:t>
            </a:r>
            <a:r>
              <a:rPr lang="en" sz="2000">
                <a:solidFill>
                  <a:srgbClr val="18BC9C"/>
                </a:solidFill>
              </a:rPr>
              <a:t>Stefanie Posavec</a:t>
            </a:r>
            <a:r>
              <a:rPr lang="en" sz="2000"/>
              <a:t>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http://www.dear-data.com/theproject</a:t>
            </a:r>
            <a:r>
              <a:rPr lang="en" sz="2000"/>
              <a:t> </a:t>
            </a:r>
            <a:endParaRPr sz="20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300" y="2164750"/>
            <a:ext cx="2558450" cy="280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2658750" y="555600"/>
            <a:ext cx="6145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collect and highlight your data projects into a single place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</a:t>
            </a:r>
            <a:r>
              <a:rPr lang="en" sz="2000"/>
              <a:t>he ultimate resource: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https://happygitwithr.com/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set up your own website, try using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distill</a:t>
            </a:r>
            <a:r>
              <a:rPr lang="en" sz="2000"/>
              <a:t> or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quarto</a:t>
            </a:r>
            <a:endParaRPr sz="20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30175" y="2882605"/>
            <a:ext cx="4015750" cy="21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