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2"/>
  </p:notesMasterIdLst>
  <p:handoutMasterIdLst>
    <p:handoutMasterId r:id="rId23"/>
  </p:handoutMasterIdLst>
  <p:sldIdLst>
    <p:sldId id="408" r:id="rId3"/>
    <p:sldId id="369" r:id="rId4"/>
    <p:sldId id="454" r:id="rId5"/>
    <p:sldId id="410" r:id="rId6"/>
    <p:sldId id="456" r:id="rId7"/>
    <p:sldId id="457" r:id="rId8"/>
    <p:sldId id="458" r:id="rId9"/>
    <p:sldId id="436" r:id="rId10"/>
    <p:sldId id="459" r:id="rId11"/>
    <p:sldId id="462" r:id="rId12"/>
    <p:sldId id="461" r:id="rId13"/>
    <p:sldId id="463" r:id="rId14"/>
    <p:sldId id="464" r:id="rId15"/>
    <p:sldId id="465" r:id="rId16"/>
    <p:sldId id="466" r:id="rId17"/>
    <p:sldId id="438" r:id="rId18"/>
    <p:sldId id="443" r:id="rId19"/>
    <p:sldId id="447" r:id="rId20"/>
    <p:sldId id="455" r:id="rId21"/>
  </p:sldIdLst>
  <p:sldSz cx="9144000" cy="6858000" type="screen4x3"/>
  <p:notesSz cx="6858000" cy="9296400"/>
  <p:defaultTextStyle>
    <a:defPPr>
      <a:defRPr lang="en-US"/>
    </a:defPPr>
    <a:lvl1pPr algn="l" rtl="0" fontAlgn="base">
      <a:spcBef>
        <a:spcPct val="0"/>
      </a:spcBef>
      <a:spcAft>
        <a:spcPct val="0"/>
      </a:spcAft>
      <a:defRPr sz="2000" kern="1200">
        <a:solidFill>
          <a:schemeClr val="tx1"/>
        </a:solidFill>
        <a:latin typeface="Times New Roman" pitchFamily="18" charset="0"/>
        <a:ea typeface="+mn-ea"/>
        <a:cs typeface="+mn-cs"/>
      </a:defRPr>
    </a:lvl1pPr>
    <a:lvl2pPr marL="457200" algn="l" rtl="0" fontAlgn="base">
      <a:spcBef>
        <a:spcPct val="0"/>
      </a:spcBef>
      <a:spcAft>
        <a:spcPct val="0"/>
      </a:spcAft>
      <a:defRPr sz="2000" kern="1200">
        <a:solidFill>
          <a:schemeClr val="tx1"/>
        </a:solidFill>
        <a:latin typeface="Times New Roman" pitchFamily="18" charset="0"/>
        <a:ea typeface="+mn-ea"/>
        <a:cs typeface="+mn-cs"/>
      </a:defRPr>
    </a:lvl2pPr>
    <a:lvl3pPr marL="914400" algn="l" rtl="0" fontAlgn="base">
      <a:spcBef>
        <a:spcPct val="0"/>
      </a:spcBef>
      <a:spcAft>
        <a:spcPct val="0"/>
      </a:spcAft>
      <a:defRPr sz="2000" kern="1200">
        <a:solidFill>
          <a:schemeClr val="tx1"/>
        </a:solidFill>
        <a:latin typeface="Times New Roman" pitchFamily="18" charset="0"/>
        <a:ea typeface="+mn-ea"/>
        <a:cs typeface="+mn-cs"/>
      </a:defRPr>
    </a:lvl3pPr>
    <a:lvl4pPr marL="1371600" algn="l" rtl="0" fontAlgn="base">
      <a:spcBef>
        <a:spcPct val="0"/>
      </a:spcBef>
      <a:spcAft>
        <a:spcPct val="0"/>
      </a:spcAft>
      <a:defRPr sz="2000" kern="1200">
        <a:solidFill>
          <a:schemeClr val="tx1"/>
        </a:solidFill>
        <a:latin typeface="Times New Roman" pitchFamily="18" charset="0"/>
        <a:ea typeface="+mn-ea"/>
        <a:cs typeface="+mn-cs"/>
      </a:defRPr>
    </a:lvl4pPr>
    <a:lvl5pPr marL="1828800" algn="l" rtl="0" fontAlgn="base">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her, Jana" initials="AJ" lastIdx="13" clrIdx="0">
    <p:extLst>
      <p:ext uri="{19B8F6BF-5375-455C-9EA6-DF929625EA0E}">
        <p15:presenceInfo xmlns:p15="http://schemas.microsoft.com/office/powerpoint/2012/main" userId="S-1-5-21-909709256-1206845-1542849698-1550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6EF"/>
    <a:srgbClr val="CBECDE"/>
    <a:srgbClr val="006747"/>
    <a:srgbClr val="8BD3E6"/>
    <a:srgbClr val="A5DFD3"/>
    <a:srgbClr val="6CC24A"/>
    <a:srgbClr val="FFCD00"/>
    <a:srgbClr val="0000FF"/>
    <a:srgbClr val="0080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43" autoAdjust="0"/>
    <p:restoredTop sz="94660"/>
  </p:normalViewPr>
  <p:slideViewPr>
    <p:cSldViewPr snapToGrid="0">
      <p:cViewPr varScale="1">
        <p:scale>
          <a:sx n="82" d="100"/>
          <a:sy n="82" d="100"/>
        </p:scale>
        <p:origin x="924" y="45"/>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99"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100"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101"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A044DBF-E57F-423B-8F47-1CCA76F75A44}" type="slidenum">
              <a:rPr lang="en-US"/>
              <a:pPr>
                <a:defRPr/>
              </a:pPr>
              <a:t>‹#›</a:t>
            </a:fld>
            <a:endParaRPr lang="en-US"/>
          </a:p>
        </p:txBody>
      </p:sp>
    </p:spTree>
    <p:extLst>
      <p:ext uri="{BB962C8B-B14F-4D97-AF65-F5344CB8AC3E}">
        <p14:creationId xmlns:p14="http://schemas.microsoft.com/office/powerpoint/2010/main" val="37838379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683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171" name="Rectangle 3"/>
          <p:cNvSpPr>
            <a:spLocks noGrp="1" noChangeArrowheads="1"/>
          </p:cNvSpPr>
          <p:nvPr>
            <p:ph type="dt" idx="1"/>
          </p:nvPr>
        </p:nvSpPr>
        <p:spPr bwMode="auto">
          <a:xfrm>
            <a:off x="3886200" y="0"/>
            <a:ext cx="2971800" cy="4683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8676" name="Rectangle 4"/>
          <p:cNvSpPr>
            <a:spLocks noGrp="1" noRot="1" noChangeAspect="1" noChangeArrowheads="1" noTextEdit="1"/>
          </p:cNvSpPr>
          <p:nvPr>
            <p:ph type="sldImg" idx="2"/>
          </p:nvPr>
        </p:nvSpPr>
        <p:spPr bwMode="auto">
          <a:xfrm>
            <a:off x="1089025" y="701675"/>
            <a:ext cx="4681538" cy="35115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914400" y="4446588"/>
            <a:ext cx="5029200" cy="41354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p:cNvSpPr>
            <a:spLocks noGrp="1" noChangeArrowheads="1"/>
          </p:cNvSpPr>
          <p:nvPr>
            <p:ph type="ftr" sz="quarter" idx="4"/>
          </p:nvPr>
        </p:nvSpPr>
        <p:spPr bwMode="auto">
          <a:xfrm>
            <a:off x="0" y="8815388"/>
            <a:ext cx="2971800" cy="4683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175" name="Rectangle 7"/>
          <p:cNvSpPr>
            <a:spLocks noGrp="1" noChangeArrowheads="1"/>
          </p:cNvSpPr>
          <p:nvPr>
            <p:ph type="sldNum" sz="quarter" idx="5"/>
          </p:nvPr>
        </p:nvSpPr>
        <p:spPr bwMode="auto">
          <a:xfrm>
            <a:off x="3886200" y="8815388"/>
            <a:ext cx="2971800" cy="4683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4168011-023C-4707-8243-E00C395E5C04}" type="slidenum">
              <a:rPr lang="en-US"/>
              <a:pPr>
                <a:defRPr/>
              </a:pPr>
              <a:t>‹#›</a:t>
            </a:fld>
            <a:endParaRPr lang="en-US"/>
          </a:p>
        </p:txBody>
      </p:sp>
    </p:spTree>
    <p:extLst>
      <p:ext uri="{BB962C8B-B14F-4D97-AF65-F5344CB8AC3E}">
        <p14:creationId xmlns:p14="http://schemas.microsoft.com/office/powerpoint/2010/main" val="225349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5660416-E460-464E-B508-320ABA592F5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360235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fld id="{0567FEC4-BB84-41A6-9C45-2CC17BE6445D}" type="slidenum">
              <a:rPr lang="en-US" sz="1200" smtClean="0"/>
              <a:pPr eaLnBrk="1" hangingPunct="1"/>
              <a:t>10</a:t>
            </a:fld>
            <a:endParaRPr lang="en-US" sz="1200"/>
          </a:p>
        </p:txBody>
      </p:sp>
      <p:sp>
        <p:nvSpPr>
          <p:cNvPr id="32771" name="Rectangle 2"/>
          <p:cNvSpPr>
            <a:spLocks noGrp="1" noRot="1" noChangeAspect="1" noChangeArrowheads="1" noTextEdit="1"/>
          </p:cNvSpPr>
          <p:nvPr>
            <p:ph type="sldImg"/>
          </p:nvPr>
        </p:nvSpPr>
        <p:spPr>
          <a:xfrm>
            <a:off x="1116013" y="703263"/>
            <a:ext cx="4630737" cy="3473450"/>
          </a:xfrm>
          <a:ln/>
        </p:spPr>
      </p:sp>
      <p:sp>
        <p:nvSpPr>
          <p:cNvPr id="32772" name="Rectangle 3"/>
          <p:cNvSpPr>
            <a:spLocks noGrp="1" noChangeArrowheads="1"/>
          </p:cNvSpPr>
          <p:nvPr>
            <p:ph type="body" idx="1"/>
          </p:nvPr>
        </p:nvSpPr>
        <p:spPr>
          <a:xfrm>
            <a:off x="915988" y="4416425"/>
            <a:ext cx="50260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68" tIns="45184" rIns="90368" bIns="45184"/>
          <a:lstStyle/>
          <a:p>
            <a:pPr eaLnBrk="1" hangingPunct="1"/>
            <a:endParaRPr lang="en-US"/>
          </a:p>
        </p:txBody>
      </p:sp>
    </p:spTree>
    <p:extLst>
      <p:ext uri="{BB962C8B-B14F-4D97-AF65-F5344CB8AC3E}">
        <p14:creationId xmlns:p14="http://schemas.microsoft.com/office/powerpoint/2010/main" val="33490478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fld id="{0567FEC4-BB84-41A6-9C45-2CC17BE6445D}" type="slidenum">
              <a:rPr lang="en-US" sz="1200" smtClean="0"/>
              <a:pPr eaLnBrk="1" hangingPunct="1"/>
              <a:t>11</a:t>
            </a:fld>
            <a:endParaRPr lang="en-US" sz="1200"/>
          </a:p>
        </p:txBody>
      </p:sp>
      <p:sp>
        <p:nvSpPr>
          <p:cNvPr id="32771" name="Rectangle 2"/>
          <p:cNvSpPr>
            <a:spLocks noGrp="1" noRot="1" noChangeAspect="1" noChangeArrowheads="1" noTextEdit="1"/>
          </p:cNvSpPr>
          <p:nvPr>
            <p:ph type="sldImg"/>
          </p:nvPr>
        </p:nvSpPr>
        <p:spPr>
          <a:xfrm>
            <a:off x="1116013" y="703263"/>
            <a:ext cx="4630737" cy="3473450"/>
          </a:xfrm>
          <a:ln/>
        </p:spPr>
      </p:sp>
      <p:sp>
        <p:nvSpPr>
          <p:cNvPr id="32772" name="Rectangle 3"/>
          <p:cNvSpPr>
            <a:spLocks noGrp="1" noChangeArrowheads="1"/>
          </p:cNvSpPr>
          <p:nvPr>
            <p:ph type="body" idx="1"/>
          </p:nvPr>
        </p:nvSpPr>
        <p:spPr>
          <a:xfrm>
            <a:off x="915988" y="4416425"/>
            <a:ext cx="50260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68" tIns="45184" rIns="90368" bIns="45184"/>
          <a:lstStyle/>
          <a:p>
            <a:pPr eaLnBrk="1" hangingPunct="1"/>
            <a:endParaRPr lang="en-US"/>
          </a:p>
        </p:txBody>
      </p:sp>
    </p:spTree>
    <p:extLst>
      <p:ext uri="{BB962C8B-B14F-4D97-AF65-F5344CB8AC3E}">
        <p14:creationId xmlns:p14="http://schemas.microsoft.com/office/powerpoint/2010/main" val="28666246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fld id="{0567FEC4-BB84-41A6-9C45-2CC17BE6445D}" type="slidenum">
              <a:rPr lang="en-US" sz="1200" smtClean="0"/>
              <a:pPr eaLnBrk="1" hangingPunct="1"/>
              <a:t>12</a:t>
            </a:fld>
            <a:endParaRPr lang="en-US" sz="1200"/>
          </a:p>
        </p:txBody>
      </p:sp>
      <p:sp>
        <p:nvSpPr>
          <p:cNvPr id="32771" name="Rectangle 2"/>
          <p:cNvSpPr>
            <a:spLocks noGrp="1" noRot="1" noChangeAspect="1" noChangeArrowheads="1" noTextEdit="1"/>
          </p:cNvSpPr>
          <p:nvPr>
            <p:ph type="sldImg"/>
          </p:nvPr>
        </p:nvSpPr>
        <p:spPr>
          <a:xfrm>
            <a:off x="1116013" y="703263"/>
            <a:ext cx="4630737" cy="3473450"/>
          </a:xfrm>
          <a:ln/>
        </p:spPr>
      </p:sp>
      <p:sp>
        <p:nvSpPr>
          <p:cNvPr id="32772" name="Rectangle 3"/>
          <p:cNvSpPr>
            <a:spLocks noGrp="1" noChangeArrowheads="1"/>
          </p:cNvSpPr>
          <p:nvPr>
            <p:ph type="body" idx="1"/>
          </p:nvPr>
        </p:nvSpPr>
        <p:spPr>
          <a:xfrm>
            <a:off x="915988" y="4416425"/>
            <a:ext cx="50260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68" tIns="45184" rIns="90368" bIns="45184"/>
          <a:lstStyle/>
          <a:p>
            <a:pPr eaLnBrk="1" hangingPunct="1"/>
            <a:endParaRPr lang="en-US"/>
          </a:p>
        </p:txBody>
      </p:sp>
    </p:spTree>
    <p:extLst>
      <p:ext uri="{BB962C8B-B14F-4D97-AF65-F5344CB8AC3E}">
        <p14:creationId xmlns:p14="http://schemas.microsoft.com/office/powerpoint/2010/main" val="24768805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fld id="{0567FEC4-BB84-41A6-9C45-2CC17BE6445D}" type="slidenum">
              <a:rPr lang="en-US" sz="1200" smtClean="0"/>
              <a:pPr eaLnBrk="1" hangingPunct="1"/>
              <a:t>13</a:t>
            </a:fld>
            <a:endParaRPr lang="en-US" sz="1200"/>
          </a:p>
        </p:txBody>
      </p:sp>
      <p:sp>
        <p:nvSpPr>
          <p:cNvPr id="32771" name="Rectangle 2"/>
          <p:cNvSpPr>
            <a:spLocks noGrp="1" noRot="1" noChangeAspect="1" noChangeArrowheads="1" noTextEdit="1"/>
          </p:cNvSpPr>
          <p:nvPr>
            <p:ph type="sldImg"/>
          </p:nvPr>
        </p:nvSpPr>
        <p:spPr>
          <a:xfrm>
            <a:off x="1116013" y="703263"/>
            <a:ext cx="4630737" cy="3473450"/>
          </a:xfrm>
          <a:ln/>
        </p:spPr>
      </p:sp>
      <p:sp>
        <p:nvSpPr>
          <p:cNvPr id="32772" name="Rectangle 3"/>
          <p:cNvSpPr>
            <a:spLocks noGrp="1" noChangeArrowheads="1"/>
          </p:cNvSpPr>
          <p:nvPr>
            <p:ph type="body" idx="1"/>
          </p:nvPr>
        </p:nvSpPr>
        <p:spPr>
          <a:xfrm>
            <a:off x="915988" y="4416425"/>
            <a:ext cx="50260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68" tIns="45184" rIns="90368" bIns="45184"/>
          <a:lstStyle/>
          <a:p>
            <a:pPr eaLnBrk="1" hangingPunct="1"/>
            <a:endParaRPr lang="en-US"/>
          </a:p>
        </p:txBody>
      </p:sp>
    </p:spTree>
    <p:extLst>
      <p:ext uri="{BB962C8B-B14F-4D97-AF65-F5344CB8AC3E}">
        <p14:creationId xmlns:p14="http://schemas.microsoft.com/office/powerpoint/2010/main" val="37726687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fld id="{0567FEC4-BB84-41A6-9C45-2CC17BE6445D}" type="slidenum">
              <a:rPr lang="en-US" sz="1200" smtClean="0"/>
              <a:pPr eaLnBrk="1" hangingPunct="1"/>
              <a:t>14</a:t>
            </a:fld>
            <a:endParaRPr lang="en-US" sz="1200"/>
          </a:p>
        </p:txBody>
      </p:sp>
      <p:sp>
        <p:nvSpPr>
          <p:cNvPr id="32771" name="Rectangle 2"/>
          <p:cNvSpPr>
            <a:spLocks noGrp="1" noRot="1" noChangeAspect="1" noChangeArrowheads="1" noTextEdit="1"/>
          </p:cNvSpPr>
          <p:nvPr>
            <p:ph type="sldImg"/>
          </p:nvPr>
        </p:nvSpPr>
        <p:spPr>
          <a:xfrm>
            <a:off x="1116013" y="703263"/>
            <a:ext cx="4630737" cy="3473450"/>
          </a:xfrm>
          <a:ln/>
        </p:spPr>
      </p:sp>
      <p:sp>
        <p:nvSpPr>
          <p:cNvPr id="32772" name="Rectangle 3"/>
          <p:cNvSpPr>
            <a:spLocks noGrp="1" noChangeArrowheads="1"/>
          </p:cNvSpPr>
          <p:nvPr>
            <p:ph type="body" idx="1"/>
          </p:nvPr>
        </p:nvSpPr>
        <p:spPr>
          <a:xfrm>
            <a:off x="915988" y="4416425"/>
            <a:ext cx="50260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68" tIns="45184" rIns="90368" bIns="45184"/>
          <a:lstStyle/>
          <a:p>
            <a:pPr eaLnBrk="1" hangingPunct="1"/>
            <a:endParaRPr lang="en-US" dirty="0"/>
          </a:p>
        </p:txBody>
      </p:sp>
    </p:spTree>
    <p:extLst>
      <p:ext uri="{BB962C8B-B14F-4D97-AF65-F5344CB8AC3E}">
        <p14:creationId xmlns:p14="http://schemas.microsoft.com/office/powerpoint/2010/main" val="3076025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fld id="{0567FEC4-BB84-41A6-9C45-2CC17BE6445D}" type="slidenum">
              <a:rPr lang="en-US" sz="1200" smtClean="0"/>
              <a:pPr eaLnBrk="1" hangingPunct="1"/>
              <a:t>15</a:t>
            </a:fld>
            <a:endParaRPr lang="en-US" sz="1200"/>
          </a:p>
        </p:txBody>
      </p:sp>
      <p:sp>
        <p:nvSpPr>
          <p:cNvPr id="32771" name="Rectangle 2"/>
          <p:cNvSpPr>
            <a:spLocks noGrp="1" noRot="1" noChangeAspect="1" noChangeArrowheads="1" noTextEdit="1"/>
          </p:cNvSpPr>
          <p:nvPr>
            <p:ph type="sldImg"/>
          </p:nvPr>
        </p:nvSpPr>
        <p:spPr>
          <a:xfrm>
            <a:off x="1116013" y="703263"/>
            <a:ext cx="4630737" cy="3473450"/>
          </a:xfrm>
          <a:ln/>
        </p:spPr>
      </p:sp>
      <p:sp>
        <p:nvSpPr>
          <p:cNvPr id="32772" name="Rectangle 3"/>
          <p:cNvSpPr>
            <a:spLocks noGrp="1" noChangeArrowheads="1"/>
          </p:cNvSpPr>
          <p:nvPr>
            <p:ph type="body" idx="1"/>
          </p:nvPr>
        </p:nvSpPr>
        <p:spPr>
          <a:xfrm>
            <a:off x="915988" y="4416425"/>
            <a:ext cx="50260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68" tIns="45184" rIns="90368" bIns="45184"/>
          <a:lstStyle/>
          <a:p>
            <a:pPr eaLnBrk="1" hangingPunct="1"/>
            <a:endParaRPr lang="en-US"/>
          </a:p>
        </p:txBody>
      </p:sp>
    </p:spTree>
    <p:extLst>
      <p:ext uri="{BB962C8B-B14F-4D97-AF65-F5344CB8AC3E}">
        <p14:creationId xmlns:p14="http://schemas.microsoft.com/office/powerpoint/2010/main" val="26997813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fld id="{0567FEC4-BB84-41A6-9C45-2CC17BE6445D}" type="slidenum">
              <a:rPr lang="en-US" sz="1200" smtClean="0"/>
              <a:pPr eaLnBrk="1" hangingPunct="1"/>
              <a:t>16</a:t>
            </a:fld>
            <a:endParaRPr lang="en-US" sz="1200"/>
          </a:p>
        </p:txBody>
      </p:sp>
      <p:sp>
        <p:nvSpPr>
          <p:cNvPr id="32771" name="Rectangle 2"/>
          <p:cNvSpPr>
            <a:spLocks noGrp="1" noRot="1" noChangeAspect="1" noChangeArrowheads="1" noTextEdit="1"/>
          </p:cNvSpPr>
          <p:nvPr>
            <p:ph type="sldImg"/>
          </p:nvPr>
        </p:nvSpPr>
        <p:spPr>
          <a:xfrm>
            <a:off x="1116013" y="703263"/>
            <a:ext cx="4630737" cy="3473450"/>
          </a:xfrm>
          <a:ln/>
        </p:spPr>
      </p:sp>
      <p:sp>
        <p:nvSpPr>
          <p:cNvPr id="32772" name="Rectangle 3"/>
          <p:cNvSpPr>
            <a:spLocks noGrp="1" noChangeArrowheads="1"/>
          </p:cNvSpPr>
          <p:nvPr>
            <p:ph type="body" idx="1"/>
          </p:nvPr>
        </p:nvSpPr>
        <p:spPr>
          <a:xfrm>
            <a:off x="915988" y="4416425"/>
            <a:ext cx="50260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68" tIns="45184" rIns="90368" bIns="45184"/>
          <a:lstStyle/>
          <a:p>
            <a:pPr eaLnBrk="1" hangingPunct="1"/>
            <a:endParaRPr lang="en-US"/>
          </a:p>
        </p:txBody>
      </p:sp>
    </p:spTree>
    <p:extLst>
      <p:ext uri="{BB962C8B-B14F-4D97-AF65-F5344CB8AC3E}">
        <p14:creationId xmlns:p14="http://schemas.microsoft.com/office/powerpoint/2010/main" val="27769599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fld id="{0567FEC4-BB84-41A6-9C45-2CC17BE6445D}" type="slidenum">
              <a:rPr lang="en-US" sz="1200" smtClean="0"/>
              <a:pPr eaLnBrk="1" hangingPunct="1"/>
              <a:t>17</a:t>
            </a:fld>
            <a:endParaRPr lang="en-US" sz="1200"/>
          </a:p>
        </p:txBody>
      </p:sp>
      <p:sp>
        <p:nvSpPr>
          <p:cNvPr id="32771" name="Rectangle 2"/>
          <p:cNvSpPr>
            <a:spLocks noGrp="1" noRot="1" noChangeAspect="1" noChangeArrowheads="1" noTextEdit="1"/>
          </p:cNvSpPr>
          <p:nvPr>
            <p:ph type="sldImg"/>
          </p:nvPr>
        </p:nvSpPr>
        <p:spPr>
          <a:xfrm>
            <a:off x="1116013" y="703263"/>
            <a:ext cx="4630737" cy="3473450"/>
          </a:xfrm>
          <a:ln/>
        </p:spPr>
      </p:sp>
      <p:sp>
        <p:nvSpPr>
          <p:cNvPr id="32772" name="Rectangle 3"/>
          <p:cNvSpPr>
            <a:spLocks noGrp="1" noChangeArrowheads="1"/>
          </p:cNvSpPr>
          <p:nvPr>
            <p:ph type="body" idx="1"/>
          </p:nvPr>
        </p:nvSpPr>
        <p:spPr>
          <a:xfrm>
            <a:off x="915988" y="4416425"/>
            <a:ext cx="50260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68" tIns="45184" rIns="90368" bIns="45184"/>
          <a:lstStyle/>
          <a:p>
            <a:pPr eaLnBrk="1" hangingPunct="1"/>
            <a:endParaRPr lang="en-US"/>
          </a:p>
        </p:txBody>
      </p:sp>
    </p:spTree>
    <p:extLst>
      <p:ext uri="{BB962C8B-B14F-4D97-AF65-F5344CB8AC3E}">
        <p14:creationId xmlns:p14="http://schemas.microsoft.com/office/powerpoint/2010/main" val="39817360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fld id="{0567FEC4-BB84-41A6-9C45-2CC17BE6445D}" type="slidenum">
              <a:rPr lang="en-US" sz="1200" smtClean="0"/>
              <a:pPr eaLnBrk="1" hangingPunct="1"/>
              <a:t>18</a:t>
            </a:fld>
            <a:endParaRPr lang="en-US" sz="1200"/>
          </a:p>
        </p:txBody>
      </p:sp>
      <p:sp>
        <p:nvSpPr>
          <p:cNvPr id="32771" name="Rectangle 2"/>
          <p:cNvSpPr>
            <a:spLocks noGrp="1" noRot="1" noChangeAspect="1" noChangeArrowheads="1" noTextEdit="1"/>
          </p:cNvSpPr>
          <p:nvPr>
            <p:ph type="sldImg"/>
          </p:nvPr>
        </p:nvSpPr>
        <p:spPr>
          <a:xfrm>
            <a:off x="1116013" y="703263"/>
            <a:ext cx="4630737" cy="3473450"/>
          </a:xfrm>
          <a:ln/>
        </p:spPr>
      </p:sp>
      <p:sp>
        <p:nvSpPr>
          <p:cNvPr id="32772" name="Rectangle 3"/>
          <p:cNvSpPr>
            <a:spLocks noGrp="1" noChangeArrowheads="1"/>
          </p:cNvSpPr>
          <p:nvPr>
            <p:ph type="body" idx="1"/>
          </p:nvPr>
        </p:nvSpPr>
        <p:spPr>
          <a:xfrm>
            <a:off x="915988" y="4416425"/>
            <a:ext cx="50260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68" tIns="45184" rIns="90368" bIns="45184"/>
          <a:lstStyle/>
          <a:p>
            <a:pPr eaLnBrk="1" hangingPunct="1"/>
            <a:endParaRPr lang="en-US"/>
          </a:p>
        </p:txBody>
      </p:sp>
    </p:spTree>
    <p:extLst>
      <p:ext uri="{BB962C8B-B14F-4D97-AF65-F5344CB8AC3E}">
        <p14:creationId xmlns:p14="http://schemas.microsoft.com/office/powerpoint/2010/main" val="14530502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fld id="{0567FEC4-BB84-41A6-9C45-2CC17BE6445D}" type="slidenum">
              <a:rPr lang="en-US" sz="1200" smtClean="0"/>
              <a:pPr eaLnBrk="1" hangingPunct="1"/>
              <a:t>19</a:t>
            </a:fld>
            <a:endParaRPr lang="en-US" sz="1200"/>
          </a:p>
        </p:txBody>
      </p:sp>
      <p:sp>
        <p:nvSpPr>
          <p:cNvPr id="32771" name="Rectangle 2"/>
          <p:cNvSpPr>
            <a:spLocks noGrp="1" noRot="1" noChangeAspect="1" noChangeArrowheads="1" noTextEdit="1"/>
          </p:cNvSpPr>
          <p:nvPr>
            <p:ph type="sldImg"/>
          </p:nvPr>
        </p:nvSpPr>
        <p:spPr>
          <a:xfrm>
            <a:off x="1116013" y="703263"/>
            <a:ext cx="4630737" cy="3473450"/>
          </a:xfrm>
          <a:ln/>
        </p:spPr>
      </p:sp>
      <p:sp>
        <p:nvSpPr>
          <p:cNvPr id="32772" name="Rectangle 3"/>
          <p:cNvSpPr>
            <a:spLocks noGrp="1" noChangeArrowheads="1"/>
          </p:cNvSpPr>
          <p:nvPr>
            <p:ph type="body" idx="1"/>
          </p:nvPr>
        </p:nvSpPr>
        <p:spPr>
          <a:xfrm>
            <a:off x="915988" y="4416425"/>
            <a:ext cx="50260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68" tIns="45184" rIns="90368" bIns="45184"/>
          <a:lstStyle/>
          <a:p>
            <a:pPr eaLnBrk="1" hangingPunct="1"/>
            <a:endParaRPr lang="en-US"/>
          </a:p>
        </p:txBody>
      </p:sp>
    </p:spTree>
    <p:extLst>
      <p:ext uri="{BB962C8B-B14F-4D97-AF65-F5344CB8AC3E}">
        <p14:creationId xmlns:p14="http://schemas.microsoft.com/office/powerpoint/2010/main" val="3864330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fld id="{0567FEC4-BB84-41A6-9C45-2CC17BE6445D}" type="slidenum">
              <a:rPr lang="en-US" sz="1200" smtClean="0"/>
              <a:pPr eaLnBrk="1" hangingPunct="1"/>
              <a:t>2</a:t>
            </a:fld>
            <a:endParaRPr lang="en-US" sz="1200"/>
          </a:p>
        </p:txBody>
      </p:sp>
      <p:sp>
        <p:nvSpPr>
          <p:cNvPr id="32771" name="Rectangle 2"/>
          <p:cNvSpPr>
            <a:spLocks noGrp="1" noRot="1" noChangeAspect="1" noChangeArrowheads="1" noTextEdit="1"/>
          </p:cNvSpPr>
          <p:nvPr>
            <p:ph type="sldImg"/>
          </p:nvPr>
        </p:nvSpPr>
        <p:spPr>
          <a:xfrm>
            <a:off x="1116013" y="703263"/>
            <a:ext cx="4630737" cy="3473450"/>
          </a:xfrm>
          <a:ln/>
        </p:spPr>
      </p:sp>
      <p:sp>
        <p:nvSpPr>
          <p:cNvPr id="32772" name="Rectangle 3"/>
          <p:cNvSpPr>
            <a:spLocks noGrp="1" noChangeArrowheads="1"/>
          </p:cNvSpPr>
          <p:nvPr>
            <p:ph type="body" idx="1"/>
          </p:nvPr>
        </p:nvSpPr>
        <p:spPr>
          <a:xfrm>
            <a:off x="915988" y="4416425"/>
            <a:ext cx="50260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68" tIns="45184" rIns="90368" bIns="45184"/>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fld id="{0567FEC4-BB84-41A6-9C45-2CC17BE6445D}" type="slidenum">
              <a:rPr lang="en-US" sz="1200" smtClean="0"/>
              <a:pPr eaLnBrk="1" hangingPunct="1"/>
              <a:t>3</a:t>
            </a:fld>
            <a:endParaRPr lang="en-US" sz="1200"/>
          </a:p>
        </p:txBody>
      </p:sp>
      <p:sp>
        <p:nvSpPr>
          <p:cNvPr id="32771" name="Rectangle 2"/>
          <p:cNvSpPr>
            <a:spLocks noGrp="1" noRot="1" noChangeAspect="1" noChangeArrowheads="1" noTextEdit="1"/>
          </p:cNvSpPr>
          <p:nvPr>
            <p:ph type="sldImg"/>
          </p:nvPr>
        </p:nvSpPr>
        <p:spPr>
          <a:xfrm>
            <a:off x="1116013" y="703263"/>
            <a:ext cx="4630737" cy="3473450"/>
          </a:xfrm>
          <a:ln/>
        </p:spPr>
      </p:sp>
      <p:sp>
        <p:nvSpPr>
          <p:cNvPr id="32772" name="Rectangle 3"/>
          <p:cNvSpPr>
            <a:spLocks noGrp="1" noChangeArrowheads="1"/>
          </p:cNvSpPr>
          <p:nvPr>
            <p:ph type="body" idx="1"/>
          </p:nvPr>
        </p:nvSpPr>
        <p:spPr>
          <a:xfrm>
            <a:off x="915988" y="4416425"/>
            <a:ext cx="50260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68" tIns="45184" rIns="90368" bIns="45184"/>
          <a:lstStyle/>
          <a:p>
            <a:pPr eaLnBrk="1" hangingPunct="1"/>
            <a:endParaRPr lang="en-US"/>
          </a:p>
        </p:txBody>
      </p:sp>
    </p:spTree>
    <p:extLst>
      <p:ext uri="{BB962C8B-B14F-4D97-AF65-F5344CB8AC3E}">
        <p14:creationId xmlns:p14="http://schemas.microsoft.com/office/powerpoint/2010/main" val="22839492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fld id="{0567FEC4-BB84-41A6-9C45-2CC17BE6445D}" type="slidenum">
              <a:rPr lang="en-US" sz="1200" smtClean="0"/>
              <a:pPr eaLnBrk="1" hangingPunct="1"/>
              <a:t>4</a:t>
            </a:fld>
            <a:endParaRPr lang="en-US" sz="1200"/>
          </a:p>
        </p:txBody>
      </p:sp>
      <p:sp>
        <p:nvSpPr>
          <p:cNvPr id="32771" name="Rectangle 2"/>
          <p:cNvSpPr>
            <a:spLocks noGrp="1" noRot="1" noChangeAspect="1" noChangeArrowheads="1" noTextEdit="1"/>
          </p:cNvSpPr>
          <p:nvPr>
            <p:ph type="sldImg"/>
          </p:nvPr>
        </p:nvSpPr>
        <p:spPr>
          <a:xfrm>
            <a:off x="1116013" y="703263"/>
            <a:ext cx="4630737" cy="3473450"/>
          </a:xfrm>
          <a:ln/>
        </p:spPr>
      </p:sp>
      <p:sp>
        <p:nvSpPr>
          <p:cNvPr id="32772" name="Rectangle 3"/>
          <p:cNvSpPr>
            <a:spLocks noGrp="1" noChangeArrowheads="1"/>
          </p:cNvSpPr>
          <p:nvPr>
            <p:ph type="body" idx="1"/>
          </p:nvPr>
        </p:nvSpPr>
        <p:spPr>
          <a:xfrm>
            <a:off x="915988" y="4416425"/>
            <a:ext cx="50260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68" tIns="45184" rIns="90368" bIns="45184"/>
          <a:lstStyle/>
          <a:p>
            <a:pPr eaLnBrk="1" hangingPunct="1"/>
            <a:endParaRPr lang="en-US" dirty="0"/>
          </a:p>
        </p:txBody>
      </p:sp>
    </p:spTree>
    <p:extLst>
      <p:ext uri="{BB962C8B-B14F-4D97-AF65-F5344CB8AC3E}">
        <p14:creationId xmlns:p14="http://schemas.microsoft.com/office/powerpoint/2010/main" val="878479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fld id="{0567FEC4-BB84-41A6-9C45-2CC17BE6445D}" type="slidenum">
              <a:rPr lang="en-US" sz="1200" smtClean="0"/>
              <a:pPr eaLnBrk="1" hangingPunct="1"/>
              <a:t>5</a:t>
            </a:fld>
            <a:endParaRPr lang="en-US" sz="1200"/>
          </a:p>
        </p:txBody>
      </p:sp>
      <p:sp>
        <p:nvSpPr>
          <p:cNvPr id="32771" name="Rectangle 2"/>
          <p:cNvSpPr>
            <a:spLocks noGrp="1" noRot="1" noChangeAspect="1" noChangeArrowheads="1" noTextEdit="1"/>
          </p:cNvSpPr>
          <p:nvPr>
            <p:ph type="sldImg"/>
          </p:nvPr>
        </p:nvSpPr>
        <p:spPr>
          <a:xfrm>
            <a:off x="1116013" y="703263"/>
            <a:ext cx="4630737" cy="3473450"/>
          </a:xfrm>
          <a:ln/>
        </p:spPr>
      </p:sp>
      <p:sp>
        <p:nvSpPr>
          <p:cNvPr id="32772" name="Rectangle 3"/>
          <p:cNvSpPr>
            <a:spLocks noGrp="1" noChangeArrowheads="1"/>
          </p:cNvSpPr>
          <p:nvPr>
            <p:ph type="body" idx="1"/>
          </p:nvPr>
        </p:nvSpPr>
        <p:spPr>
          <a:xfrm>
            <a:off x="915988" y="4416425"/>
            <a:ext cx="50260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68" tIns="45184" rIns="90368" bIns="45184"/>
          <a:lstStyle/>
          <a:p>
            <a:pPr eaLnBrk="1" hangingPunct="1"/>
            <a:endParaRPr lang="en-US"/>
          </a:p>
        </p:txBody>
      </p:sp>
    </p:spTree>
    <p:extLst>
      <p:ext uri="{BB962C8B-B14F-4D97-AF65-F5344CB8AC3E}">
        <p14:creationId xmlns:p14="http://schemas.microsoft.com/office/powerpoint/2010/main" val="4052555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fld id="{0567FEC4-BB84-41A6-9C45-2CC17BE6445D}" type="slidenum">
              <a:rPr lang="en-US" sz="1200" smtClean="0"/>
              <a:pPr eaLnBrk="1" hangingPunct="1"/>
              <a:t>6</a:t>
            </a:fld>
            <a:endParaRPr lang="en-US" sz="1200"/>
          </a:p>
        </p:txBody>
      </p:sp>
      <p:sp>
        <p:nvSpPr>
          <p:cNvPr id="32771" name="Rectangle 2"/>
          <p:cNvSpPr>
            <a:spLocks noGrp="1" noRot="1" noChangeAspect="1" noChangeArrowheads="1" noTextEdit="1"/>
          </p:cNvSpPr>
          <p:nvPr>
            <p:ph type="sldImg"/>
          </p:nvPr>
        </p:nvSpPr>
        <p:spPr>
          <a:xfrm>
            <a:off x="1116013" y="703263"/>
            <a:ext cx="4630737" cy="3473450"/>
          </a:xfrm>
          <a:ln/>
        </p:spPr>
      </p:sp>
      <p:sp>
        <p:nvSpPr>
          <p:cNvPr id="32772" name="Rectangle 3"/>
          <p:cNvSpPr>
            <a:spLocks noGrp="1" noChangeArrowheads="1"/>
          </p:cNvSpPr>
          <p:nvPr>
            <p:ph type="body" idx="1"/>
          </p:nvPr>
        </p:nvSpPr>
        <p:spPr>
          <a:xfrm>
            <a:off x="915988" y="4416425"/>
            <a:ext cx="50260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68" tIns="45184" rIns="90368" bIns="45184"/>
          <a:lstStyle/>
          <a:p>
            <a:pPr eaLnBrk="1" hangingPunct="1"/>
            <a:endParaRPr lang="en-US"/>
          </a:p>
        </p:txBody>
      </p:sp>
    </p:spTree>
    <p:extLst>
      <p:ext uri="{BB962C8B-B14F-4D97-AF65-F5344CB8AC3E}">
        <p14:creationId xmlns:p14="http://schemas.microsoft.com/office/powerpoint/2010/main" val="2555991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fld id="{0567FEC4-BB84-41A6-9C45-2CC17BE6445D}" type="slidenum">
              <a:rPr lang="en-US" sz="1200" smtClean="0"/>
              <a:pPr eaLnBrk="1" hangingPunct="1"/>
              <a:t>7</a:t>
            </a:fld>
            <a:endParaRPr lang="en-US" sz="1200"/>
          </a:p>
        </p:txBody>
      </p:sp>
      <p:sp>
        <p:nvSpPr>
          <p:cNvPr id="32771" name="Rectangle 2"/>
          <p:cNvSpPr>
            <a:spLocks noGrp="1" noRot="1" noChangeAspect="1" noChangeArrowheads="1" noTextEdit="1"/>
          </p:cNvSpPr>
          <p:nvPr>
            <p:ph type="sldImg"/>
          </p:nvPr>
        </p:nvSpPr>
        <p:spPr>
          <a:xfrm>
            <a:off x="1116013" y="703263"/>
            <a:ext cx="4630737" cy="3473450"/>
          </a:xfrm>
          <a:ln/>
        </p:spPr>
      </p:sp>
      <p:sp>
        <p:nvSpPr>
          <p:cNvPr id="32772" name="Rectangle 3"/>
          <p:cNvSpPr>
            <a:spLocks noGrp="1" noChangeArrowheads="1"/>
          </p:cNvSpPr>
          <p:nvPr>
            <p:ph type="body" idx="1"/>
          </p:nvPr>
        </p:nvSpPr>
        <p:spPr>
          <a:xfrm>
            <a:off x="915988" y="4416425"/>
            <a:ext cx="50260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68" tIns="45184" rIns="90368" bIns="45184"/>
          <a:lstStyle/>
          <a:p>
            <a:pPr eaLnBrk="1" hangingPunct="1"/>
            <a:endParaRPr lang="en-US"/>
          </a:p>
        </p:txBody>
      </p:sp>
    </p:spTree>
    <p:extLst>
      <p:ext uri="{BB962C8B-B14F-4D97-AF65-F5344CB8AC3E}">
        <p14:creationId xmlns:p14="http://schemas.microsoft.com/office/powerpoint/2010/main" val="125640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fld id="{0567FEC4-BB84-41A6-9C45-2CC17BE6445D}" type="slidenum">
              <a:rPr lang="en-US" sz="1200" smtClean="0"/>
              <a:pPr eaLnBrk="1" hangingPunct="1"/>
              <a:t>8</a:t>
            </a:fld>
            <a:endParaRPr lang="en-US" sz="1200"/>
          </a:p>
        </p:txBody>
      </p:sp>
      <p:sp>
        <p:nvSpPr>
          <p:cNvPr id="32771" name="Rectangle 2"/>
          <p:cNvSpPr>
            <a:spLocks noGrp="1" noRot="1" noChangeAspect="1" noChangeArrowheads="1" noTextEdit="1"/>
          </p:cNvSpPr>
          <p:nvPr>
            <p:ph type="sldImg"/>
          </p:nvPr>
        </p:nvSpPr>
        <p:spPr>
          <a:xfrm>
            <a:off x="1116013" y="703263"/>
            <a:ext cx="4630737" cy="3473450"/>
          </a:xfrm>
          <a:ln/>
        </p:spPr>
      </p:sp>
      <p:sp>
        <p:nvSpPr>
          <p:cNvPr id="32772" name="Rectangle 3"/>
          <p:cNvSpPr>
            <a:spLocks noGrp="1" noChangeArrowheads="1"/>
          </p:cNvSpPr>
          <p:nvPr>
            <p:ph type="body" idx="1"/>
          </p:nvPr>
        </p:nvSpPr>
        <p:spPr>
          <a:xfrm>
            <a:off x="915988" y="4416425"/>
            <a:ext cx="50260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68" tIns="45184" rIns="90368" bIns="45184"/>
          <a:lstStyle/>
          <a:p>
            <a:pPr eaLnBrk="1" hangingPunct="1"/>
            <a:endParaRPr lang="en-US"/>
          </a:p>
        </p:txBody>
      </p:sp>
    </p:spTree>
    <p:extLst>
      <p:ext uri="{BB962C8B-B14F-4D97-AF65-F5344CB8AC3E}">
        <p14:creationId xmlns:p14="http://schemas.microsoft.com/office/powerpoint/2010/main" val="16623528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fld id="{0567FEC4-BB84-41A6-9C45-2CC17BE6445D}" type="slidenum">
              <a:rPr lang="en-US" sz="1200" smtClean="0"/>
              <a:pPr eaLnBrk="1" hangingPunct="1"/>
              <a:t>9</a:t>
            </a:fld>
            <a:endParaRPr lang="en-US" sz="1200"/>
          </a:p>
        </p:txBody>
      </p:sp>
      <p:sp>
        <p:nvSpPr>
          <p:cNvPr id="32771" name="Rectangle 2"/>
          <p:cNvSpPr>
            <a:spLocks noGrp="1" noRot="1" noChangeAspect="1" noChangeArrowheads="1" noTextEdit="1"/>
          </p:cNvSpPr>
          <p:nvPr>
            <p:ph type="sldImg"/>
          </p:nvPr>
        </p:nvSpPr>
        <p:spPr>
          <a:xfrm>
            <a:off x="1116013" y="703263"/>
            <a:ext cx="4630737" cy="3473450"/>
          </a:xfrm>
          <a:ln/>
        </p:spPr>
      </p:sp>
      <p:sp>
        <p:nvSpPr>
          <p:cNvPr id="32772" name="Rectangle 3"/>
          <p:cNvSpPr>
            <a:spLocks noGrp="1" noChangeArrowheads="1"/>
          </p:cNvSpPr>
          <p:nvPr>
            <p:ph type="body" idx="1"/>
          </p:nvPr>
        </p:nvSpPr>
        <p:spPr>
          <a:xfrm>
            <a:off x="915988" y="4416425"/>
            <a:ext cx="50260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68" tIns="45184" rIns="90368" bIns="45184"/>
          <a:lstStyle/>
          <a:p>
            <a:pPr eaLnBrk="1" hangingPunct="1"/>
            <a:endParaRPr lang="en-US"/>
          </a:p>
        </p:txBody>
      </p:sp>
    </p:spTree>
    <p:extLst>
      <p:ext uri="{BB962C8B-B14F-4D97-AF65-F5344CB8AC3E}">
        <p14:creationId xmlns:p14="http://schemas.microsoft.com/office/powerpoint/2010/main" val="2726996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E0490AC-DE16-494C-967F-108CB9FBE069}" type="slidenum">
              <a:rPr lang="en-US"/>
              <a:pPr>
                <a:defRPr/>
              </a:pPr>
              <a:t>‹#›</a:t>
            </a:fld>
            <a:endParaRPr lang="en-US"/>
          </a:p>
        </p:txBody>
      </p:sp>
    </p:spTree>
    <p:extLst>
      <p:ext uri="{BB962C8B-B14F-4D97-AF65-F5344CB8AC3E}">
        <p14:creationId xmlns:p14="http://schemas.microsoft.com/office/powerpoint/2010/main" val="1326610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CEE083F-9CEE-424A-8AAC-D164145A89FE}" type="slidenum">
              <a:rPr lang="en-US"/>
              <a:pPr>
                <a:defRPr/>
              </a:pPr>
              <a:t>‹#›</a:t>
            </a:fld>
            <a:endParaRPr lang="en-US"/>
          </a:p>
        </p:txBody>
      </p:sp>
    </p:spTree>
    <p:extLst>
      <p:ext uri="{BB962C8B-B14F-4D97-AF65-F5344CB8AC3E}">
        <p14:creationId xmlns:p14="http://schemas.microsoft.com/office/powerpoint/2010/main" val="1257366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297C707-E362-4FA1-8DE3-BB280C26C5A4}" type="slidenum">
              <a:rPr lang="en-US"/>
              <a:pPr>
                <a:defRPr/>
              </a:pPr>
              <a:t>‹#›</a:t>
            </a:fld>
            <a:endParaRPr lang="en-US"/>
          </a:p>
        </p:txBody>
      </p:sp>
    </p:spTree>
    <p:extLst>
      <p:ext uri="{BB962C8B-B14F-4D97-AF65-F5344CB8AC3E}">
        <p14:creationId xmlns:p14="http://schemas.microsoft.com/office/powerpoint/2010/main" val="14478229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757CBDA-9056-4C3E-AB5C-D8C5BED93450}" type="slidenum">
              <a:rPr lang="en-US"/>
              <a:pPr>
                <a:defRPr/>
              </a:pPr>
              <a:t>‹#›</a:t>
            </a:fld>
            <a:endParaRPr lang="en-US"/>
          </a:p>
        </p:txBody>
      </p:sp>
    </p:spTree>
    <p:extLst>
      <p:ext uri="{BB962C8B-B14F-4D97-AF65-F5344CB8AC3E}">
        <p14:creationId xmlns:p14="http://schemas.microsoft.com/office/powerpoint/2010/main" val="44476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p>
        </p:txBody>
      </p:sp>
      <p:sp>
        <p:nvSpPr>
          <p:cNvPr id="4" name="Date Placeholder 3"/>
          <p:cNvSpPr>
            <a:spLocks noGrp="1"/>
          </p:cNvSpPr>
          <p:nvPr>
            <p:ph type="dt" sz="half" idx="10"/>
          </p:nvPr>
        </p:nvSpPr>
        <p:spPr/>
        <p:txBody>
          <a:bodyPr/>
          <a:lstStyle>
            <a:lvl1pPr>
              <a:defRPr>
                <a:solidFill>
                  <a:srgbClr val="FFFFFF"/>
                </a:solidFill>
              </a:defRPr>
            </a:lvl1pPr>
          </a:lstStyle>
          <a:p>
            <a:pPr>
              <a:defRPr/>
            </a:pPr>
            <a:fld id="{F54D2243-3535-461E-8A5C-8EF75B263C3D}" type="datetimeFigureOut">
              <a:rPr lang="en-US" smtClean="0"/>
              <a:pPr>
                <a:defRPr/>
              </a:pPr>
              <a:t>5/22/2022</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3AED9DCD-8629-4C26-A4DB-4AFB420EB3F2}" type="slidenum">
              <a:rPr lang="en-US" smtClean="0"/>
              <a:pPr>
                <a:defRPr/>
              </a:pPr>
              <a:t>‹#›</a:t>
            </a:fld>
            <a:endParaRPr lang="en-US"/>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05203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spcBef>
                <a:spcPts val="1000"/>
              </a:spcBef>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2C712077-0645-408C-ADD0-0987D8E4FE33}" type="datetimeFigureOut">
              <a:rPr lang="en-US" smtClean="0"/>
              <a:pPr>
                <a:defRPr/>
              </a:pPr>
              <a:t>5/22/2022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2676782-5ECB-48A4-BBC6-F302E23380B7}" type="slidenum">
              <a:rPr lang="en-US" smtClean="0"/>
              <a:pPr>
                <a:defRPr/>
              </a:pPr>
              <a:t>‹#›</a:t>
            </a:fld>
            <a:endParaRPr lang="en-US"/>
          </a:p>
        </p:txBody>
      </p:sp>
    </p:spTree>
    <p:extLst>
      <p:ext uri="{BB962C8B-B14F-4D97-AF65-F5344CB8AC3E}">
        <p14:creationId xmlns:p14="http://schemas.microsoft.com/office/powerpoint/2010/main" val="7126470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en-US"/>
              <a:t>Click to edit Master title style</a:t>
            </a:r>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CEAC2A95-0258-4521-883C-1A2F0B11CEA3}" type="datetimeFigureOut">
              <a:rPr lang="en-US" smtClean="0"/>
              <a:pPr>
                <a:defRPr/>
              </a:pPr>
              <a:t>5/22/2022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FD94619-9D32-4ADA-B53D-D4D932E51AA2}" type="slidenum">
              <a:rPr lang="en-US" smtClean="0"/>
              <a:pPr>
                <a:defRPr/>
              </a:pPr>
              <a:t>‹#›</a:t>
            </a:fld>
            <a:endParaRPr lang="en-US"/>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10635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AFEAC7C3-4146-439D-A065-C2D1D13DBCA3}" type="datetimeFigureOut">
              <a:rPr lang="en-US" smtClean="0"/>
              <a:pPr>
                <a:defRPr/>
              </a:pPr>
              <a:t>5/22/2022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4EFB330-CCB2-4826-89A4-7149520D6EF5}" type="slidenum">
              <a:rPr lang="en-US" smtClean="0"/>
              <a:pPr>
                <a:defRPr/>
              </a:pPr>
              <a:t>‹#›</a:t>
            </a:fld>
            <a:endParaRPr lang="en-US"/>
          </a:p>
        </p:txBody>
      </p:sp>
    </p:spTree>
    <p:extLst>
      <p:ext uri="{BB962C8B-B14F-4D97-AF65-F5344CB8AC3E}">
        <p14:creationId xmlns:p14="http://schemas.microsoft.com/office/powerpoint/2010/main" val="2268000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852BE727-1306-4041-9806-CC1D79E218EA}" type="datetimeFigureOut">
              <a:rPr lang="en-US" smtClean="0"/>
              <a:pPr>
                <a:defRPr/>
              </a:pPr>
              <a:t>5/22/2022</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141E6ECB-BD37-4DA4-9BE2-CBC8603E6979}" type="slidenum">
              <a:rPr lang="en-US" smtClean="0"/>
              <a:pPr>
                <a:defRPr/>
              </a:pPr>
              <a:t>‹#›</a:t>
            </a:fld>
            <a:endParaRPr lang="en-US"/>
          </a:p>
        </p:txBody>
      </p:sp>
    </p:spTree>
    <p:extLst>
      <p:ext uri="{BB962C8B-B14F-4D97-AF65-F5344CB8AC3E}">
        <p14:creationId xmlns:p14="http://schemas.microsoft.com/office/powerpoint/2010/main" val="36060758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7021B829-75AA-46F0-81D7-9B71A62FCDFE}" type="datetimeFigureOut">
              <a:rPr lang="en-US" smtClean="0"/>
              <a:pPr>
                <a:defRPr/>
              </a:pPr>
              <a:t>5/22/2022</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56B0D35C-62BB-4168-954B-C9E034ECD7E8}" type="slidenum">
              <a:rPr lang="en-US" smtClean="0"/>
              <a:pPr>
                <a:defRPr/>
              </a:pPr>
              <a:t>‹#›</a:t>
            </a:fld>
            <a:endParaRPr lang="en-US"/>
          </a:p>
        </p:txBody>
      </p:sp>
    </p:spTree>
    <p:extLst>
      <p:ext uri="{BB962C8B-B14F-4D97-AF65-F5344CB8AC3E}">
        <p14:creationId xmlns:p14="http://schemas.microsoft.com/office/powerpoint/2010/main" val="18943389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7551D78-D567-4483-8D02-2D6E2DD800F3}" type="datetimeFigureOut">
              <a:rPr lang="en-US" smtClean="0"/>
              <a:pPr>
                <a:defRPr/>
              </a:pPr>
              <a:t>5/22/2022</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8F87788-E468-47E3-9D2B-A46BB10D32B8}" type="slidenum">
              <a:rPr lang="en-US" smtClean="0"/>
              <a:pPr>
                <a:defRPr/>
              </a:pPr>
              <a:t>‹#›</a:t>
            </a:fld>
            <a:endParaRPr lang="en-US"/>
          </a:p>
        </p:txBody>
      </p:sp>
    </p:spTree>
    <p:extLst>
      <p:ext uri="{BB962C8B-B14F-4D97-AF65-F5344CB8AC3E}">
        <p14:creationId xmlns:p14="http://schemas.microsoft.com/office/powerpoint/2010/main" val="2490928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7FDABA-62A0-4FD4-AD28-C37AA02AFF02}" type="slidenum">
              <a:rPr lang="en-US"/>
              <a:pPr>
                <a:defRPr/>
              </a:pPr>
              <a:t>‹#›</a:t>
            </a:fld>
            <a:endParaRPr lang="en-US"/>
          </a:p>
        </p:txBody>
      </p:sp>
    </p:spTree>
    <p:extLst>
      <p:ext uri="{BB962C8B-B14F-4D97-AF65-F5344CB8AC3E}">
        <p14:creationId xmlns:p14="http://schemas.microsoft.com/office/powerpoint/2010/main" val="33575701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92761E30-D1DC-4BFF-B4E4-2904FEE86424}" type="datetimeFigureOut">
              <a:rPr lang="en-US" smtClean="0"/>
              <a:pPr>
                <a:defRPr/>
              </a:pPr>
              <a:t>5/22/2022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029F76C-09F5-4E6B-A1DE-6D37952A07CB}" type="slidenum">
              <a:rPr lang="en-US" smtClean="0"/>
              <a:pPr>
                <a:defRPr/>
              </a:pPr>
              <a:t>‹#›</a:t>
            </a:fld>
            <a:endParaRPr lang="en-US"/>
          </a:p>
        </p:txBody>
      </p:sp>
    </p:spTree>
    <p:extLst>
      <p:ext uri="{BB962C8B-B14F-4D97-AF65-F5344CB8AC3E}">
        <p14:creationId xmlns:p14="http://schemas.microsoft.com/office/powerpoint/2010/main" val="17850896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EB0E0884-AB9E-4372-9236-582FA82EAE71}" type="datetimeFigureOut">
              <a:rPr lang="en-US" smtClean="0"/>
              <a:pPr>
                <a:defRPr/>
              </a:pPr>
              <a:t>5/22/2022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1F2A1E7-8D67-4CE1-9D2A-17C21EF89FB4}" type="slidenum">
              <a:rPr lang="en-US" smtClean="0"/>
              <a:pPr>
                <a:defRPr/>
              </a:pPr>
              <a:t>‹#›</a:t>
            </a:fld>
            <a:endParaRPr lang="en-US"/>
          </a:p>
        </p:txBody>
      </p:sp>
    </p:spTree>
    <p:extLst>
      <p:ext uri="{BB962C8B-B14F-4D97-AF65-F5344CB8AC3E}">
        <p14:creationId xmlns:p14="http://schemas.microsoft.com/office/powerpoint/2010/main" val="13451202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9E23F8A7-38C5-4C71-8007-5C2B117EBF15}" type="datetimeFigureOut">
              <a:rPr lang="en-US" smtClean="0"/>
              <a:pPr>
                <a:defRPr/>
              </a:pPr>
              <a:t>5/22/2022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CD5B4B1-D3C3-4371-892F-038C96E454CE}" type="slidenum">
              <a:rPr lang="en-US" smtClean="0"/>
              <a:pPr>
                <a:defRPr/>
              </a:pPr>
              <a:t>‹#›</a:t>
            </a:fld>
            <a:endParaRPr lang="en-US"/>
          </a:p>
        </p:txBody>
      </p:sp>
    </p:spTree>
    <p:extLst>
      <p:ext uri="{BB962C8B-B14F-4D97-AF65-F5344CB8AC3E}">
        <p14:creationId xmlns:p14="http://schemas.microsoft.com/office/powerpoint/2010/main" val="20710895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C65544FB-0DB6-4B1B-93E1-772F0CDAA656}" type="datetimeFigureOut">
              <a:rPr lang="en-US" smtClean="0"/>
              <a:pPr>
                <a:defRPr/>
              </a:pPr>
              <a:t>5/22/2022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8875785-BC27-46C0-A539-450DBAD78030}" type="slidenum">
              <a:rPr lang="en-US" smtClean="0"/>
              <a:pPr>
                <a:defRPr/>
              </a:pPr>
              <a:t>‹#›</a:t>
            </a:fld>
            <a:endParaRPr lang="en-US"/>
          </a:p>
        </p:txBody>
      </p:sp>
    </p:spTree>
    <p:extLst>
      <p:ext uri="{BB962C8B-B14F-4D97-AF65-F5344CB8AC3E}">
        <p14:creationId xmlns:p14="http://schemas.microsoft.com/office/powerpoint/2010/main" val="3493347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0BDCF14-C6C6-447D-A2C0-6E845619F63B}" type="slidenum">
              <a:rPr lang="en-US"/>
              <a:pPr>
                <a:defRPr/>
              </a:pPr>
              <a:t>‹#›</a:t>
            </a:fld>
            <a:endParaRPr lang="en-US"/>
          </a:p>
        </p:txBody>
      </p:sp>
    </p:spTree>
    <p:extLst>
      <p:ext uri="{BB962C8B-B14F-4D97-AF65-F5344CB8AC3E}">
        <p14:creationId xmlns:p14="http://schemas.microsoft.com/office/powerpoint/2010/main" val="2425458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9ED85A-C24C-4A98-9DE1-CD3E93199296}" type="slidenum">
              <a:rPr lang="en-US"/>
              <a:pPr>
                <a:defRPr/>
              </a:pPr>
              <a:t>‹#›</a:t>
            </a:fld>
            <a:endParaRPr lang="en-US"/>
          </a:p>
        </p:txBody>
      </p:sp>
    </p:spTree>
    <p:extLst>
      <p:ext uri="{BB962C8B-B14F-4D97-AF65-F5344CB8AC3E}">
        <p14:creationId xmlns:p14="http://schemas.microsoft.com/office/powerpoint/2010/main" val="412792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666A82E-B812-4BC1-85B0-A486EB0852F2}" type="slidenum">
              <a:rPr lang="en-US"/>
              <a:pPr>
                <a:defRPr/>
              </a:pPr>
              <a:t>‹#›</a:t>
            </a:fld>
            <a:endParaRPr lang="en-US"/>
          </a:p>
        </p:txBody>
      </p:sp>
    </p:spTree>
    <p:extLst>
      <p:ext uri="{BB962C8B-B14F-4D97-AF65-F5344CB8AC3E}">
        <p14:creationId xmlns:p14="http://schemas.microsoft.com/office/powerpoint/2010/main" val="945935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99815DD-0288-468E-B892-BBF342F035EB}" type="slidenum">
              <a:rPr lang="en-US"/>
              <a:pPr>
                <a:defRPr/>
              </a:pPr>
              <a:t>‹#›</a:t>
            </a:fld>
            <a:endParaRPr lang="en-US"/>
          </a:p>
        </p:txBody>
      </p:sp>
    </p:spTree>
    <p:extLst>
      <p:ext uri="{BB962C8B-B14F-4D97-AF65-F5344CB8AC3E}">
        <p14:creationId xmlns:p14="http://schemas.microsoft.com/office/powerpoint/2010/main" val="3493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1F40D07-3DEB-4B82-8D44-A04972A7D126}" type="slidenum">
              <a:rPr lang="en-US"/>
              <a:pPr>
                <a:defRPr/>
              </a:pPr>
              <a:t>‹#›</a:t>
            </a:fld>
            <a:endParaRPr lang="en-US"/>
          </a:p>
        </p:txBody>
      </p:sp>
    </p:spTree>
    <p:extLst>
      <p:ext uri="{BB962C8B-B14F-4D97-AF65-F5344CB8AC3E}">
        <p14:creationId xmlns:p14="http://schemas.microsoft.com/office/powerpoint/2010/main" val="2358020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890376C-1530-4318-BE75-E99176C42321}" type="slidenum">
              <a:rPr lang="en-US"/>
              <a:pPr>
                <a:defRPr/>
              </a:pPr>
              <a:t>‹#›</a:t>
            </a:fld>
            <a:endParaRPr lang="en-US"/>
          </a:p>
        </p:txBody>
      </p:sp>
    </p:spTree>
    <p:extLst>
      <p:ext uri="{BB962C8B-B14F-4D97-AF65-F5344CB8AC3E}">
        <p14:creationId xmlns:p14="http://schemas.microsoft.com/office/powerpoint/2010/main" val="20131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403760B-1369-4B1B-A30D-830619609FB0}" type="slidenum">
              <a:rPr lang="en-US"/>
              <a:pPr>
                <a:defRPr/>
              </a:pPr>
              <a:t>‹#›</a:t>
            </a:fld>
            <a:endParaRPr lang="en-US"/>
          </a:p>
        </p:txBody>
      </p:sp>
    </p:spTree>
    <p:extLst>
      <p:ext uri="{BB962C8B-B14F-4D97-AF65-F5344CB8AC3E}">
        <p14:creationId xmlns:p14="http://schemas.microsoft.com/office/powerpoint/2010/main" val="1185233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483"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A26FFBB-4A19-4D58-B361-25E7B5ADD64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pPr>
              <a:defRPr/>
            </a:pPr>
            <a:fld id="{5AAE97BC-427B-4031-8E1B-A3897230A38B}" type="datetimeFigureOut">
              <a:rPr lang="en-US" smtClean="0"/>
              <a:pPr>
                <a:defRPr/>
              </a:pPr>
              <a:t>5/22/2022</a:t>
            </a:fld>
            <a:endParaRPr lang="en-US"/>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pPr>
              <a:defRPr/>
            </a:pPr>
            <a:endParaRPr lang="en-US"/>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pPr>
              <a:defRPr/>
            </a:pPr>
            <a:fld id="{0746EF2B-5CA1-4B89-B61A-E51DC9C1EAA6}" type="slidenum">
              <a:rPr lang="en-US" smtClean="0"/>
              <a:pPr>
                <a:defRPr/>
              </a:pPr>
              <a:t>‹#›</a:t>
            </a:fld>
            <a:endParaRPr lang="en-US"/>
          </a:p>
        </p:txBody>
      </p:sp>
    </p:spTree>
    <p:extLst>
      <p:ext uri="{BB962C8B-B14F-4D97-AF65-F5344CB8AC3E}">
        <p14:creationId xmlns:p14="http://schemas.microsoft.com/office/powerpoint/2010/main" val="424211220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ana.asher@sru.edu"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2.jpe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6747"/>
        </a:solidFill>
        <a:effectLst/>
      </p:bgPr>
    </p:bg>
    <p:spTree>
      <p:nvGrpSpPr>
        <p:cNvPr id="1" name=""/>
        <p:cNvGrpSpPr/>
        <p:nvPr/>
      </p:nvGrpSpPr>
      <p:grpSpPr>
        <a:xfrm>
          <a:off x="0" y="0"/>
          <a:ext cx="0" cy="0"/>
          <a:chOff x="0" y="0"/>
          <a:chExt cx="0" cy="0"/>
        </a:xfrm>
      </p:grpSpPr>
      <p:sp>
        <p:nvSpPr>
          <p:cNvPr id="9243" name="Rectangle 71">
            <a:extLst>
              <a:ext uri="{FF2B5EF4-FFF2-40B4-BE49-F238E27FC236}">
                <a16:creationId xmlns:a16="http://schemas.microsoft.com/office/drawing/2014/main" id="{809C0BCD-BEE9-423F-A51C-BCCD8E5EAA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3355" y="243840"/>
            <a:ext cx="879348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94419" y="735375"/>
            <a:ext cx="7862325" cy="1804856"/>
          </a:xfrm>
        </p:spPr>
        <p:txBody>
          <a:bodyPr vert="horz" lIns="91440" tIns="45720" rIns="91440" bIns="45720" rtlCol="0" anchor="ctr">
            <a:normAutofit fontScale="90000"/>
          </a:bodyPr>
          <a:lstStyle/>
          <a:p>
            <a:pPr algn="l"/>
            <a:r>
              <a:rPr lang="en-US" sz="4400" b="0" i="0" dirty="0">
                <a:solidFill>
                  <a:srgbClr val="46545F"/>
                </a:solidFill>
                <a:effectLst/>
                <a:latin typeface="Lato Black" panose="020F0502020204030203" pitchFamily="34" charset="0"/>
                <a:ea typeface="Lato Black" panose="020F0502020204030203" pitchFamily="34" charset="0"/>
                <a:cs typeface="Lato Black" panose="020F0502020204030203" pitchFamily="34" charset="0"/>
              </a:rPr>
              <a:t>Recreating My Elementary Statistics Course for DEI Designation</a:t>
            </a:r>
          </a:p>
        </p:txBody>
      </p:sp>
      <p:sp>
        <p:nvSpPr>
          <p:cNvPr id="9219" name="Subtitle 2"/>
          <p:cNvSpPr>
            <a:spLocks noGrp="1"/>
          </p:cNvSpPr>
          <p:nvPr>
            <p:ph type="subTitle" idx="1"/>
          </p:nvPr>
        </p:nvSpPr>
        <p:spPr>
          <a:xfrm>
            <a:off x="594419" y="3031766"/>
            <a:ext cx="4103087" cy="3090860"/>
          </a:xfrm>
        </p:spPr>
        <p:txBody>
          <a:bodyPr vert="horz" lIns="91440" tIns="45720" rIns="91440" bIns="45720" rtlCol="0" anchor="t">
            <a:normAutofit/>
          </a:bodyPr>
          <a:lstStyle/>
          <a:p>
            <a:pPr algn="l" defTabSz="914400"/>
            <a:endParaRPr lang="en-US" sz="1600" b="1" dirty="0">
              <a:solidFill>
                <a:srgbClr val="006747"/>
              </a:solidFill>
              <a:latin typeface="Lato" panose="020F0502020204030203" pitchFamily="34" charset="0"/>
            </a:endParaRPr>
          </a:p>
          <a:p>
            <a:pPr algn="l" defTabSz="914400"/>
            <a:endParaRPr lang="en-US" sz="1600" b="1" dirty="0">
              <a:solidFill>
                <a:schemeClr val="tx1"/>
              </a:solidFill>
              <a:latin typeface="Lato" panose="020F0502020204030203" pitchFamily="34" charset="0"/>
            </a:endParaRPr>
          </a:p>
          <a:p>
            <a:pPr algn="l" defTabSz="914400"/>
            <a:r>
              <a:rPr lang="en-US" sz="1600" b="1" dirty="0">
                <a:solidFill>
                  <a:schemeClr val="tx1"/>
                </a:solidFill>
                <a:latin typeface="Lato" panose="020F0502020204030203" pitchFamily="34" charset="0"/>
              </a:rPr>
              <a:t>Jana Asher (</a:t>
            </a:r>
            <a:r>
              <a:rPr lang="en-US" sz="1600" b="1" dirty="0">
                <a:solidFill>
                  <a:schemeClr val="tx1"/>
                </a:solidFill>
                <a:latin typeface="Lato" panose="020F0502020204030203" pitchFamily="34" charset="0"/>
                <a:hlinkClick r:id="rId3">
                  <a:extLst>
                    <a:ext uri="{A12FA001-AC4F-418D-AE19-62706E023703}">
                      <ahyp:hlinkClr xmlns:ahyp="http://schemas.microsoft.com/office/drawing/2018/hyperlinkcolor" val="tx"/>
                    </a:ext>
                  </a:extLst>
                </a:hlinkClick>
              </a:rPr>
              <a:t>jana.asher@sru.edu</a:t>
            </a:r>
            <a:r>
              <a:rPr lang="en-US" sz="1600" b="1" dirty="0">
                <a:solidFill>
                  <a:schemeClr val="tx1"/>
                </a:solidFill>
                <a:latin typeface="Lato" panose="020F0502020204030203" pitchFamily="34" charset="0"/>
              </a:rPr>
              <a:t>)</a:t>
            </a:r>
          </a:p>
          <a:p>
            <a:pPr algn="l" defTabSz="914400"/>
            <a:r>
              <a:rPr lang="en-US" sz="1600" b="1" dirty="0">
                <a:solidFill>
                  <a:srgbClr val="006747"/>
                </a:solidFill>
                <a:latin typeface="Lato" panose="020F0502020204030203" pitchFamily="34" charset="0"/>
              </a:rPr>
              <a:t>Department of Mathematics and Statistics</a:t>
            </a:r>
          </a:p>
          <a:p>
            <a:pPr algn="l" defTabSz="914400"/>
            <a:r>
              <a:rPr lang="en-US" sz="1600" b="1" dirty="0">
                <a:solidFill>
                  <a:srgbClr val="006747"/>
                </a:solidFill>
                <a:latin typeface="Lato" panose="020F0502020204030203" pitchFamily="34" charset="0"/>
              </a:rPr>
              <a:t>Slippery Rock University</a:t>
            </a:r>
          </a:p>
          <a:p>
            <a:pPr algn="l" defTabSz="914400"/>
            <a:r>
              <a:rPr lang="en-US" sz="1600" b="1" dirty="0">
                <a:solidFill>
                  <a:srgbClr val="006747"/>
                </a:solidFill>
                <a:latin typeface="Lato" panose="020F0502020204030203" pitchFamily="34" charset="0"/>
              </a:rPr>
              <a:t>May 22, 2022</a:t>
            </a:r>
          </a:p>
          <a:p>
            <a:pPr algn="l" defTabSz="914400"/>
            <a:endParaRPr lang="en-US" sz="1600" b="1" dirty="0">
              <a:solidFill>
                <a:srgbClr val="006747"/>
              </a:solidFill>
              <a:latin typeface="Lato" panose="020F0502020204030203" pitchFamily="34" charset="0"/>
            </a:endParaRPr>
          </a:p>
          <a:p>
            <a:pPr algn="l" defTabSz="914400"/>
            <a:endParaRPr lang="en-US" sz="1600" b="1" dirty="0">
              <a:solidFill>
                <a:srgbClr val="006747"/>
              </a:solidFill>
              <a:latin typeface="Lato" panose="020F0502020204030203" pitchFamily="34" charset="0"/>
            </a:endParaRPr>
          </a:p>
          <a:p>
            <a:pPr algn="l" defTabSz="914400"/>
            <a:endParaRPr lang="en-US" sz="1600" b="1" dirty="0">
              <a:solidFill>
                <a:srgbClr val="006747"/>
              </a:solidFill>
              <a:latin typeface="Lato" panose="020F0502020204030203" pitchFamily="34" charset="0"/>
            </a:endParaRPr>
          </a:p>
        </p:txBody>
      </p:sp>
      <p:pic>
        <p:nvPicPr>
          <p:cNvPr id="6" name="Picture 5" descr="https://licensebuttons.net/l/by-nc-nd/3.0/88x31.png">
            <a:extLst>
              <a:ext uri="{FF2B5EF4-FFF2-40B4-BE49-F238E27FC236}">
                <a16:creationId xmlns:a16="http://schemas.microsoft.com/office/drawing/2014/main" id="{32471723-34FC-47A2-85EF-11FF3C140658}"/>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02415" y="5169735"/>
            <a:ext cx="1292996" cy="468679"/>
          </a:xfrm>
          <a:prstGeom prst="rect">
            <a:avLst/>
          </a:prstGeom>
          <a:noFill/>
          <a:ln>
            <a:noFill/>
          </a:ln>
        </p:spPr>
      </p:pic>
      <p:pic>
        <p:nvPicPr>
          <p:cNvPr id="5" name="Picture 2">
            <a:extLst>
              <a:ext uri="{FF2B5EF4-FFF2-40B4-BE49-F238E27FC236}">
                <a16:creationId xmlns:a16="http://schemas.microsoft.com/office/drawing/2014/main" id="{1BE72DE9-D845-9DF0-4E61-4EFE343BD63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l="11458" t="4781" r="1801" b="12318"/>
          <a:stretch>
            <a:fillRect/>
          </a:stretch>
        </p:blipFill>
        <p:spPr bwMode="auto">
          <a:xfrm rot="-5400000">
            <a:off x="5606046" y="2845960"/>
            <a:ext cx="2108394" cy="3593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824D47D-3962-4CD6-BC14-CE5D8F22817C}"/>
              </a:ext>
            </a:extLst>
          </p:cNvPr>
          <p:cNvPicPr>
            <a:picLocks noChangeAspect="1"/>
          </p:cNvPicPr>
          <p:nvPr/>
        </p:nvPicPr>
        <p:blipFill>
          <a:blip r:embed="rId3"/>
          <a:stretch>
            <a:fillRect/>
          </a:stretch>
        </p:blipFill>
        <p:spPr>
          <a:xfrm>
            <a:off x="8001000" y="5845020"/>
            <a:ext cx="822960" cy="856859"/>
          </a:xfrm>
          <a:prstGeom prst="rect">
            <a:avLst/>
          </a:prstGeom>
        </p:spPr>
      </p:pic>
      <p:sp>
        <p:nvSpPr>
          <p:cNvPr id="22530" name="Rectangle 2"/>
          <p:cNvSpPr>
            <a:spLocks noGrp="1" noChangeArrowheads="1"/>
          </p:cNvSpPr>
          <p:nvPr>
            <p:ph type="title"/>
          </p:nvPr>
        </p:nvSpPr>
        <p:spPr>
          <a:xfrm>
            <a:off x="513673" y="189264"/>
            <a:ext cx="7315201" cy="790571"/>
          </a:xfrm>
        </p:spPr>
        <p:txBody>
          <a:bodyPr/>
          <a:lstStyle/>
          <a:p>
            <a:pPr algn="l" eaLnBrk="1" hangingPunct="1"/>
            <a:r>
              <a:rPr lang="en-US" sz="2800" b="1" dirty="0">
                <a:solidFill>
                  <a:srgbClr val="006747"/>
                </a:solidFill>
                <a:latin typeface="Lato Black" panose="020F0A02020204030203" pitchFamily="34" charset="0"/>
              </a:rPr>
              <a:t>2. Course Modifications</a:t>
            </a:r>
          </a:p>
        </p:txBody>
      </p:sp>
      <p:sp>
        <p:nvSpPr>
          <p:cNvPr id="22535" name="Line 6"/>
          <p:cNvSpPr>
            <a:spLocks noChangeShapeType="1"/>
          </p:cNvSpPr>
          <p:nvPr/>
        </p:nvSpPr>
        <p:spPr bwMode="auto">
          <a:xfrm>
            <a:off x="513674" y="627344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4" name="Line 6">
            <a:extLst>
              <a:ext uri="{FF2B5EF4-FFF2-40B4-BE49-F238E27FC236}">
                <a16:creationId xmlns:a16="http://schemas.microsoft.com/office/drawing/2014/main" id="{3F257418-2D4E-41D7-AB81-CDE7C54D1832}"/>
              </a:ext>
            </a:extLst>
          </p:cNvPr>
          <p:cNvSpPr>
            <a:spLocks noChangeShapeType="1"/>
          </p:cNvSpPr>
          <p:nvPr/>
        </p:nvSpPr>
        <p:spPr bwMode="auto">
          <a:xfrm>
            <a:off x="513674" y="102503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 name="TextBox 7">
            <a:extLst>
              <a:ext uri="{FF2B5EF4-FFF2-40B4-BE49-F238E27FC236}">
                <a16:creationId xmlns:a16="http://schemas.microsoft.com/office/drawing/2014/main" id="{F2E871DD-606A-4588-B6E0-12C53A4E6D0E}"/>
              </a:ext>
            </a:extLst>
          </p:cNvPr>
          <p:cNvSpPr txBox="1"/>
          <p:nvPr/>
        </p:nvSpPr>
        <p:spPr>
          <a:xfrm>
            <a:off x="513672" y="1358768"/>
            <a:ext cx="7315201" cy="2708434"/>
          </a:xfrm>
          <a:prstGeom prst="rect">
            <a:avLst/>
          </a:prstGeom>
          <a:noFill/>
        </p:spPr>
        <p:txBody>
          <a:bodyPr wrap="square" rtlCol="0">
            <a:spAutoFit/>
          </a:bodyPr>
          <a:lstStyle/>
          <a:p>
            <a:pPr>
              <a:spcAft>
                <a:spcPts val="1200"/>
              </a:spcAft>
            </a:pPr>
            <a:r>
              <a:rPr lang="en-US" dirty="0">
                <a:latin typeface="Lato" panose="020F0502020204030203" pitchFamily="34" charset="0"/>
              </a:rPr>
              <a:t>New Assessment Methods</a:t>
            </a:r>
          </a:p>
          <a:p>
            <a:pPr marL="742950" lvl="1" indent="-285750">
              <a:spcAft>
                <a:spcPts val="1200"/>
              </a:spcAft>
              <a:buFont typeface="Arial" panose="020B0604020202020204" pitchFamily="34" charset="0"/>
              <a:buChar char="•"/>
            </a:pPr>
            <a:r>
              <a:rPr lang="en-US" dirty="0">
                <a:latin typeface="Lato" panose="020F0502020204030203" pitchFamily="34" charset="0"/>
              </a:rPr>
              <a:t>Mondays: Discussions on Weekly Readings</a:t>
            </a:r>
          </a:p>
          <a:p>
            <a:pPr marL="742950" lvl="1" indent="-285750">
              <a:spcAft>
                <a:spcPts val="1200"/>
              </a:spcAft>
              <a:buFont typeface="Arial" panose="020B0604020202020204" pitchFamily="34" charset="0"/>
              <a:buChar char="•"/>
            </a:pPr>
            <a:r>
              <a:rPr lang="en-US" dirty="0">
                <a:latin typeface="Lato" panose="020F0502020204030203" pitchFamily="34" charset="0"/>
              </a:rPr>
              <a:t>Wednesdays: Reflections Due</a:t>
            </a:r>
          </a:p>
          <a:p>
            <a:pPr marL="742950" lvl="1" indent="-285750">
              <a:spcAft>
                <a:spcPts val="1200"/>
              </a:spcAft>
              <a:buFont typeface="Arial" panose="020B0604020202020204" pitchFamily="34" charset="0"/>
              <a:buChar char="•"/>
            </a:pPr>
            <a:endParaRPr lang="en-US" dirty="0">
              <a:latin typeface="Lato" panose="020F0502020204030203" pitchFamily="34" charset="0"/>
            </a:endParaRPr>
          </a:p>
          <a:p>
            <a:pPr marL="742950" lvl="1" indent="-285750">
              <a:spcAft>
                <a:spcPts val="1200"/>
              </a:spcAft>
              <a:buFont typeface="Arial" panose="020B0604020202020204" pitchFamily="34" charset="0"/>
              <a:buChar char="•"/>
            </a:pPr>
            <a:endParaRPr lang="en-US" dirty="0">
              <a:latin typeface="Lato" panose="020F0502020204030203" pitchFamily="34" charset="0"/>
            </a:endParaRPr>
          </a:p>
          <a:p>
            <a:pPr marL="0" lvl="1">
              <a:spcAft>
                <a:spcPts val="1200"/>
              </a:spcAft>
            </a:pPr>
            <a:endParaRPr lang="en-US" dirty="0">
              <a:latin typeface="Lato" panose="020F0502020204030203" pitchFamily="34" charset="0"/>
            </a:endParaRPr>
          </a:p>
        </p:txBody>
      </p:sp>
      <p:graphicFrame>
        <p:nvGraphicFramePr>
          <p:cNvPr id="3" name="Table 2">
            <a:extLst>
              <a:ext uri="{FF2B5EF4-FFF2-40B4-BE49-F238E27FC236}">
                <a16:creationId xmlns:a16="http://schemas.microsoft.com/office/drawing/2014/main" id="{5A15F123-EA86-FDD8-BF45-EF1E2944EA3C}"/>
              </a:ext>
            </a:extLst>
          </p:cNvPr>
          <p:cNvGraphicFramePr>
            <a:graphicFrameLocks noGrp="1"/>
          </p:cNvGraphicFramePr>
          <p:nvPr>
            <p:extLst>
              <p:ext uri="{D42A27DB-BD31-4B8C-83A1-F6EECF244321}">
                <p14:modId xmlns:p14="http://schemas.microsoft.com/office/powerpoint/2010/main" val="1413668423"/>
              </p:ext>
            </p:extLst>
          </p:nvPr>
        </p:nvGraphicFramePr>
        <p:xfrm>
          <a:off x="513672" y="2982964"/>
          <a:ext cx="8310288" cy="2545080"/>
        </p:xfrm>
        <a:graphic>
          <a:graphicData uri="http://schemas.openxmlformats.org/drawingml/2006/table">
            <a:tbl>
              <a:tblPr firstRow="1" firstCol="1" bandRow="1">
                <a:tableStyleId>{5C22544A-7EE6-4342-B048-85BDC9FD1C3A}</a:tableStyleId>
              </a:tblPr>
              <a:tblGrid>
                <a:gridCol w="844035">
                  <a:extLst>
                    <a:ext uri="{9D8B030D-6E8A-4147-A177-3AD203B41FA5}">
                      <a16:colId xmlns:a16="http://schemas.microsoft.com/office/drawing/2014/main" val="3864336439"/>
                    </a:ext>
                  </a:extLst>
                </a:gridCol>
                <a:gridCol w="5776943">
                  <a:extLst>
                    <a:ext uri="{9D8B030D-6E8A-4147-A177-3AD203B41FA5}">
                      <a16:colId xmlns:a16="http://schemas.microsoft.com/office/drawing/2014/main" val="2565820331"/>
                    </a:ext>
                  </a:extLst>
                </a:gridCol>
                <a:gridCol w="1689310">
                  <a:extLst>
                    <a:ext uri="{9D8B030D-6E8A-4147-A177-3AD203B41FA5}">
                      <a16:colId xmlns:a16="http://schemas.microsoft.com/office/drawing/2014/main" val="1892245098"/>
                    </a:ext>
                  </a:extLst>
                </a:gridCol>
              </a:tblGrid>
              <a:tr h="122830">
                <a:tc>
                  <a:txBody>
                    <a:bodyPr/>
                    <a:lstStyle/>
                    <a:p>
                      <a:pPr marL="0" marR="0" algn="l">
                        <a:spcBef>
                          <a:spcPts val="0"/>
                        </a:spcBef>
                        <a:spcAft>
                          <a:spcPts val="0"/>
                        </a:spcAft>
                      </a:pPr>
                      <a:r>
                        <a:rPr lang="en-US" sz="1800" dirty="0">
                          <a:effectLst/>
                          <a:latin typeface="Lato" panose="020F0502020204030203" pitchFamily="34" charset="0"/>
                        </a:rPr>
                        <a:t>Module</a:t>
                      </a:r>
                      <a:endParaRPr lang="en-US" sz="1800" dirty="0">
                        <a:effectLst/>
                        <a:latin typeface="Lato" panose="020F0502020204030203" pitchFamily="34" charset="0"/>
                        <a:ea typeface="Times New Roman" panose="02020603050405020304" pitchFamily="18" charset="0"/>
                      </a:endParaRPr>
                    </a:p>
                  </a:txBody>
                  <a:tcPr marL="3373" marR="3373" marT="0" marB="0" anchor="b"/>
                </a:tc>
                <a:tc>
                  <a:txBody>
                    <a:bodyPr/>
                    <a:lstStyle/>
                    <a:p>
                      <a:pPr marL="0" marR="0" algn="l">
                        <a:spcBef>
                          <a:spcPts val="0"/>
                        </a:spcBef>
                        <a:spcAft>
                          <a:spcPts val="0"/>
                        </a:spcAft>
                      </a:pPr>
                      <a:r>
                        <a:rPr lang="en-US" sz="1800">
                          <a:effectLst/>
                          <a:latin typeface="Lato" panose="020F0502020204030203" pitchFamily="34" charset="0"/>
                        </a:rPr>
                        <a:t>DEI Learning Outcomes</a:t>
                      </a:r>
                      <a:endParaRPr lang="en-US" sz="1800">
                        <a:effectLst/>
                        <a:latin typeface="Lato" panose="020F0502020204030203" pitchFamily="34" charset="0"/>
                        <a:ea typeface="Times New Roman" panose="02020603050405020304" pitchFamily="18" charset="0"/>
                      </a:endParaRPr>
                    </a:p>
                  </a:txBody>
                  <a:tcPr marL="13376" marR="13376" marT="0" marB="0" anchor="b"/>
                </a:tc>
                <a:tc>
                  <a:txBody>
                    <a:bodyPr/>
                    <a:lstStyle/>
                    <a:p>
                      <a:pPr marL="0" marR="0" algn="l">
                        <a:spcBef>
                          <a:spcPts val="0"/>
                        </a:spcBef>
                        <a:spcAft>
                          <a:spcPts val="0"/>
                        </a:spcAft>
                      </a:pPr>
                      <a:r>
                        <a:rPr lang="en-US" sz="1800" dirty="0">
                          <a:effectLst/>
                          <a:latin typeface="Lato" panose="020F0502020204030203" pitchFamily="34" charset="0"/>
                        </a:rPr>
                        <a:t>Statistics Topics</a:t>
                      </a:r>
                      <a:endParaRPr lang="en-US" sz="1800" dirty="0">
                        <a:effectLst/>
                        <a:latin typeface="Lato" panose="020F0502020204030203" pitchFamily="34" charset="0"/>
                        <a:ea typeface="Times New Roman" panose="02020603050405020304" pitchFamily="18" charset="0"/>
                      </a:endParaRPr>
                    </a:p>
                  </a:txBody>
                  <a:tcPr marL="13376" marR="13376" marT="0" marB="0" anchor="b"/>
                </a:tc>
                <a:extLst>
                  <a:ext uri="{0D108BD9-81ED-4DB2-BD59-A6C34878D82A}">
                    <a16:rowId xmlns:a16="http://schemas.microsoft.com/office/drawing/2014/main" val="666076642"/>
                  </a:ext>
                </a:extLst>
              </a:tr>
              <a:tr h="399197">
                <a:tc>
                  <a:txBody>
                    <a:bodyPr/>
                    <a:lstStyle/>
                    <a:p>
                      <a:pPr marL="0" marR="0" algn="l">
                        <a:spcBef>
                          <a:spcPts val="0"/>
                        </a:spcBef>
                        <a:spcAft>
                          <a:spcPts val="0"/>
                        </a:spcAft>
                      </a:pPr>
                      <a:r>
                        <a:rPr lang="en-US" sz="1800" dirty="0">
                          <a:effectLst/>
                          <a:latin typeface="Lato" panose="020F0502020204030203" pitchFamily="34" charset="0"/>
                        </a:rPr>
                        <a:t>1</a:t>
                      </a:r>
                      <a:endParaRPr lang="en-US" sz="1800" dirty="0">
                        <a:effectLst/>
                        <a:latin typeface="Lato" panose="020F0502020204030203" pitchFamily="34" charset="0"/>
                        <a:ea typeface="Times New Roman" panose="02020603050405020304" pitchFamily="18" charset="0"/>
                      </a:endParaRPr>
                    </a:p>
                  </a:txBody>
                  <a:tcPr marL="13376" marR="13376" marT="0" marB="0"/>
                </a:tc>
                <a:tc>
                  <a:txBody>
                    <a:bodyPr/>
                    <a:lstStyle/>
                    <a:p>
                      <a:pPr marL="0" marR="0" algn="l">
                        <a:spcBef>
                          <a:spcPts val="0"/>
                        </a:spcBef>
                        <a:spcAft>
                          <a:spcPts val="600"/>
                        </a:spcAft>
                      </a:pPr>
                      <a:r>
                        <a:rPr lang="en-US" sz="1800" dirty="0">
                          <a:effectLst/>
                          <a:latin typeface="Lato" panose="020F0502020204030203" pitchFamily="34" charset="0"/>
                        </a:rPr>
                        <a:t>Through readings, group discussion and reflection, students will state definitions for DEI concepts including diversity, equity, inclusion, structural oppression, implicit bias, microaggressions, privilege, power, and marginalization.</a:t>
                      </a:r>
                    </a:p>
                    <a:p>
                      <a:pPr marL="0" marR="0" algn="l">
                        <a:spcBef>
                          <a:spcPts val="0"/>
                        </a:spcBef>
                        <a:spcAft>
                          <a:spcPts val="0"/>
                        </a:spcAft>
                      </a:pPr>
                      <a:r>
                        <a:rPr lang="en-US" sz="1800" spc="-20" dirty="0">
                          <a:effectLst/>
                          <a:latin typeface="Lato" panose="020F0502020204030203" pitchFamily="34" charset="0"/>
                        </a:rPr>
                        <a:t>Through readings, group discussion and reflection, students will determine ways in which the field of statistics contributes to inequities or equity in society.</a:t>
                      </a:r>
                      <a:endParaRPr lang="en-US" sz="1800" dirty="0">
                        <a:effectLst/>
                        <a:latin typeface="Lato" panose="020F0502020204030203" pitchFamily="34" charset="0"/>
                        <a:ea typeface="Times New Roman" panose="02020603050405020304" pitchFamily="18" charset="0"/>
                      </a:endParaRPr>
                    </a:p>
                  </a:txBody>
                  <a:tcPr marL="8375" marR="8375" marT="0" marB="0"/>
                </a:tc>
                <a:tc>
                  <a:txBody>
                    <a:bodyPr/>
                    <a:lstStyle/>
                    <a:p>
                      <a:pPr marL="0" marR="0" algn="l">
                        <a:spcBef>
                          <a:spcPts val="0"/>
                        </a:spcBef>
                        <a:spcAft>
                          <a:spcPts val="0"/>
                        </a:spcAft>
                      </a:pPr>
                      <a:r>
                        <a:rPr lang="en-US" sz="1800" dirty="0">
                          <a:effectLst/>
                          <a:latin typeface="Lato" panose="020F0502020204030203" pitchFamily="34" charset="0"/>
                        </a:rPr>
                        <a:t>1. Data Sources (Observations, Experiments, Censuses, Surveys, Simulations, Administrative, Found Data)</a:t>
                      </a:r>
                      <a:endParaRPr lang="en-US" sz="1800" dirty="0">
                        <a:effectLst/>
                        <a:latin typeface="Lato" panose="020F0502020204030203" pitchFamily="34" charset="0"/>
                        <a:ea typeface="Times New Roman" panose="02020603050405020304" pitchFamily="18" charset="0"/>
                      </a:endParaRPr>
                    </a:p>
                  </a:txBody>
                  <a:tcPr marL="8375" marR="8375" marT="0" marB="0" anchor="ctr"/>
                </a:tc>
                <a:extLst>
                  <a:ext uri="{0D108BD9-81ED-4DB2-BD59-A6C34878D82A}">
                    <a16:rowId xmlns:a16="http://schemas.microsoft.com/office/drawing/2014/main" val="2495212426"/>
                  </a:ext>
                </a:extLst>
              </a:tr>
            </a:tbl>
          </a:graphicData>
        </a:graphic>
      </p:graphicFrame>
    </p:spTree>
    <p:extLst>
      <p:ext uri="{BB962C8B-B14F-4D97-AF65-F5344CB8AC3E}">
        <p14:creationId xmlns:p14="http://schemas.microsoft.com/office/powerpoint/2010/main" val="3908356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13673" y="189264"/>
            <a:ext cx="7315201" cy="790571"/>
          </a:xfrm>
        </p:spPr>
        <p:txBody>
          <a:bodyPr/>
          <a:lstStyle/>
          <a:p>
            <a:pPr algn="l" eaLnBrk="1" hangingPunct="1"/>
            <a:r>
              <a:rPr lang="en-US" sz="2800" b="1" dirty="0">
                <a:solidFill>
                  <a:srgbClr val="006747"/>
                </a:solidFill>
                <a:latin typeface="Lato Black" panose="020F0A02020204030203" pitchFamily="34" charset="0"/>
              </a:rPr>
              <a:t>2. Course Modifications</a:t>
            </a:r>
          </a:p>
        </p:txBody>
      </p:sp>
      <p:sp>
        <p:nvSpPr>
          <p:cNvPr id="22535" name="Line 6"/>
          <p:cNvSpPr>
            <a:spLocks noChangeShapeType="1"/>
          </p:cNvSpPr>
          <p:nvPr/>
        </p:nvSpPr>
        <p:spPr bwMode="auto">
          <a:xfrm>
            <a:off x="513674" y="627344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4" name="Line 6">
            <a:extLst>
              <a:ext uri="{FF2B5EF4-FFF2-40B4-BE49-F238E27FC236}">
                <a16:creationId xmlns:a16="http://schemas.microsoft.com/office/drawing/2014/main" id="{3F257418-2D4E-41D7-AB81-CDE7C54D1832}"/>
              </a:ext>
            </a:extLst>
          </p:cNvPr>
          <p:cNvSpPr>
            <a:spLocks noChangeShapeType="1"/>
          </p:cNvSpPr>
          <p:nvPr/>
        </p:nvSpPr>
        <p:spPr bwMode="auto">
          <a:xfrm>
            <a:off x="513674" y="102503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graphicFrame>
        <p:nvGraphicFramePr>
          <p:cNvPr id="3" name="Table 2">
            <a:extLst>
              <a:ext uri="{FF2B5EF4-FFF2-40B4-BE49-F238E27FC236}">
                <a16:creationId xmlns:a16="http://schemas.microsoft.com/office/drawing/2014/main" id="{5A15F123-EA86-FDD8-BF45-EF1E2944EA3C}"/>
              </a:ext>
            </a:extLst>
          </p:cNvPr>
          <p:cNvGraphicFramePr>
            <a:graphicFrameLocks noGrp="1"/>
          </p:cNvGraphicFramePr>
          <p:nvPr>
            <p:extLst>
              <p:ext uri="{D42A27DB-BD31-4B8C-83A1-F6EECF244321}">
                <p14:modId xmlns:p14="http://schemas.microsoft.com/office/powerpoint/2010/main" val="1093401193"/>
              </p:ext>
            </p:extLst>
          </p:nvPr>
        </p:nvGraphicFramePr>
        <p:xfrm>
          <a:off x="513672" y="1072634"/>
          <a:ext cx="8310288" cy="5090160"/>
        </p:xfrm>
        <a:graphic>
          <a:graphicData uri="http://schemas.openxmlformats.org/drawingml/2006/table">
            <a:tbl>
              <a:tblPr firstRow="1" firstCol="1" bandRow="1">
                <a:tableStyleId>{5C22544A-7EE6-4342-B048-85BDC9FD1C3A}</a:tableStyleId>
              </a:tblPr>
              <a:tblGrid>
                <a:gridCol w="552157">
                  <a:extLst>
                    <a:ext uri="{9D8B030D-6E8A-4147-A177-3AD203B41FA5}">
                      <a16:colId xmlns:a16="http://schemas.microsoft.com/office/drawing/2014/main" val="3864336439"/>
                    </a:ext>
                  </a:extLst>
                </a:gridCol>
                <a:gridCol w="6074645">
                  <a:extLst>
                    <a:ext uri="{9D8B030D-6E8A-4147-A177-3AD203B41FA5}">
                      <a16:colId xmlns:a16="http://schemas.microsoft.com/office/drawing/2014/main" val="2565820331"/>
                    </a:ext>
                  </a:extLst>
                </a:gridCol>
                <a:gridCol w="1683486">
                  <a:extLst>
                    <a:ext uri="{9D8B030D-6E8A-4147-A177-3AD203B41FA5}">
                      <a16:colId xmlns:a16="http://schemas.microsoft.com/office/drawing/2014/main" val="1892245098"/>
                    </a:ext>
                  </a:extLst>
                </a:gridCol>
              </a:tblGrid>
              <a:tr h="122830">
                <a:tc>
                  <a:txBody>
                    <a:bodyPr/>
                    <a:lstStyle/>
                    <a:p>
                      <a:pPr marL="0" marR="0" algn="l">
                        <a:spcBef>
                          <a:spcPts val="0"/>
                        </a:spcBef>
                        <a:spcAft>
                          <a:spcPts val="0"/>
                        </a:spcAft>
                      </a:pPr>
                      <a:r>
                        <a:rPr lang="en-US" sz="1800" dirty="0">
                          <a:effectLst/>
                          <a:latin typeface="Lato" panose="020F0502020204030203" pitchFamily="34" charset="0"/>
                        </a:rPr>
                        <a:t>Mod.</a:t>
                      </a:r>
                      <a:endParaRPr lang="en-US" sz="1800" dirty="0">
                        <a:effectLst/>
                        <a:latin typeface="Lato" panose="020F0502020204030203" pitchFamily="34" charset="0"/>
                        <a:ea typeface="Times New Roman" panose="02020603050405020304" pitchFamily="18" charset="0"/>
                      </a:endParaRPr>
                    </a:p>
                  </a:txBody>
                  <a:tcPr marL="3373" marR="3373" marT="0" marB="0" anchor="b"/>
                </a:tc>
                <a:tc>
                  <a:txBody>
                    <a:bodyPr/>
                    <a:lstStyle/>
                    <a:p>
                      <a:pPr marL="0" marR="0" algn="l">
                        <a:spcBef>
                          <a:spcPts val="0"/>
                        </a:spcBef>
                        <a:spcAft>
                          <a:spcPts val="0"/>
                        </a:spcAft>
                      </a:pPr>
                      <a:r>
                        <a:rPr lang="en-US" sz="1800" dirty="0">
                          <a:effectLst/>
                          <a:latin typeface="Lato" panose="020F0502020204030203" pitchFamily="34" charset="0"/>
                        </a:rPr>
                        <a:t>DEI Learning Outcomes</a:t>
                      </a:r>
                      <a:endParaRPr lang="en-US" sz="1800" dirty="0">
                        <a:effectLst/>
                        <a:latin typeface="Lato" panose="020F0502020204030203" pitchFamily="34" charset="0"/>
                        <a:ea typeface="Times New Roman" panose="02020603050405020304" pitchFamily="18" charset="0"/>
                      </a:endParaRPr>
                    </a:p>
                  </a:txBody>
                  <a:tcPr marL="13376" marR="13376" marT="0" marB="0" anchor="b"/>
                </a:tc>
                <a:tc>
                  <a:txBody>
                    <a:bodyPr/>
                    <a:lstStyle/>
                    <a:p>
                      <a:pPr marL="0" marR="0" algn="l">
                        <a:spcBef>
                          <a:spcPts val="0"/>
                        </a:spcBef>
                        <a:spcAft>
                          <a:spcPts val="0"/>
                        </a:spcAft>
                      </a:pPr>
                      <a:r>
                        <a:rPr lang="en-US" sz="1800" dirty="0">
                          <a:effectLst/>
                          <a:latin typeface="Lato" panose="020F0502020204030203" pitchFamily="34" charset="0"/>
                        </a:rPr>
                        <a:t>Statistics Topics</a:t>
                      </a:r>
                      <a:endParaRPr lang="en-US" sz="1800" dirty="0">
                        <a:effectLst/>
                        <a:latin typeface="Lato" panose="020F0502020204030203" pitchFamily="34" charset="0"/>
                        <a:ea typeface="Times New Roman" panose="02020603050405020304" pitchFamily="18" charset="0"/>
                      </a:endParaRPr>
                    </a:p>
                  </a:txBody>
                  <a:tcPr marL="13376" marR="13376" marT="0" marB="0" anchor="b"/>
                </a:tc>
                <a:extLst>
                  <a:ext uri="{0D108BD9-81ED-4DB2-BD59-A6C34878D82A}">
                    <a16:rowId xmlns:a16="http://schemas.microsoft.com/office/drawing/2014/main" val="666076642"/>
                  </a:ext>
                </a:extLst>
              </a:tr>
              <a:tr h="2293176">
                <a:tc>
                  <a:txBody>
                    <a:bodyPr/>
                    <a:lstStyle/>
                    <a:p>
                      <a:pPr marL="0" marR="0" algn="l">
                        <a:spcBef>
                          <a:spcPts val="0"/>
                        </a:spcBef>
                        <a:spcAft>
                          <a:spcPts val="0"/>
                        </a:spcAft>
                      </a:pPr>
                      <a:r>
                        <a:rPr lang="en-US" sz="1800" dirty="0">
                          <a:effectLst/>
                          <a:latin typeface="Lato" panose="020F0502020204030203" pitchFamily="34" charset="0"/>
                        </a:rPr>
                        <a:t>2</a:t>
                      </a:r>
                      <a:endParaRPr lang="en-US" sz="1800" dirty="0">
                        <a:effectLst/>
                        <a:latin typeface="Lato" panose="020F0502020204030203" pitchFamily="34" charset="0"/>
                        <a:ea typeface="Times New Roman" panose="02020603050405020304" pitchFamily="18" charset="0"/>
                      </a:endParaRPr>
                    </a:p>
                  </a:txBody>
                  <a:tcPr marL="13376" marR="13376" marT="0" marB="0"/>
                </a:tc>
                <a:tc>
                  <a:txBody>
                    <a:bodyPr/>
                    <a:lstStyle/>
                    <a:p>
                      <a:pPr marL="0" marR="0" algn="l">
                        <a:spcBef>
                          <a:spcPts val="0"/>
                        </a:spcBef>
                        <a:spcAft>
                          <a:spcPts val="600"/>
                        </a:spcAft>
                      </a:pPr>
                      <a:r>
                        <a:rPr lang="en-US" sz="1800" dirty="0">
                          <a:effectLst/>
                          <a:latin typeface="Lato" panose="020F0502020204030203" pitchFamily="34" charset="0"/>
                        </a:rPr>
                        <a:t>Through readings, group discussion and reflection, students will explain through specific real-life examples how individual racism and discrimination can lead scientists to make unethical decisions around data that contribute to structural oppression of marginalized groups.</a:t>
                      </a:r>
                    </a:p>
                    <a:p>
                      <a:pPr marL="0" marR="0" algn="l">
                        <a:spcBef>
                          <a:spcPts val="0"/>
                        </a:spcBef>
                        <a:spcAft>
                          <a:spcPts val="0"/>
                        </a:spcAft>
                      </a:pPr>
                      <a:r>
                        <a:rPr lang="en-US" sz="1800" dirty="0">
                          <a:effectLst/>
                          <a:latin typeface="Lato" panose="020F0502020204030203" pitchFamily="34" charset="0"/>
                        </a:rPr>
                        <a:t>Through readings, group discussion and reflection, students will analyze how power that scientists hold in society interacts with societal stereotypes about marginalized groups.</a:t>
                      </a:r>
                      <a:endParaRPr lang="en-US" sz="1800" dirty="0">
                        <a:effectLst/>
                        <a:latin typeface="Lato" panose="020F0502020204030203" pitchFamily="34" charset="0"/>
                        <a:ea typeface="Times New Roman" panose="02020603050405020304" pitchFamily="18" charset="0"/>
                      </a:endParaRPr>
                    </a:p>
                  </a:txBody>
                  <a:tcPr marL="8375" marR="8375"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Lato" panose="020F0502020204030203" pitchFamily="34" charset="0"/>
                        </a:rPr>
                        <a:t>1. Data Sources (Observations, Experiments, Censuses, Surveys, Simulations, Administrative, Found Data)</a:t>
                      </a:r>
                      <a:endParaRPr lang="en-US" sz="1800" dirty="0">
                        <a:effectLst/>
                        <a:latin typeface="Lato" panose="020F0502020204030203" pitchFamily="34" charset="0"/>
                        <a:ea typeface="Times New Roman" panose="02020603050405020304" pitchFamily="18" charset="0"/>
                      </a:endParaRPr>
                    </a:p>
                    <a:p>
                      <a:endParaRPr lang="en-US" sz="1800" dirty="0"/>
                    </a:p>
                  </a:txBody>
                  <a:tcPr marL="8375" marR="8375" marT="0" marB="0" anchor="ctr"/>
                </a:tc>
                <a:extLst>
                  <a:ext uri="{0D108BD9-81ED-4DB2-BD59-A6C34878D82A}">
                    <a16:rowId xmlns:a16="http://schemas.microsoft.com/office/drawing/2014/main" val="374399515"/>
                  </a:ext>
                </a:extLst>
              </a:tr>
              <a:tr h="429904">
                <a:tc>
                  <a:txBody>
                    <a:bodyPr/>
                    <a:lstStyle/>
                    <a:p>
                      <a:pPr marL="0" marR="0" algn="l">
                        <a:spcBef>
                          <a:spcPts val="0"/>
                        </a:spcBef>
                        <a:spcAft>
                          <a:spcPts val="0"/>
                        </a:spcAft>
                      </a:pPr>
                      <a:r>
                        <a:rPr lang="en-US" sz="1800">
                          <a:effectLst/>
                          <a:latin typeface="Lato" panose="020F0502020204030203" pitchFamily="34" charset="0"/>
                        </a:rPr>
                        <a:t>3</a:t>
                      </a:r>
                      <a:endParaRPr lang="en-US" sz="1800">
                        <a:effectLst/>
                        <a:latin typeface="Lato" panose="020F0502020204030203" pitchFamily="34" charset="0"/>
                        <a:ea typeface="Times New Roman" panose="02020603050405020304" pitchFamily="18" charset="0"/>
                      </a:endParaRPr>
                    </a:p>
                  </a:txBody>
                  <a:tcPr marL="13376" marR="13376" marT="0" marB="0"/>
                </a:tc>
                <a:tc>
                  <a:txBody>
                    <a:bodyPr/>
                    <a:lstStyle/>
                    <a:p>
                      <a:pPr marL="0" marR="0" algn="l">
                        <a:spcBef>
                          <a:spcPts val="0"/>
                        </a:spcBef>
                        <a:spcAft>
                          <a:spcPts val="600"/>
                        </a:spcAft>
                      </a:pPr>
                      <a:r>
                        <a:rPr lang="en-US" sz="1800" dirty="0">
                          <a:effectLst/>
                          <a:latin typeface="Lato" panose="020F0502020204030203" pitchFamily="34" charset="0"/>
                        </a:rPr>
                        <a:t>Through readings, group discussion and reflection, students will analyze how a statistician’s social identity translates into biased understanding of the history of statistical thought.</a:t>
                      </a:r>
                    </a:p>
                    <a:p>
                      <a:pPr marL="0" marR="0" algn="l">
                        <a:spcBef>
                          <a:spcPts val="0"/>
                        </a:spcBef>
                        <a:spcAft>
                          <a:spcPts val="0"/>
                        </a:spcAft>
                      </a:pPr>
                      <a:r>
                        <a:rPr lang="en-US" sz="1800" spc="-10" dirty="0">
                          <a:effectLst/>
                          <a:latin typeface="Lato" panose="020F0502020204030203" pitchFamily="34" charset="0"/>
                        </a:rPr>
                        <a:t>Through readings, group discussion and reflection, students will critique the dominant narrative about the history of data visualization by comparing and contrasting euro-centric analysis of the history of statistical thought and more diverse understandings of the history of statistical thought.</a:t>
                      </a:r>
                      <a:endParaRPr lang="en-US" sz="1800" dirty="0">
                        <a:effectLst/>
                        <a:latin typeface="Lato" panose="020F0502020204030203" pitchFamily="34" charset="0"/>
                        <a:ea typeface="Times New Roman" panose="02020603050405020304" pitchFamily="18" charset="0"/>
                      </a:endParaRPr>
                    </a:p>
                  </a:txBody>
                  <a:tcPr marL="8375" marR="8375" marT="0" marB="0">
                    <a:noFill/>
                  </a:tcPr>
                </a:tc>
                <a:tc>
                  <a:txBody>
                    <a:bodyPr/>
                    <a:lstStyle/>
                    <a:p>
                      <a:pPr marL="0" marR="0" algn="l">
                        <a:spcBef>
                          <a:spcPts val="0"/>
                        </a:spcBef>
                        <a:spcAft>
                          <a:spcPts val="0"/>
                        </a:spcAft>
                      </a:pPr>
                      <a:r>
                        <a:rPr lang="en-US" sz="1800" dirty="0">
                          <a:effectLst/>
                          <a:latin typeface="Lato" panose="020F0502020204030203" pitchFamily="34" charset="0"/>
                        </a:rPr>
                        <a:t>2. Data Visualization (Bar Graphs, Pie Charts, Histograms, Scatterplots, Rose plots, Time series)</a:t>
                      </a:r>
                      <a:endParaRPr lang="en-US" sz="1800" dirty="0">
                        <a:effectLst/>
                        <a:latin typeface="Lato" panose="020F0502020204030203" pitchFamily="34" charset="0"/>
                        <a:ea typeface="Times New Roman" panose="02020603050405020304" pitchFamily="18" charset="0"/>
                      </a:endParaRPr>
                    </a:p>
                  </a:txBody>
                  <a:tcPr marL="8375" marR="8375" marT="0" marB="0" anchor="ctr">
                    <a:noFill/>
                  </a:tcPr>
                </a:tc>
                <a:extLst>
                  <a:ext uri="{0D108BD9-81ED-4DB2-BD59-A6C34878D82A}">
                    <a16:rowId xmlns:a16="http://schemas.microsoft.com/office/drawing/2014/main" val="3676599757"/>
                  </a:ext>
                </a:extLst>
              </a:tr>
            </a:tbl>
          </a:graphicData>
        </a:graphic>
      </p:graphicFrame>
      <p:pic>
        <p:nvPicPr>
          <p:cNvPr id="7" name="Picture 6">
            <a:extLst>
              <a:ext uri="{FF2B5EF4-FFF2-40B4-BE49-F238E27FC236}">
                <a16:creationId xmlns:a16="http://schemas.microsoft.com/office/drawing/2014/main" id="{F824D47D-3962-4CD6-BC14-CE5D8F22817C}"/>
              </a:ext>
            </a:extLst>
          </p:cNvPr>
          <p:cNvPicPr>
            <a:picLocks noChangeAspect="1"/>
          </p:cNvPicPr>
          <p:nvPr/>
        </p:nvPicPr>
        <p:blipFill>
          <a:blip r:embed="rId3"/>
          <a:stretch>
            <a:fillRect/>
          </a:stretch>
        </p:blipFill>
        <p:spPr>
          <a:xfrm>
            <a:off x="8001000" y="5845020"/>
            <a:ext cx="822960" cy="856859"/>
          </a:xfrm>
          <a:prstGeom prst="rect">
            <a:avLst/>
          </a:prstGeom>
        </p:spPr>
      </p:pic>
    </p:spTree>
    <p:extLst>
      <p:ext uri="{BB962C8B-B14F-4D97-AF65-F5344CB8AC3E}">
        <p14:creationId xmlns:p14="http://schemas.microsoft.com/office/powerpoint/2010/main" val="2431095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824D47D-3962-4CD6-BC14-CE5D8F22817C}"/>
              </a:ext>
            </a:extLst>
          </p:cNvPr>
          <p:cNvPicPr>
            <a:picLocks noChangeAspect="1"/>
          </p:cNvPicPr>
          <p:nvPr/>
        </p:nvPicPr>
        <p:blipFill>
          <a:blip r:embed="rId3"/>
          <a:stretch>
            <a:fillRect/>
          </a:stretch>
        </p:blipFill>
        <p:spPr>
          <a:xfrm>
            <a:off x="8001000" y="5845020"/>
            <a:ext cx="822960" cy="856859"/>
          </a:xfrm>
          <a:prstGeom prst="rect">
            <a:avLst/>
          </a:prstGeom>
        </p:spPr>
      </p:pic>
      <p:sp>
        <p:nvSpPr>
          <p:cNvPr id="22530" name="Rectangle 2"/>
          <p:cNvSpPr>
            <a:spLocks noGrp="1" noChangeArrowheads="1"/>
          </p:cNvSpPr>
          <p:nvPr>
            <p:ph type="title"/>
          </p:nvPr>
        </p:nvSpPr>
        <p:spPr>
          <a:xfrm>
            <a:off x="513673" y="189264"/>
            <a:ext cx="7315201" cy="790571"/>
          </a:xfrm>
        </p:spPr>
        <p:txBody>
          <a:bodyPr/>
          <a:lstStyle/>
          <a:p>
            <a:pPr algn="l" eaLnBrk="1" hangingPunct="1"/>
            <a:r>
              <a:rPr lang="en-US" sz="2800" b="1" dirty="0">
                <a:solidFill>
                  <a:srgbClr val="006747"/>
                </a:solidFill>
                <a:latin typeface="Lato Black" panose="020F0A02020204030203" pitchFamily="34" charset="0"/>
              </a:rPr>
              <a:t>2. Course Modifications</a:t>
            </a:r>
          </a:p>
        </p:txBody>
      </p:sp>
      <p:sp>
        <p:nvSpPr>
          <p:cNvPr id="22535" name="Line 6"/>
          <p:cNvSpPr>
            <a:spLocks noChangeShapeType="1"/>
          </p:cNvSpPr>
          <p:nvPr/>
        </p:nvSpPr>
        <p:spPr bwMode="auto">
          <a:xfrm>
            <a:off x="513674" y="627344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4" name="Line 6">
            <a:extLst>
              <a:ext uri="{FF2B5EF4-FFF2-40B4-BE49-F238E27FC236}">
                <a16:creationId xmlns:a16="http://schemas.microsoft.com/office/drawing/2014/main" id="{3F257418-2D4E-41D7-AB81-CDE7C54D1832}"/>
              </a:ext>
            </a:extLst>
          </p:cNvPr>
          <p:cNvSpPr>
            <a:spLocks noChangeShapeType="1"/>
          </p:cNvSpPr>
          <p:nvPr/>
        </p:nvSpPr>
        <p:spPr bwMode="auto">
          <a:xfrm>
            <a:off x="513674" y="102503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graphicFrame>
        <p:nvGraphicFramePr>
          <p:cNvPr id="3" name="Table 2">
            <a:extLst>
              <a:ext uri="{FF2B5EF4-FFF2-40B4-BE49-F238E27FC236}">
                <a16:creationId xmlns:a16="http://schemas.microsoft.com/office/drawing/2014/main" id="{5A15F123-EA86-FDD8-BF45-EF1E2944EA3C}"/>
              </a:ext>
            </a:extLst>
          </p:cNvPr>
          <p:cNvGraphicFramePr>
            <a:graphicFrameLocks noGrp="1"/>
          </p:cNvGraphicFramePr>
          <p:nvPr>
            <p:extLst>
              <p:ext uri="{D42A27DB-BD31-4B8C-83A1-F6EECF244321}">
                <p14:modId xmlns:p14="http://schemas.microsoft.com/office/powerpoint/2010/main" val="651060892"/>
              </p:ext>
            </p:extLst>
          </p:nvPr>
        </p:nvGraphicFramePr>
        <p:xfrm>
          <a:off x="513672" y="1078458"/>
          <a:ext cx="8292524" cy="3840480"/>
        </p:xfrm>
        <a:graphic>
          <a:graphicData uri="http://schemas.openxmlformats.org/drawingml/2006/table">
            <a:tbl>
              <a:tblPr firstRow="1" firstCol="1" bandRow="1">
                <a:tableStyleId>{5C22544A-7EE6-4342-B048-85BDC9FD1C3A}</a:tableStyleId>
              </a:tblPr>
              <a:tblGrid>
                <a:gridCol w="552157">
                  <a:extLst>
                    <a:ext uri="{9D8B030D-6E8A-4147-A177-3AD203B41FA5}">
                      <a16:colId xmlns:a16="http://schemas.microsoft.com/office/drawing/2014/main" val="3864336439"/>
                    </a:ext>
                  </a:extLst>
                </a:gridCol>
                <a:gridCol w="6068821">
                  <a:extLst>
                    <a:ext uri="{9D8B030D-6E8A-4147-A177-3AD203B41FA5}">
                      <a16:colId xmlns:a16="http://schemas.microsoft.com/office/drawing/2014/main" val="2565820331"/>
                    </a:ext>
                  </a:extLst>
                </a:gridCol>
                <a:gridCol w="1671546">
                  <a:extLst>
                    <a:ext uri="{9D8B030D-6E8A-4147-A177-3AD203B41FA5}">
                      <a16:colId xmlns:a16="http://schemas.microsoft.com/office/drawing/2014/main" val="1892245098"/>
                    </a:ext>
                  </a:extLst>
                </a:gridCol>
              </a:tblGrid>
              <a:tr h="122830">
                <a:tc>
                  <a:txBody>
                    <a:bodyPr/>
                    <a:lstStyle/>
                    <a:p>
                      <a:pPr marL="0" marR="0" algn="l">
                        <a:spcBef>
                          <a:spcPts val="0"/>
                        </a:spcBef>
                        <a:spcAft>
                          <a:spcPts val="0"/>
                        </a:spcAft>
                      </a:pPr>
                      <a:r>
                        <a:rPr lang="en-US" sz="1800" dirty="0">
                          <a:effectLst/>
                          <a:latin typeface="Lato" panose="020F0502020204030203" pitchFamily="34" charset="0"/>
                        </a:rPr>
                        <a:t>Mod.</a:t>
                      </a:r>
                      <a:endParaRPr lang="en-US" sz="1800" dirty="0">
                        <a:effectLst/>
                        <a:latin typeface="Lato" panose="020F0502020204030203" pitchFamily="34" charset="0"/>
                        <a:ea typeface="Times New Roman" panose="02020603050405020304" pitchFamily="18" charset="0"/>
                      </a:endParaRPr>
                    </a:p>
                  </a:txBody>
                  <a:tcPr marL="3373" marR="3373" marT="0" marB="0" anchor="b"/>
                </a:tc>
                <a:tc>
                  <a:txBody>
                    <a:bodyPr/>
                    <a:lstStyle/>
                    <a:p>
                      <a:pPr marL="0" marR="0" algn="l">
                        <a:spcBef>
                          <a:spcPts val="0"/>
                        </a:spcBef>
                        <a:spcAft>
                          <a:spcPts val="0"/>
                        </a:spcAft>
                      </a:pPr>
                      <a:r>
                        <a:rPr lang="en-US" sz="1800" dirty="0">
                          <a:effectLst/>
                          <a:latin typeface="Lato" panose="020F0502020204030203" pitchFamily="34" charset="0"/>
                        </a:rPr>
                        <a:t>DEI Learning Outcomes</a:t>
                      </a:r>
                      <a:endParaRPr lang="en-US" sz="1800" dirty="0">
                        <a:effectLst/>
                        <a:latin typeface="Lato" panose="020F0502020204030203" pitchFamily="34" charset="0"/>
                        <a:ea typeface="Times New Roman" panose="02020603050405020304" pitchFamily="18" charset="0"/>
                      </a:endParaRPr>
                    </a:p>
                  </a:txBody>
                  <a:tcPr marL="13376" marR="13376" marT="0" marB="0" anchor="b"/>
                </a:tc>
                <a:tc>
                  <a:txBody>
                    <a:bodyPr/>
                    <a:lstStyle/>
                    <a:p>
                      <a:pPr marL="0" marR="0" algn="l">
                        <a:spcBef>
                          <a:spcPts val="0"/>
                        </a:spcBef>
                        <a:spcAft>
                          <a:spcPts val="0"/>
                        </a:spcAft>
                      </a:pPr>
                      <a:r>
                        <a:rPr lang="en-US" sz="1800" dirty="0">
                          <a:effectLst/>
                          <a:latin typeface="Lato" panose="020F0502020204030203" pitchFamily="34" charset="0"/>
                        </a:rPr>
                        <a:t>Statistics Topics</a:t>
                      </a:r>
                      <a:endParaRPr lang="en-US" sz="1800" dirty="0">
                        <a:effectLst/>
                        <a:latin typeface="Lato" panose="020F0502020204030203" pitchFamily="34" charset="0"/>
                        <a:ea typeface="Times New Roman" panose="02020603050405020304" pitchFamily="18" charset="0"/>
                      </a:endParaRPr>
                    </a:p>
                  </a:txBody>
                  <a:tcPr marL="13376" marR="13376" marT="0" marB="0" anchor="b"/>
                </a:tc>
                <a:extLst>
                  <a:ext uri="{0D108BD9-81ED-4DB2-BD59-A6C34878D82A}">
                    <a16:rowId xmlns:a16="http://schemas.microsoft.com/office/drawing/2014/main" val="666076642"/>
                  </a:ext>
                </a:extLst>
              </a:tr>
              <a:tr h="0">
                <a:tc>
                  <a:txBody>
                    <a:bodyPr/>
                    <a:lstStyle/>
                    <a:p>
                      <a:pPr marL="0" marR="0" algn="l">
                        <a:spcBef>
                          <a:spcPts val="0"/>
                        </a:spcBef>
                        <a:spcAft>
                          <a:spcPts val="0"/>
                        </a:spcAft>
                      </a:pPr>
                      <a:r>
                        <a:rPr lang="en-US" sz="1800" dirty="0">
                          <a:effectLst/>
                          <a:latin typeface="Lato" panose="020F0502020204030203" pitchFamily="34" charset="0"/>
                        </a:rPr>
                        <a:t>4</a:t>
                      </a:r>
                      <a:endParaRPr lang="en-US" sz="1800" dirty="0">
                        <a:effectLst/>
                        <a:latin typeface="Lato" panose="020F0502020204030203" pitchFamily="34" charset="0"/>
                        <a:ea typeface="Times New Roman" panose="02020603050405020304" pitchFamily="18" charset="0"/>
                      </a:endParaRPr>
                    </a:p>
                  </a:txBody>
                  <a:tcPr marL="13376" marR="13376" marT="0" marB="0"/>
                </a:tc>
                <a:tc>
                  <a:txBody>
                    <a:bodyPr/>
                    <a:lstStyle/>
                    <a:p>
                      <a:pPr marL="0" marR="0" algn="l">
                        <a:spcBef>
                          <a:spcPts val="0"/>
                        </a:spcBef>
                        <a:spcAft>
                          <a:spcPts val="600"/>
                        </a:spcAft>
                      </a:pPr>
                      <a:r>
                        <a:rPr lang="en-US" sz="1800" dirty="0">
                          <a:effectLst/>
                          <a:latin typeface="Lato" panose="020F0502020204030203" pitchFamily="34" charset="0"/>
                        </a:rPr>
                        <a:t>Through readings, group discussion and reflection, students will evaluate misleading graphical summaries of data with an equity lens to explore how graphical summaries can exacerbate structural oppression.</a:t>
                      </a:r>
                    </a:p>
                    <a:p>
                      <a:pPr marL="0" marR="0" algn="l">
                        <a:spcBef>
                          <a:spcPts val="0"/>
                        </a:spcBef>
                        <a:spcAft>
                          <a:spcPts val="0"/>
                        </a:spcAft>
                      </a:pPr>
                      <a:r>
                        <a:rPr lang="en-US" sz="1800" dirty="0">
                          <a:effectLst/>
                          <a:latin typeface="Lato" panose="020F0502020204030203" pitchFamily="34" charset="0"/>
                        </a:rPr>
                        <a:t>Through readings, group discussion and reflection, students will identify best practices for promoting equity through appropriate data visualization techniques.</a:t>
                      </a:r>
                      <a:endParaRPr lang="en-US" sz="1800" dirty="0">
                        <a:effectLst/>
                        <a:latin typeface="Lato" panose="020F0502020204030203" pitchFamily="34" charset="0"/>
                        <a:ea typeface="Times New Roman" panose="02020603050405020304" pitchFamily="18" charset="0"/>
                      </a:endParaRPr>
                    </a:p>
                  </a:txBody>
                  <a:tcPr marL="8375" marR="8375"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Lato" panose="020F0502020204030203" pitchFamily="34" charset="0"/>
                        </a:rPr>
                        <a:t>2. Data Visualization (Bar Graphs, Pie Charts, Histograms, Scatterplots, Rose plots, Time series)</a:t>
                      </a:r>
                      <a:endParaRPr lang="en-US" sz="1800" dirty="0">
                        <a:effectLst/>
                        <a:latin typeface="Lato" panose="020F0502020204030203" pitchFamily="34" charset="0"/>
                        <a:ea typeface="Times New Roman" panose="02020603050405020304" pitchFamily="18" charset="0"/>
                      </a:endParaRPr>
                    </a:p>
                  </a:txBody>
                  <a:tcPr marL="8375" marR="8375" marT="0" marB="0" anchor="ctr"/>
                </a:tc>
                <a:extLst>
                  <a:ext uri="{0D108BD9-81ED-4DB2-BD59-A6C34878D82A}">
                    <a16:rowId xmlns:a16="http://schemas.microsoft.com/office/drawing/2014/main" val="888762264"/>
                  </a:ext>
                </a:extLst>
              </a:tr>
              <a:tr h="184245">
                <a:tc>
                  <a:txBody>
                    <a:bodyPr/>
                    <a:lstStyle/>
                    <a:p>
                      <a:pPr marL="0" marR="0" algn="l">
                        <a:spcBef>
                          <a:spcPts val="0"/>
                        </a:spcBef>
                        <a:spcAft>
                          <a:spcPts val="0"/>
                        </a:spcAft>
                      </a:pPr>
                      <a:r>
                        <a:rPr lang="en-US" sz="1800" dirty="0">
                          <a:effectLst/>
                          <a:latin typeface="Lato" panose="020F0502020204030203" pitchFamily="34" charset="0"/>
                        </a:rPr>
                        <a:t>5</a:t>
                      </a:r>
                      <a:endParaRPr lang="en-US" sz="1800" dirty="0">
                        <a:effectLst/>
                        <a:latin typeface="Lato" panose="020F0502020204030203" pitchFamily="34" charset="0"/>
                        <a:ea typeface="Times New Roman" panose="02020603050405020304" pitchFamily="18" charset="0"/>
                      </a:endParaRPr>
                    </a:p>
                  </a:txBody>
                  <a:tcPr marL="13376" marR="13376" marT="0" marB="0"/>
                </a:tc>
                <a:tc>
                  <a:txBody>
                    <a:bodyPr/>
                    <a:lstStyle/>
                    <a:p>
                      <a:pPr marL="0" marR="0" algn="l">
                        <a:spcBef>
                          <a:spcPts val="0"/>
                        </a:spcBef>
                        <a:spcAft>
                          <a:spcPts val="0"/>
                        </a:spcAft>
                      </a:pPr>
                      <a:r>
                        <a:rPr lang="en-US" sz="1800" dirty="0">
                          <a:effectLst/>
                          <a:latin typeface="Lato" panose="020F0502020204030203" pitchFamily="34" charset="0"/>
                        </a:rPr>
                        <a:t>Through readings, group discussion and reflection, students will analyze how unintentional and intentional misinterpretation of descriptive statistics can influence public debate about DEI-related issues.</a:t>
                      </a:r>
                      <a:endParaRPr lang="en-US" sz="1800" dirty="0">
                        <a:effectLst/>
                        <a:latin typeface="Lato" panose="020F0502020204030203" pitchFamily="34" charset="0"/>
                        <a:ea typeface="Times New Roman" panose="02020603050405020304" pitchFamily="18" charset="0"/>
                      </a:endParaRPr>
                    </a:p>
                  </a:txBody>
                  <a:tcPr marL="8375" marR="8375" marT="0" marB="0"/>
                </a:tc>
                <a:tc>
                  <a:txBody>
                    <a:bodyPr/>
                    <a:lstStyle/>
                    <a:p>
                      <a:pPr marL="0" marR="0" algn="l">
                        <a:spcBef>
                          <a:spcPts val="0"/>
                        </a:spcBef>
                        <a:spcAft>
                          <a:spcPts val="0"/>
                        </a:spcAft>
                      </a:pPr>
                      <a:r>
                        <a:rPr lang="en-US" sz="1800" dirty="0">
                          <a:effectLst/>
                          <a:latin typeface="Lato" panose="020F0502020204030203" pitchFamily="34" charset="0"/>
                        </a:rPr>
                        <a:t>3. Descriptive</a:t>
                      </a:r>
                    </a:p>
                    <a:p>
                      <a:pPr marL="0" marR="0" algn="l">
                        <a:spcBef>
                          <a:spcPts val="0"/>
                        </a:spcBef>
                        <a:spcAft>
                          <a:spcPts val="0"/>
                        </a:spcAft>
                      </a:pPr>
                      <a:r>
                        <a:rPr lang="en-US" sz="1800" dirty="0">
                          <a:effectLst/>
                          <a:latin typeface="Lato" panose="020F0502020204030203" pitchFamily="34" charset="0"/>
                        </a:rPr>
                        <a:t>Statistics </a:t>
                      </a:r>
                      <a:endParaRPr lang="en-US" sz="1800" dirty="0">
                        <a:effectLst/>
                        <a:latin typeface="Lato" panose="020F0502020204030203" pitchFamily="34" charset="0"/>
                        <a:ea typeface="Times New Roman" panose="02020603050405020304" pitchFamily="18" charset="0"/>
                      </a:endParaRPr>
                    </a:p>
                  </a:txBody>
                  <a:tcPr marL="8375" marR="8375" marT="0" marB="0" anchor="ctr"/>
                </a:tc>
                <a:extLst>
                  <a:ext uri="{0D108BD9-81ED-4DB2-BD59-A6C34878D82A}">
                    <a16:rowId xmlns:a16="http://schemas.microsoft.com/office/drawing/2014/main" val="1374517658"/>
                  </a:ext>
                </a:extLst>
              </a:tr>
            </a:tbl>
          </a:graphicData>
        </a:graphic>
      </p:graphicFrame>
    </p:spTree>
    <p:extLst>
      <p:ext uri="{BB962C8B-B14F-4D97-AF65-F5344CB8AC3E}">
        <p14:creationId xmlns:p14="http://schemas.microsoft.com/office/powerpoint/2010/main" val="3255461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824D47D-3962-4CD6-BC14-CE5D8F22817C}"/>
              </a:ext>
            </a:extLst>
          </p:cNvPr>
          <p:cNvPicPr>
            <a:picLocks noChangeAspect="1"/>
          </p:cNvPicPr>
          <p:nvPr/>
        </p:nvPicPr>
        <p:blipFill>
          <a:blip r:embed="rId3"/>
          <a:stretch>
            <a:fillRect/>
          </a:stretch>
        </p:blipFill>
        <p:spPr>
          <a:xfrm>
            <a:off x="8001000" y="5845020"/>
            <a:ext cx="822960" cy="856859"/>
          </a:xfrm>
          <a:prstGeom prst="rect">
            <a:avLst/>
          </a:prstGeom>
        </p:spPr>
      </p:pic>
      <p:sp>
        <p:nvSpPr>
          <p:cNvPr id="22530" name="Rectangle 2"/>
          <p:cNvSpPr>
            <a:spLocks noGrp="1" noChangeArrowheads="1"/>
          </p:cNvSpPr>
          <p:nvPr>
            <p:ph type="title"/>
          </p:nvPr>
        </p:nvSpPr>
        <p:spPr>
          <a:xfrm>
            <a:off x="513673" y="189264"/>
            <a:ext cx="7315201" cy="790571"/>
          </a:xfrm>
        </p:spPr>
        <p:txBody>
          <a:bodyPr/>
          <a:lstStyle/>
          <a:p>
            <a:pPr algn="l" eaLnBrk="1" hangingPunct="1"/>
            <a:r>
              <a:rPr lang="en-US" sz="2800" b="1" dirty="0">
                <a:solidFill>
                  <a:srgbClr val="006747"/>
                </a:solidFill>
                <a:latin typeface="Lato Black" panose="020F0A02020204030203" pitchFamily="34" charset="0"/>
              </a:rPr>
              <a:t>2. Course Modifications</a:t>
            </a:r>
          </a:p>
        </p:txBody>
      </p:sp>
      <p:sp>
        <p:nvSpPr>
          <p:cNvPr id="22535" name="Line 6"/>
          <p:cNvSpPr>
            <a:spLocks noChangeShapeType="1"/>
          </p:cNvSpPr>
          <p:nvPr/>
        </p:nvSpPr>
        <p:spPr bwMode="auto">
          <a:xfrm>
            <a:off x="513674" y="627344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4" name="Line 6">
            <a:extLst>
              <a:ext uri="{FF2B5EF4-FFF2-40B4-BE49-F238E27FC236}">
                <a16:creationId xmlns:a16="http://schemas.microsoft.com/office/drawing/2014/main" id="{3F257418-2D4E-41D7-AB81-CDE7C54D1832}"/>
              </a:ext>
            </a:extLst>
          </p:cNvPr>
          <p:cNvSpPr>
            <a:spLocks noChangeShapeType="1"/>
          </p:cNvSpPr>
          <p:nvPr/>
        </p:nvSpPr>
        <p:spPr bwMode="auto">
          <a:xfrm>
            <a:off x="513674" y="102503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graphicFrame>
        <p:nvGraphicFramePr>
          <p:cNvPr id="3" name="Table 2">
            <a:extLst>
              <a:ext uri="{FF2B5EF4-FFF2-40B4-BE49-F238E27FC236}">
                <a16:creationId xmlns:a16="http://schemas.microsoft.com/office/drawing/2014/main" id="{5A15F123-EA86-FDD8-BF45-EF1E2944EA3C}"/>
              </a:ext>
            </a:extLst>
          </p:cNvPr>
          <p:cNvGraphicFramePr>
            <a:graphicFrameLocks noGrp="1"/>
          </p:cNvGraphicFramePr>
          <p:nvPr>
            <p:extLst>
              <p:ext uri="{D42A27DB-BD31-4B8C-83A1-F6EECF244321}">
                <p14:modId xmlns:p14="http://schemas.microsoft.com/office/powerpoint/2010/main" val="3585235431"/>
              </p:ext>
            </p:extLst>
          </p:nvPr>
        </p:nvGraphicFramePr>
        <p:xfrm>
          <a:off x="513672" y="1078768"/>
          <a:ext cx="8292524" cy="4465320"/>
        </p:xfrm>
        <a:graphic>
          <a:graphicData uri="http://schemas.openxmlformats.org/drawingml/2006/table">
            <a:tbl>
              <a:tblPr firstRow="1" firstCol="1" bandRow="1">
                <a:tableStyleId>{5C22544A-7EE6-4342-B048-85BDC9FD1C3A}</a:tableStyleId>
              </a:tblPr>
              <a:tblGrid>
                <a:gridCol w="534685">
                  <a:extLst>
                    <a:ext uri="{9D8B030D-6E8A-4147-A177-3AD203B41FA5}">
                      <a16:colId xmlns:a16="http://schemas.microsoft.com/office/drawing/2014/main" val="3864336439"/>
                    </a:ext>
                  </a:extLst>
                </a:gridCol>
                <a:gridCol w="6307612">
                  <a:extLst>
                    <a:ext uri="{9D8B030D-6E8A-4147-A177-3AD203B41FA5}">
                      <a16:colId xmlns:a16="http://schemas.microsoft.com/office/drawing/2014/main" val="2565820331"/>
                    </a:ext>
                  </a:extLst>
                </a:gridCol>
                <a:gridCol w="1450227">
                  <a:extLst>
                    <a:ext uri="{9D8B030D-6E8A-4147-A177-3AD203B41FA5}">
                      <a16:colId xmlns:a16="http://schemas.microsoft.com/office/drawing/2014/main" val="1892245098"/>
                    </a:ext>
                  </a:extLst>
                </a:gridCol>
              </a:tblGrid>
              <a:tr h="122830">
                <a:tc>
                  <a:txBody>
                    <a:bodyPr/>
                    <a:lstStyle/>
                    <a:p>
                      <a:pPr marL="0" marR="0" algn="l">
                        <a:spcBef>
                          <a:spcPts val="0"/>
                        </a:spcBef>
                        <a:spcAft>
                          <a:spcPts val="0"/>
                        </a:spcAft>
                      </a:pPr>
                      <a:r>
                        <a:rPr lang="en-US" sz="1800" dirty="0">
                          <a:effectLst/>
                          <a:latin typeface="Lato" panose="020F0502020204030203" pitchFamily="34" charset="0"/>
                        </a:rPr>
                        <a:t>Mod.</a:t>
                      </a:r>
                      <a:endParaRPr lang="en-US" sz="1800" dirty="0">
                        <a:effectLst/>
                        <a:latin typeface="Lato" panose="020F0502020204030203" pitchFamily="34" charset="0"/>
                        <a:ea typeface="Times New Roman" panose="02020603050405020304" pitchFamily="18" charset="0"/>
                      </a:endParaRPr>
                    </a:p>
                  </a:txBody>
                  <a:tcPr marL="3373" marR="3373" marT="0" marB="0" anchor="b"/>
                </a:tc>
                <a:tc>
                  <a:txBody>
                    <a:bodyPr/>
                    <a:lstStyle/>
                    <a:p>
                      <a:pPr marL="0" marR="0" algn="l">
                        <a:spcBef>
                          <a:spcPts val="0"/>
                        </a:spcBef>
                        <a:spcAft>
                          <a:spcPts val="0"/>
                        </a:spcAft>
                      </a:pPr>
                      <a:r>
                        <a:rPr lang="en-US" sz="1800" dirty="0">
                          <a:effectLst/>
                          <a:latin typeface="Lato" panose="020F0502020204030203" pitchFamily="34" charset="0"/>
                        </a:rPr>
                        <a:t>DEI Learning Outcomes</a:t>
                      </a:r>
                      <a:endParaRPr lang="en-US" sz="1800" dirty="0">
                        <a:effectLst/>
                        <a:latin typeface="Lato" panose="020F0502020204030203" pitchFamily="34" charset="0"/>
                        <a:ea typeface="Times New Roman" panose="02020603050405020304" pitchFamily="18" charset="0"/>
                      </a:endParaRPr>
                    </a:p>
                  </a:txBody>
                  <a:tcPr marL="13376" marR="13376" marT="0" marB="0" anchor="b"/>
                </a:tc>
                <a:tc>
                  <a:txBody>
                    <a:bodyPr/>
                    <a:lstStyle/>
                    <a:p>
                      <a:pPr marL="0" marR="0" algn="l">
                        <a:spcBef>
                          <a:spcPts val="0"/>
                        </a:spcBef>
                        <a:spcAft>
                          <a:spcPts val="0"/>
                        </a:spcAft>
                      </a:pPr>
                      <a:r>
                        <a:rPr lang="en-US" sz="1800" dirty="0">
                          <a:effectLst/>
                          <a:latin typeface="Lato" panose="020F0502020204030203" pitchFamily="34" charset="0"/>
                        </a:rPr>
                        <a:t>Statistics Topics</a:t>
                      </a:r>
                      <a:endParaRPr lang="en-US" sz="1800" dirty="0">
                        <a:effectLst/>
                        <a:latin typeface="Lato" panose="020F0502020204030203" pitchFamily="34" charset="0"/>
                        <a:ea typeface="Times New Roman" panose="02020603050405020304" pitchFamily="18" charset="0"/>
                      </a:endParaRPr>
                    </a:p>
                  </a:txBody>
                  <a:tcPr marL="13376" marR="13376" marT="0" marB="0" anchor="b"/>
                </a:tc>
                <a:extLst>
                  <a:ext uri="{0D108BD9-81ED-4DB2-BD59-A6C34878D82A}">
                    <a16:rowId xmlns:a16="http://schemas.microsoft.com/office/drawing/2014/main" val="666076642"/>
                  </a:ext>
                </a:extLst>
              </a:tr>
              <a:tr h="1983911">
                <a:tc>
                  <a:txBody>
                    <a:bodyPr/>
                    <a:lstStyle/>
                    <a:p>
                      <a:pPr marL="0" marR="0" algn="l">
                        <a:spcBef>
                          <a:spcPts val="0"/>
                        </a:spcBef>
                        <a:spcAft>
                          <a:spcPts val="0"/>
                        </a:spcAft>
                      </a:pPr>
                      <a:r>
                        <a:rPr lang="en-US" sz="1800" dirty="0">
                          <a:effectLst/>
                          <a:latin typeface="Lato" panose="020F0502020204030203" pitchFamily="34" charset="0"/>
                        </a:rPr>
                        <a:t>6</a:t>
                      </a:r>
                      <a:endParaRPr lang="en-US" sz="1800" dirty="0">
                        <a:effectLst/>
                        <a:latin typeface="Lato" panose="020F0502020204030203" pitchFamily="34" charset="0"/>
                        <a:ea typeface="Times New Roman" panose="02020603050405020304" pitchFamily="18" charset="0"/>
                      </a:endParaRPr>
                    </a:p>
                  </a:txBody>
                  <a:tcPr marL="13376" marR="13376" marT="0" marB="0"/>
                </a:tc>
                <a:tc>
                  <a:txBody>
                    <a:bodyPr/>
                    <a:lstStyle/>
                    <a:p>
                      <a:pPr marL="0" marR="0" algn="l">
                        <a:spcBef>
                          <a:spcPts val="0"/>
                        </a:spcBef>
                        <a:spcAft>
                          <a:spcPts val="600"/>
                        </a:spcAft>
                      </a:pPr>
                      <a:r>
                        <a:rPr lang="en-US" sz="1800" dirty="0">
                          <a:effectLst/>
                          <a:latin typeface="Lato" panose="020F0502020204030203" pitchFamily="34" charset="0"/>
                        </a:rPr>
                        <a:t>Through readings, group discussion and reflection, students will critique causal arguments related to race in the United States by analyzing the relationship between the author’s social identity and the appropriateness of the use of statistical concepts within the argument.</a:t>
                      </a:r>
                    </a:p>
                    <a:p>
                      <a:pPr marL="0" marR="0" algn="l">
                        <a:spcBef>
                          <a:spcPts val="0"/>
                        </a:spcBef>
                        <a:spcAft>
                          <a:spcPts val="0"/>
                        </a:spcAft>
                      </a:pPr>
                      <a:r>
                        <a:rPr lang="en-US" sz="1800" spc="-10" dirty="0">
                          <a:effectLst/>
                          <a:latin typeface="Lato" panose="020F0502020204030203" pitchFamily="34" charset="0"/>
                        </a:rPr>
                        <a:t>Through readings, group discussion and reflection, students will connect cross-classification and Simpson’s Paradox to concepts of intersectionality.</a:t>
                      </a:r>
                      <a:endParaRPr lang="en-US" sz="1800" dirty="0">
                        <a:effectLst/>
                        <a:latin typeface="Lato" panose="020F0502020204030203" pitchFamily="34" charset="0"/>
                        <a:ea typeface="Times New Roman" panose="02020603050405020304" pitchFamily="18" charset="0"/>
                      </a:endParaRPr>
                    </a:p>
                  </a:txBody>
                  <a:tcPr marL="8375" marR="8375" marT="0" marB="0"/>
                </a:tc>
                <a:tc rowSpan="2">
                  <a:txBody>
                    <a:bodyPr/>
                    <a:lstStyle/>
                    <a:p>
                      <a:pPr marL="0" marR="0" algn="l">
                        <a:spcBef>
                          <a:spcPts val="0"/>
                        </a:spcBef>
                        <a:spcAft>
                          <a:spcPts val="0"/>
                        </a:spcAft>
                      </a:pPr>
                      <a:r>
                        <a:rPr lang="en-US" sz="1800" dirty="0">
                          <a:effectLst/>
                          <a:latin typeface="Lato" panose="020F0502020204030203" pitchFamily="34" charset="0"/>
                        </a:rPr>
                        <a:t>4. Probability</a:t>
                      </a:r>
                    </a:p>
                    <a:p>
                      <a:pPr marL="0" marR="0" algn="l">
                        <a:spcBef>
                          <a:spcPts val="0"/>
                        </a:spcBef>
                        <a:spcAft>
                          <a:spcPts val="0"/>
                        </a:spcAft>
                      </a:pPr>
                      <a:r>
                        <a:rPr lang="en-US" sz="1800" dirty="0">
                          <a:effectLst/>
                          <a:latin typeface="Lato" panose="020F0502020204030203" pitchFamily="34" charset="0"/>
                        </a:rPr>
                        <a:t>(Basic rules, </a:t>
                      </a:r>
                    </a:p>
                    <a:p>
                      <a:pPr marL="0" marR="0" algn="l">
                        <a:spcBef>
                          <a:spcPts val="0"/>
                        </a:spcBef>
                        <a:spcAft>
                          <a:spcPts val="0"/>
                        </a:spcAft>
                      </a:pPr>
                      <a:r>
                        <a:rPr lang="en-US" sz="1800" dirty="0">
                          <a:effectLst/>
                          <a:latin typeface="Lato" panose="020F0502020204030203" pitchFamily="34" charset="0"/>
                        </a:rPr>
                        <a:t>Probability Functions, Binomial,</a:t>
                      </a:r>
                    </a:p>
                    <a:p>
                      <a:pPr marL="0" marR="0" algn="l">
                        <a:spcBef>
                          <a:spcPts val="0"/>
                        </a:spcBef>
                        <a:spcAft>
                          <a:spcPts val="0"/>
                        </a:spcAft>
                      </a:pPr>
                      <a:r>
                        <a:rPr lang="en-US" sz="1800" dirty="0">
                          <a:effectLst/>
                          <a:latin typeface="Lato" panose="020F0502020204030203" pitchFamily="34" charset="0"/>
                        </a:rPr>
                        <a:t>Normal, Law of Large Numbers, Distribution of Sample Means,</a:t>
                      </a:r>
                    </a:p>
                    <a:p>
                      <a:pPr marL="0" marR="0" algn="l">
                        <a:spcBef>
                          <a:spcPts val="0"/>
                        </a:spcBef>
                        <a:spcAft>
                          <a:spcPts val="0"/>
                        </a:spcAft>
                      </a:pPr>
                      <a:r>
                        <a:rPr lang="en-US" sz="1800" dirty="0">
                          <a:effectLst/>
                          <a:latin typeface="Lato" panose="020F0502020204030203" pitchFamily="34" charset="0"/>
                        </a:rPr>
                        <a:t>Central Limit Theorem)</a:t>
                      </a:r>
                      <a:endParaRPr lang="en-US" sz="1800" dirty="0">
                        <a:effectLst/>
                        <a:latin typeface="Lato" panose="020F0502020204030203" pitchFamily="34" charset="0"/>
                        <a:ea typeface="Times New Roman" panose="02020603050405020304" pitchFamily="18" charset="0"/>
                      </a:endParaRPr>
                    </a:p>
                  </a:txBody>
                  <a:tcPr marL="8375" marR="8375" marT="0" marB="0" anchor="ctr"/>
                </a:tc>
                <a:extLst>
                  <a:ext uri="{0D108BD9-81ED-4DB2-BD59-A6C34878D82A}">
                    <a16:rowId xmlns:a16="http://schemas.microsoft.com/office/drawing/2014/main" val="1963962749"/>
                  </a:ext>
                </a:extLst>
              </a:tr>
              <a:tr h="1583206">
                <a:tc>
                  <a:txBody>
                    <a:bodyPr/>
                    <a:lstStyle/>
                    <a:p>
                      <a:r>
                        <a:rPr lang="en-US" sz="1800">
                          <a:effectLst/>
                          <a:latin typeface="Lato" panose="020F0502020204030203" pitchFamily="34" charset="0"/>
                        </a:rPr>
                        <a:t>7</a:t>
                      </a:r>
                      <a:endParaRPr lang="en-US"/>
                    </a:p>
                  </a:txBody>
                  <a:tcPr marL="13376" marR="13376" marT="0" marB="0"/>
                </a:tc>
                <a:tc>
                  <a:txBody>
                    <a:bodyPr/>
                    <a:lstStyle/>
                    <a:p>
                      <a:pPr marL="0" marR="0" algn="l">
                        <a:spcBef>
                          <a:spcPts val="0"/>
                        </a:spcBef>
                        <a:spcAft>
                          <a:spcPts val="0"/>
                        </a:spcAft>
                      </a:pPr>
                      <a:r>
                        <a:rPr lang="en-US" sz="1800" dirty="0">
                          <a:effectLst/>
                          <a:latin typeface="Lato" panose="020F0502020204030203" pitchFamily="34" charset="0"/>
                        </a:rPr>
                        <a:t>Through readings, group discussion and reflection, students will identify, through describing real examples, how statistical knowledge can be a source of power.</a:t>
                      </a:r>
                    </a:p>
                    <a:p>
                      <a:pPr marL="0" marR="0" algn="l">
                        <a:spcBef>
                          <a:spcPts val="0"/>
                        </a:spcBef>
                        <a:spcAft>
                          <a:spcPts val="0"/>
                        </a:spcAft>
                      </a:pPr>
                      <a:r>
                        <a:rPr lang="en-US" sz="1800" dirty="0">
                          <a:effectLst/>
                          <a:latin typeface="Lato" panose="020F0502020204030203" pitchFamily="34" charset="0"/>
                        </a:rPr>
                        <a:t>Through readings, group discussion and reflection, students will examine how current statistical methods are not sufficient to describe the complexities of intersectionality. </a:t>
                      </a:r>
                      <a:endParaRPr lang="en-US" dirty="0"/>
                    </a:p>
                  </a:txBody>
                  <a:tcPr marL="8375" marR="8375" marT="0" marB="0"/>
                </a:tc>
                <a:tc vMerge="1">
                  <a:txBody>
                    <a:bodyPr/>
                    <a:lstStyle/>
                    <a:p>
                      <a:pPr marL="0" marR="0" algn="l">
                        <a:spcBef>
                          <a:spcPts val="0"/>
                        </a:spcBef>
                        <a:spcAft>
                          <a:spcPts val="0"/>
                        </a:spcAft>
                      </a:pPr>
                      <a:endParaRPr lang="en-US" sz="1800" dirty="0">
                        <a:effectLst/>
                        <a:latin typeface="Lato" panose="020F0502020204030203" pitchFamily="34" charset="0"/>
                      </a:endParaRPr>
                    </a:p>
                  </a:txBody>
                  <a:tcPr marL="8375" marR="8375" marT="0" marB="0" anchor="ctr"/>
                </a:tc>
                <a:extLst>
                  <a:ext uri="{0D108BD9-81ED-4DB2-BD59-A6C34878D82A}">
                    <a16:rowId xmlns:a16="http://schemas.microsoft.com/office/drawing/2014/main" val="1968379023"/>
                  </a:ext>
                </a:extLst>
              </a:tr>
            </a:tbl>
          </a:graphicData>
        </a:graphic>
      </p:graphicFrame>
    </p:spTree>
    <p:extLst>
      <p:ext uri="{BB962C8B-B14F-4D97-AF65-F5344CB8AC3E}">
        <p14:creationId xmlns:p14="http://schemas.microsoft.com/office/powerpoint/2010/main" val="4227873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5A15F123-EA86-FDD8-BF45-EF1E2944EA3C}"/>
              </a:ext>
            </a:extLst>
          </p:cNvPr>
          <p:cNvGraphicFramePr>
            <a:graphicFrameLocks noGrp="1"/>
          </p:cNvGraphicFramePr>
          <p:nvPr>
            <p:extLst>
              <p:ext uri="{D42A27DB-BD31-4B8C-83A1-F6EECF244321}">
                <p14:modId xmlns:p14="http://schemas.microsoft.com/office/powerpoint/2010/main" val="1813151737"/>
              </p:ext>
            </p:extLst>
          </p:nvPr>
        </p:nvGraphicFramePr>
        <p:xfrm>
          <a:off x="513673" y="1070244"/>
          <a:ext cx="8292524" cy="5212080"/>
        </p:xfrm>
        <a:graphic>
          <a:graphicData uri="http://schemas.openxmlformats.org/drawingml/2006/table">
            <a:tbl>
              <a:tblPr firstRow="1" firstCol="1" bandRow="1">
                <a:tableStyleId>{5C22544A-7EE6-4342-B048-85BDC9FD1C3A}</a:tableStyleId>
              </a:tblPr>
              <a:tblGrid>
                <a:gridCol w="557981">
                  <a:extLst>
                    <a:ext uri="{9D8B030D-6E8A-4147-A177-3AD203B41FA5}">
                      <a16:colId xmlns:a16="http://schemas.microsoft.com/office/drawing/2014/main" val="3864336439"/>
                    </a:ext>
                  </a:extLst>
                </a:gridCol>
                <a:gridCol w="5690247">
                  <a:extLst>
                    <a:ext uri="{9D8B030D-6E8A-4147-A177-3AD203B41FA5}">
                      <a16:colId xmlns:a16="http://schemas.microsoft.com/office/drawing/2014/main" val="2565820331"/>
                    </a:ext>
                  </a:extLst>
                </a:gridCol>
                <a:gridCol w="2044296">
                  <a:extLst>
                    <a:ext uri="{9D8B030D-6E8A-4147-A177-3AD203B41FA5}">
                      <a16:colId xmlns:a16="http://schemas.microsoft.com/office/drawing/2014/main" val="1892245098"/>
                    </a:ext>
                  </a:extLst>
                </a:gridCol>
              </a:tblGrid>
              <a:tr h="122830">
                <a:tc>
                  <a:txBody>
                    <a:bodyPr/>
                    <a:lstStyle/>
                    <a:p>
                      <a:pPr marL="0" marR="0" algn="l">
                        <a:spcBef>
                          <a:spcPts val="0"/>
                        </a:spcBef>
                        <a:spcAft>
                          <a:spcPts val="0"/>
                        </a:spcAft>
                      </a:pPr>
                      <a:r>
                        <a:rPr lang="en-US" sz="1800" dirty="0">
                          <a:effectLst/>
                          <a:latin typeface="Lato" panose="020F0502020204030203" pitchFamily="34" charset="0"/>
                        </a:rPr>
                        <a:t>Mod.</a:t>
                      </a:r>
                      <a:endParaRPr lang="en-US" sz="1800" dirty="0">
                        <a:effectLst/>
                        <a:latin typeface="Lato" panose="020F0502020204030203" pitchFamily="34" charset="0"/>
                        <a:ea typeface="Times New Roman" panose="02020603050405020304" pitchFamily="18" charset="0"/>
                      </a:endParaRPr>
                    </a:p>
                  </a:txBody>
                  <a:tcPr marL="3373" marR="3373" marT="0" marB="0" anchor="b"/>
                </a:tc>
                <a:tc>
                  <a:txBody>
                    <a:bodyPr/>
                    <a:lstStyle/>
                    <a:p>
                      <a:pPr marL="0" marR="0" algn="l">
                        <a:spcBef>
                          <a:spcPts val="0"/>
                        </a:spcBef>
                        <a:spcAft>
                          <a:spcPts val="0"/>
                        </a:spcAft>
                      </a:pPr>
                      <a:r>
                        <a:rPr lang="en-US" sz="1800">
                          <a:effectLst/>
                          <a:latin typeface="Lato" panose="020F0502020204030203" pitchFamily="34" charset="0"/>
                        </a:rPr>
                        <a:t>DEI Learning Outcomes</a:t>
                      </a:r>
                      <a:endParaRPr lang="en-US" sz="1800">
                        <a:effectLst/>
                        <a:latin typeface="Lato" panose="020F0502020204030203" pitchFamily="34" charset="0"/>
                        <a:ea typeface="Times New Roman" panose="02020603050405020304" pitchFamily="18" charset="0"/>
                      </a:endParaRPr>
                    </a:p>
                  </a:txBody>
                  <a:tcPr marL="13376" marR="13376" marT="0" marB="0" anchor="b"/>
                </a:tc>
                <a:tc>
                  <a:txBody>
                    <a:bodyPr/>
                    <a:lstStyle/>
                    <a:p>
                      <a:pPr marL="0" marR="0" algn="l">
                        <a:spcBef>
                          <a:spcPts val="0"/>
                        </a:spcBef>
                        <a:spcAft>
                          <a:spcPts val="0"/>
                        </a:spcAft>
                      </a:pPr>
                      <a:r>
                        <a:rPr lang="en-US" sz="1800" dirty="0">
                          <a:effectLst/>
                          <a:latin typeface="Lato" panose="020F0502020204030203" pitchFamily="34" charset="0"/>
                        </a:rPr>
                        <a:t>Statistics Topics</a:t>
                      </a:r>
                      <a:endParaRPr lang="en-US" sz="1800" dirty="0">
                        <a:effectLst/>
                        <a:latin typeface="Lato" panose="020F0502020204030203" pitchFamily="34" charset="0"/>
                        <a:ea typeface="Times New Roman" panose="02020603050405020304" pitchFamily="18" charset="0"/>
                      </a:endParaRPr>
                    </a:p>
                  </a:txBody>
                  <a:tcPr marL="13376" marR="13376" marT="0" marB="0" anchor="b"/>
                </a:tc>
                <a:extLst>
                  <a:ext uri="{0D108BD9-81ED-4DB2-BD59-A6C34878D82A}">
                    <a16:rowId xmlns:a16="http://schemas.microsoft.com/office/drawing/2014/main" val="666076642"/>
                  </a:ext>
                </a:extLst>
              </a:tr>
              <a:tr h="2586774">
                <a:tc>
                  <a:txBody>
                    <a:bodyPr/>
                    <a:lstStyle/>
                    <a:p>
                      <a:pPr marL="0" marR="0" algn="l">
                        <a:spcBef>
                          <a:spcPts val="0"/>
                        </a:spcBef>
                        <a:spcAft>
                          <a:spcPts val="0"/>
                        </a:spcAft>
                      </a:pPr>
                      <a:r>
                        <a:rPr lang="en-US" sz="1800" dirty="0">
                          <a:effectLst/>
                          <a:latin typeface="Lato" panose="020F0502020204030203" pitchFamily="34" charset="0"/>
                        </a:rPr>
                        <a:t>8</a:t>
                      </a:r>
                      <a:endParaRPr lang="en-US" sz="1800" dirty="0">
                        <a:effectLst/>
                        <a:latin typeface="Lato" panose="020F0502020204030203" pitchFamily="34" charset="0"/>
                        <a:ea typeface="Times New Roman" panose="02020603050405020304" pitchFamily="18" charset="0"/>
                      </a:endParaRPr>
                    </a:p>
                  </a:txBody>
                  <a:tcPr marL="13376" marR="13376" marT="0" marB="0"/>
                </a:tc>
                <a:tc>
                  <a:txBody>
                    <a:bodyPr/>
                    <a:lstStyle/>
                    <a:p>
                      <a:pPr marL="0" marR="0" algn="l">
                        <a:spcBef>
                          <a:spcPts val="0"/>
                        </a:spcBef>
                        <a:spcAft>
                          <a:spcPts val="600"/>
                        </a:spcAft>
                      </a:pPr>
                      <a:r>
                        <a:rPr lang="en-US" sz="1800" spc="-40" dirty="0">
                          <a:effectLst/>
                          <a:latin typeface="Lato" panose="020F0502020204030203" pitchFamily="34" charset="0"/>
                        </a:rPr>
                        <a:t>Through readings, group discussion and reflection, students will define different sexual orientations and gender identities and determine which orientations and identities are better represented in current data collection and analysis practice in the United States. </a:t>
                      </a:r>
                    </a:p>
                    <a:p>
                      <a:pPr marL="0" marR="0" algn="l">
                        <a:spcBef>
                          <a:spcPts val="0"/>
                        </a:spcBef>
                        <a:spcAft>
                          <a:spcPts val="0"/>
                        </a:spcAft>
                      </a:pPr>
                      <a:r>
                        <a:rPr lang="en-US" sz="1800" spc="-40" baseline="0" dirty="0">
                          <a:effectLst/>
                          <a:latin typeface="Lato" panose="020F0502020204030203" pitchFamily="34" charset="0"/>
                        </a:rPr>
                        <a:t>Through readings, group discussion and reflection, students will connect how data collection and analysis practice on gender expression and sexual orientation can lead to structural privilege or oppression in United States society.</a:t>
                      </a:r>
                      <a:endParaRPr lang="en-US" sz="1800" spc="-40" baseline="0" dirty="0">
                        <a:effectLst/>
                        <a:latin typeface="Lato" panose="020F0502020204030203" pitchFamily="34" charset="0"/>
                        <a:ea typeface="Times New Roman" panose="02020603050405020304" pitchFamily="18" charset="0"/>
                      </a:endParaRPr>
                    </a:p>
                  </a:txBody>
                  <a:tcPr marL="8375" marR="8375" marT="0" marB="0"/>
                </a:tc>
                <a:tc>
                  <a:txBody>
                    <a:bodyPr/>
                    <a:lstStyle/>
                    <a:p>
                      <a:pPr marL="0" marR="0" algn="l">
                        <a:spcBef>
                          <a:spcPts val="0"/>
                        </a:spcBef>
                        <a:spcAft>
                          <a:spcPts val="0"/>
                        </a:spcAft>
                      </a:pPr>
                      <a:r>
                        <a:rPr lang="en-US" sz="1800" dirty="0">
                          <a:effectLst/>
                          <a:latin typeface="Lato" panose="020F0502020204030203" pitchFamily="34" charset="0"/>
                        </a:rPr>
                        <a:t>4. Probability</a:t>
                      </a:r>
                    </a:p>
                    <a:p>
                      <a:pPr marL="0" marR="0" algn="l">
                        <a:spcBef>
                          <a:spcPts val="0"/>
                        </a:spcBef>
                        <a:spcAft>
                          <a:spcPts val="0"/>
                        </a:spcAft>
                      </a:pPr>
                      <a:r>
                        <a:rPr lang="en-US" sz="1800" dirty="0">
                          <a:effectLst/>
                          <a:latin typeface="Lato" panose="020F0502020204030203" pitchFamily="34" charset="0"/>
                        </a:rPr>
                        <a:t>(Basic rules, </a:t>
                      </a:r>
                    </a:p>
                    <a:p>
                      <a:pPr marL="0" marR="0" algn="l">
                        <a:spcBef>
                          <a:spcPts val="0"/>
                        </a:spcBef>
                        <a:spcAft>
                          <a:spcPts val="0"/>
                        </a:spcAft>
                      </a:pPr>
                      <a:r>
                        <a:rPr lang="en-US" sz="1800" dirty="0">
                          <a:effectLst/>
                          <a:latin typeface="Lato" panose="020F0502020204030203" pitchFamily="34" charset="0"/>
                        </a:rPr>
                        <a:t>Probability Functions, Binomial,</a:t>
                      </a:r>
                    </a:p>
                    <a:p>
                      <a:pPr marL="0" marR="0" algn="l">
                        <a:spcBef>
                          <a:spcPts val="0"/>
                        </a:spcBef>
                        <a:spcAft>
                          <a:spcPts val="0"/>
                        </a:spcAft>
                      </a:pPr>
                      <a:r>
                        <a:rPr lang="en-US" sz="1800" dirty="0">
                          <a:effectLst/>
                          <a:latin typeface="Lato" panose="020F0502020204030203" pitchFamily="34" charset="0"/>
                        </a:rPr>
                        <a:t>Normal, Law of Large Numbers, Distribution of Sample Means,</a:t>
                      </a:r>
                    </a:p>
                    <a:p>
                      <a:pPr marL="0" marR="0" algn="l">
                        <a:spcBef>
                          <a:spcPts val="0"/>
                        </a:spcBef>
                        <a:spcAft>
                          <a:spcPts val="0"/>
                        </a:spcAft>
                      </a:pPr>
                      <a:r>
                        <a:rPr lang="en-US" sz="1800" dirty="0">
                          <a:effectLst/>
                          <a:latin typeface="Lato" panose="020F0502020204030203" pitchFamily="34" charset="0"/>
                        </a:rPr>
                        <a:t>Central Limit Theorem)</a:t>
                      </a:r>
                      <a:endParaRPr lang="en-US" sz="1800" dirty="0">
                        <a:effectLst/>
                        <a:latin typeface="Lato" panose="020F0502020204030203" pitchFamily="34" charset="0"/>
                        <a:ea typeface="Times New Roman" panose="02020603050405020304" pitchFamily="18" charset="0"/>
                      </a:endParaRPr>
                    </a:p>
                  </a:txBody>
                  <a:tcPr marL="8375" marR="8375" marT="0" marB="0" anchor="ctr"/>
                </a:tc>
                <a:extLst>
                  <a:ext uri="{0D108BD9-81ED-4DB2-BD59-A6C34878D82A}">
                    <a16:rowId xmlns:a16="http://schemas.microsoft.com/office/drawing/2014/main" val="1721597014"/>
                  </a:ext>
                </a:extLst>
              </a:tr>
              <a:tr h="2194560">
                <a:tc>
                  <a:txBody>
                    <a:bodyPr/>
                    <a:lstStyle/>
                    <a:p>
                      <a:pPr marL="0" marR="0" algn="l">
                        <a:spcBef>
                          <a:spcPts val="0"/>
                        </a:spcBef>
                        <a:spcAft>
                          <a:spcPts val="0"/>
                        </a:spcAft>
                      </a:pPr>
                      <a:r>
                        <a:rPr lang="en-US" sz="1800" dirty="0">
                          <a:effectLst/>
                          <a:latin typeface="Lato" panose="020F0502020204030203" pitchFamily="34" charset="0"/>
                        </a:rPr>
                        <a:t>9</a:t>
                      </a:r>
                      <a:endParaRPr lang="en-US" sz="1800" dirty="0">
                        <a:effectLst/>
                        <a:latin typeface="Lato" panose="020F0502020204030203" pitchFamily="34" charset="0"/>
                        <a:ea typeface="Times New Roman" panose="02020603050405020304" pitchFamily="18" charset="0"/>
                      </a:endParaRPr>
                    </a:p>
                  </a:txBody>
                  <a:tcPr marL="13376" marR="13376" marT="0" marB="0"/>
                </a:tc>
                <a:tc>
                  <a:txBody>
                    <a:bodyPr/>
                    <a:lstStyle/>
                    <a:p>
                      <a:pPr marL="0" marR="0" algn="l">
                        <a:spcBef>
                          <a:spcPts val="0"/>
                        </a:spcBef>
                        <a:spcAft>
                          <a:spcPts val="600"/>
                        </a:spcAft>
                      </a:pPr>
                      <a:r>
                        <a:rPr lang="en-US" sz="1800" spc="-40" dirty="0">
                          <a:effectLst/>
                          <a:latin typeface="Lato" panose="020F0502020204030203" pitchFamily="34" charset="0"/>
                        </a:rPr>
                        <a:t>Through readings, group discussion and reflection, students will explain how the incorrect use or collection of statistics by governments can lead to structural oppression of marginalized groups.</a:t>
                      </a:r>
                    </a:p>
                    <a:p>
                      <a:pPr marL="0" marR="0" algn="l">
                        <a:spcBef>
                          <a:spcPts val="0"/>
                        </a:spcBef>
                        <a:spcAft>
                          <a:spcPts val="0"/>
                        </a:spcAft>
                      </a:pPr>
                      <a:r>
                        <a:rPr lang="en-US" sz="1800" spc="-40" dirty="0">
                          <a:effectLst/>
                          <a:latin typeface="Lato" panose="020F0502020204030203" pitchFamily="34" charset="0"/>
                        </a:rPr>
                        <a:t>Through readings, group discussion and reflection, students will explain how the incorrect application of hypothesis testing can exacerbate structural inequalities in society. </a:t>
                      </a:r>
                      <a:endParaRPr lang="en-US" sz="1800" spc="-40" dirty="0">
                        <a:effectLst/>
                        <a:latin typeface="Lato" panose="020F0502020204030203" pitchFamily="34" charset="0"/>
                        <a:ea typeface="Times New Roman" panose="02020603050405020304" pitchFamily="18" charset="0"/>
                      </a:endParaRPr>
                    </a:p>
                  </a:txBody>
                  <a:tcPr marL="8375" marR="8375" marT="0" marB="0">
                    <a:noFill/>
                  </a:tcPr>
                </a:tc>
                <a:tc>
                  <a:txBody>
                    <a:bodyPr/>
                    <a:lstStyle/>
                    <a:p>
                      <a:pPr marL="0" marR="0" algn="l">
                        <a:spcBef>
                          <a:spcPts val="0"/>
                        </a:spcBef>
                        <a:spcAft>
                          <a:spcPts val="0"/>
                        </a:spcAft>
                      </a:pPr>
                      <a:r>
                        <a:rPr lang="en-US" sz="1800" dirty="0">
                          <a:effectLst/>
                          <a:latin typeface="Lato" panose="020F0502020204030203" pitchFamily="34" charset="0"/>
                        </a:rPr>
                        <a:t>5. Inference</a:t>
                      </a:r>
                    </a:p>
                    <a:p>
                      <a:pPr marL="0" marR="0" algn="l">
                        <a:spcBef>
                          <a:spcPts val="0"/>
                        </a:spcBef>
                        <a:spcAft>
                          <a:spcPts val="0"/>
                        </a:spcAft>
                      </a:pPr>
                      <a:r>
                        <a:rPr lang="en-US" sz="1800" dirty="0">
                          <a:effectLst/>
                          <a:latin typeface="Lato" panose="020F0502020204030203" pitchFamily="34" charset="0"/>
                        </a:rPr>
                        <a:t>(Confidence Intervals, Hypothesis Testing, Linear</a:t>
                      </a:r>
                    </a:p>
                    <a:p>
                      <a:pPr marL="0" marR="0" algn="l">
                        <a:spcBef>
                          <a:spcPts val="0"/>
                        </a:spcBef>
                        <a:spcAft>
                          <a:spcPts val="0"/>
                        </a:spcAft>
                      </a:pPr>
                      <a:r>
                        <a:rPr lang="en-US" sz="1800" dirty="0">
                          <a:effectLst/>
                          <a:latin typeface="Lato" panose="020F0502020204030203" pitchFamily="34" charset="0"/>
                        </a:rPr>
                        <a:t>Regression)</a:t>
                      </a:r>
                      <a:endParaRPr lang="en-US" sz="1800" dirty="0">
                        <a:effectLst/>
                        <a:latin typeface="Lato" panose="020F0502020204030203" pitchFamily="34" charset="0"/>
                        <a:ea typeface="Times New Roman" panose="02020603050405020304" pitchFamily="18" charset="0"/>
                      </a:endParaRPr>
                    </a:p>
                  </a:txBody>
                  <a:tcPr marL="8375" marR="8375" marT="0" marB="0" anchor="ctr">
                    <a:noFill/>
                  </a:tcPr>
                </a:tc>
                <a:extLst>
                  <a:ext uri="{0D108BD9-81ED-4DB2-BD59-A6C34878D82A}">
                    <a16:rowId xmlns:a16="http://schemas.microsoft.com/office/drawing/2014/main" val="3773863174"/>
                  </a:ext>
                </a:extLst>
              </a:tr>
            </a:tbl>
          </a:graphicData>
        </a:graphic>
      </p:graphicFrame>
      <p:sp>
        <p:nvSpPr>
          <p:cNvPr id="22530" name="Rectangle 2"/>
          <p:cNvSpPr>
            <a:spLocks noGrp="1" noChangeArrowheads="1"/>
          </p:cNvSpPr>
          <p:nvPr>
            <p:ph type="title"/>
          </p:nvPr>
        </p:nvSpPr>
        <p:spPr>
          <a:xfrm>
            <a:off x="513673" y="189264"/>
            <a:ext cx="7315201" cy="790571"/>
          </a:xfrm>
        </p:spPr>
        <p:txBody>
          <a:bodyPr/>
          <a:lstStyle/>
          <a:p>
            <a:pPr algn="l" eaLnBrk="1" hangingPunct="1"/>
            <a:r>
              <a:rPr lang="en-US" sz="2800" b="1" dirty="0">
                <a:solidFill>
                  <a:srgbClr val="006747"/>
                </a:solidFill>
                <a:latin typeface="Lato Black" panose="020F0A02020204030203" pitchFamily="34" charset="0"/>
              </a:rPr>
              <a:t>2. Course Modifications</a:t>
            </a:r>
          </a:p>
        </p:txBody>
      </p:sp>
      <p:sp>
        <p:nvSpPr>
          <p:cNvPr id="22535" name="Line 6"/>
          <p:cNvSpPr>
            <a:spLocks noChangeShapeType="1"/>
          </p:cNvSpPr>
          <p:nvPr/>
        </p:nvSpPr>
        <p:spPr bwMode="auto">
          <a:xfrm>
            <a:off x="513674" y="627344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4" name="Line 6">
            <a:extLst>
              <a:ext uri="{FF2B5EF4-FFF2-40B4-BE49-F238E27FC236}">
                <a16:creationId xmlns:a16="http://schemas.microsoft.com/office/drawing/2014/main" id="{3F257418-2D4E-41D7-AB81-CDE7C54D1832}"/>
              </a:ext>
            </a:extLst>
          </p:cNvPr>
          <p:cNvSpPr>
            <a:spLocks noChangeShapeType="1"/>
          </p:cNvSpPr>
          <p:nvPr/>
        </p:nvSpPr>
        <p:spPr bwMode="auto">
          <a:xfrm>
            <a:off x="513674" y="102503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pic>
        <p:nvPicPr>
          <p:cNvPr id="7" name="Picture 6">
            <a:extLst>
              <a:ext uri="{FF2B5EF4-FFF2-40B4-BE49-F238E27FC236}">
                <a16:creationId xmlns:a16="http://schemas.microsoft.com/office/drawing/2014/main" id="{F824D47D-3962-4CD6-BC14-CE5D8F22817C}"/>
              </a:ext>
            </a:extLst>
          </p:cNvPr>
          <p:cNvPicPr>
            <a:picLocks noChangeAspect="1"/>
          </p:cNvPicPr>
          <p:nvPr/>
        </p:nvPicPr>
        <p:blipFill>
          <a:blip r:embed="rId3"/>
          <a:stretch>
            <a:fillRect/>
          </a:stretch>
        </p:blipFill>
        <p:spPr>
          <a:xfrm>
            <a:off x="8001000" y="5845020"/>
            <a:ext cx="822960" cy="856859"/>
          </a:xfrm>
          <a:prstGeom prst="rect">
            <a:avLst/>
          </a:prstGeom>
        </p:spPr>
      </p:pic>
    </p:spTree>
    <p:extLst>
      <p:ext uri="{BB962C8B-B14F-4D97-AF65-F5344CB8AC3E}">
        <p14:creationId xmlns:p14="http://schemas.microsoft.com/office/powerpoint/2010/main" val="506079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824D47D-3962-4CD6-BC14-CE5D8F22817C}"/>
              </a:ext>
            </a:extLst>
          </p:cNvPr>
          <p:cNvPicPr>
            <a:picLocks noChangeAspect="1"/>
          </p:cNvPicPr>
          <p:nvPr/>
        </p:nvPicPr>
        <p:blipFill>
          <a:blip r:embed="rId3"/>
          <a:stretch>
            <a:fillRect/>
          </a:stretch>
        </p:blipFill>
        <p:spPr>
          <a:xfrm>
            <a:off x="8001000" y="5845020"/>
            <a:ext cx="822960" cy="856859"/>
          </a:xfrm>
          <a:prstGeom prst="rect">
            <a:avLst/>
          </a:prstGeom>
        </p:spPr>
      </p:pic>
      <p:sp>
        <p:nvSpPr>
          <p:cNvPr id="22530" name="Rectangle 2"/>
          <p:cNvSpPr>
            <a:spLocks noGrp="1" noChangeArrowheads="1"/>
          </p:cNvSpPr>
          <p:nvPr>
            <p:ph type="title"/>
          </p:nvPr>
        </p:nvSpPr>
        <p:spPr>
          <a:xfrm>
            <a:off x="513673" y="189264"/>
            <a:ext cx="7315201" cy="790571"/>
          </a:xfrm>
        </p:spPr>
        <p:txBody>
          <a:bodyPr/>
          <a:lstStyle/>
          <a:p>
            <a:pPr algn="l" eaLnBrk="1" hangingPunct="1"/>
            <a:r>
              <a:rPr lang="en-US" sz="2800" b="1" dirty="0">
                <a:solidFill>
                  <a:srgbClr val="006747"/>
                </a:solidFill>
                <a:latin typeface="Lato Black" panose="020F0A02020204030203" pitchFamily="34" charset="0"/>
              </a:rPr>
              <a:t>2. Course Modifications</a:t>
            </a:r>
          </a:p>
        </p:txBody>
      </p:sp>
      <p:sp>
        <p:nvSpPr>
          <p:cNvPr id="22535" name="Line 6"/>
          <p:cNvSpPr>
            <a:spLocks noChangeShapeType="1"/>
          </p:cNvSpPr>
          <p:nvPr/>
        </p:nvSpPr>
        <p:spPr bwMode="auto">
          <a:xfrm>
            <a:off x="513674" y="627344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4" name="Line 6">
            <a:extLst>
              <a:ext uri="{FF2B5EF4-FFF2-40B4-BE49-F238E27FC236}">
                <a16:creationId xmlns:a16="http://schemas.microsoft.com/office/drawing/2014/main" id="{3F257418-2D4E-41D7-AB81-CDE7C54D1832}"/>
              </a:ext>
            </a:extLst>
          </p:cNvPr>
          <p:cNvSpPr>
            <a:spLocks noChangeShapeType="1"/>
          </p:cNvSpPr>
          <p:nvPr/>
        </p:nvSpPr>
        <p:spPr bwMode="auto">
          <a:xfrm>
            <a:off x="513674" y="102503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graphicFrame>
        <p:nvGraphicFramePr>
          <p:cNvPr id="3" name="Table 2">
            <a:extLst>
              <a:ext uri="{FF2B5EF4-FFF2-40B4-BE49-F238E27FC236}">
                <a16:creationId xmlns:a16="http://schemas.microsoft.com/office/drawing/2014/main" id="{5A15F123-EA86-FDD8-BF45-EF1E2944EA3C}"/>
              </a:ext>
            </a:extLst>
          </p:cNvPr>
          <p:cNvGraphicFramePr>
            <a:graphicFrameLocks noGrp="1"/>
          </p:cNvGraphicFramePr>
          <p:nvPr>
            <p:extLst>
              <p:ext uri="{D42A27DB-BD31-4B8C-83A1-F6EECF244321}">
                <p14:modId xmlns:p14="http://schemas.microsoft.com/office/powerpoint/2010/main" val="2757179042"/>
              </p:ext>
            </p:extLst>
          </p:nvPr>
        </p:nvGraphicFramePr>
        <p:xfrm>
          <a:off x="513673" y="1070244"/>
          <a:ext cx="8292524" cy="4191000"/>
        </p:xfrm>
        <a:graphic>
          <a:graphicData uri="http://schemas.openxmlformats.org/drawingml/2006/table">
            <a:tbl>
              <a:tblPr firstRow="1" firstCol="1" bandRow="1">
                <a:tableStyleId>{5C22544A-7EE6-4342-B048-85BDC9FD1C3A}</a:tableStyleId>
              </a:tblPr>
              <a:tblGrid>
                <a:gridCol w="563805">
                  <a:extLst>
                    <a:ext uri="{9D8B030D-6E8A-4147-A177-3AD203B41FA5}">
                      <a16:colId xmlns:a16="http://schemas.microsoft.com/office/drawing/2014/main" val="3864336439"/>
                    </a:ext>
                  </a:extLst>
                </a:gridCol>
                <a:gridCol w="6447393">
                  <a:extLst>
                    <a:ext uri="{9D8B030D-6E8A-4147-A177-3AD203B41FA5}">
                      <a16:colId xmlns:a16="http://schemas.microsoft.com/office/drawing/2014/main" val="2565820331"/>
                    </a:ext>
                  </a:extLst>
                </a:gridCol>
                <a:gridCol w="1281326">
                  <a:extLst>
                    <a:ext uri="{9D8B030D-6E8A-4147-A177-3AD203B41FA5}">
                      <a16:colId xmlns:a16="http://schemas.microsoft.com/office/drawing/2014/main" val="1892245098"/>
                    </a:ext>
                  </a:extLst>
                </a:gridCol>
              </a:tblGrid>
              <a:tr h="122830">
                <a:tc>
                  <a:txBody>
                    <a:bodyPr/>
                    <a:lstStyle/>
                    <a:p>
                      <a:pPr marL="0" marR="0" algn="l">
                        <a:spcBef>
                          <a:spcPts val="0"/>
                        </a:spcBef>
                        <a:spcAft>
                          <a:spcPts val="0"/>
                        </a:spcAft>
                      </a:pPr>
                      <a:r>
                        <a:rPr lang="en-US" sz="1800" dirty="0">
                          <a:effectLst/>
                          <a:latin typeface="Lato" panose="020F0502020204030203" pitchFamily="34" charset="0"/>
                        </a:rPr>
                        <a:t>Mod.</a:t>
                      </a:r>
                      <a:endParaRPr lang="en-US" sz="1800" dirty="0">
                        <a:effectLst/>
                        <a:latin typeface="Lato" panose="020F0502020204030203" pitchFamily="34" charset="0"/>
                        <a:ea typeface="Times New Roman" panose="02020603050405020304" pitchFamily="18" charset="0"/>
                      </a:endParaRPr>
                    </a:p>
                  </a:txBody>
                  <a:tcPr marL="3373" marR="3373" marT="0" marB="0" anchor="b"/>
                </a:tc>
                <a:tc>
                  <a:txBody>
                    <a:bodyPr/>
                    <a:lstStyle/>
                    <a:p>
                      <a:pPr marL="0" marR="0" algn="l">
                        <a:spcBef>
                          <a:spcPts val="0"/>
                        </a:spcBef>
                        <a:spcAft>
                          <a:spcPts val="0"/>
                        </a:spcAft>
                      </a:pPr>
                      <a:r>
                        <a:rPr lang="en-US" sz="1800">
                          <a:effectLst/>
                          <a:latin typeface="Lato" panose="020F0502020204030203" pitchFamily="34" charset="0"/>
                        </a:rPr>
                        <a:t>DEI Learning Outcomes</a:t>
                      </a:r>
                      <a:endParaRPr lang="en-US" sz="1800">
                        <a:effectLst/>
                        <a:latin typeface="Lato" panose="020F0502020204030203" pitchFamily="34" charset="0"/>
                        <a:ea typeface="Times New Roman" panose="02020603050405020304" pitchFamily="18" charset="0"/>
                      </a:endParaRPr>
                    </a:p>
                  </a:txBody>
                  <a:tcPr marL="13376" marR="13376" marT="0" marB="0" anchor="b"/>
                </a:tc>
                <a:tc>
                  <a:txBody>
                    <a:bodyPr/>
                    <a:lstStyle/>
                    <a:p>
                      <a:pPr marL="0" marR="0" algn="l">
                        <a:spcBef>
                          <a:spcPts val="0"/>
                        </a:spcBef>
                        <a:spcAft>
                          <a:spcPts val="0"/>
                        </a:spcAft>
                      </a:pPr>
                      <a:r>
                        <a:rPr lang="en-US" sz="1800" dirty="0">
                          <a:effectLst/>
                          <a:latin typeface="Lato" panose="020F0502020204030203" pitchFamily="34" charset="0"/>
                        </a:rPr>
                        <a:t>Statistics Topics</a:t>
                      </a:r>
                      <a:endParaRPr lang="en-US" sz="1800" dirty="0">
                        <a:effectLst/>
                        <a:latin typeface="Lato" panose="020F0502020204030203" pitchFamily="34" charset="0"/>
                        <a:ea typeface="Times New Roman" panose="02020603050405020304" pitchFamily="18" charset="0"/>
                      </a:endParaRPr>
                    </a:p>
                  </a:txBody>
                  <a:tcPr marL="13376" marR="13376" marT="0" marB="0" anchor="b"/>
                </a:tc>
                <a:extLst>
                  <a:ext uri="{0D108BD9-81ED-4DB2-BD59-A6C34878D82A}">
                    <a16:rowId xmlns:a16="http://schemas.microsoft.com/office/drawing/2014/main" val="666076642"/>
                  </a:ext>
                </a:extLst>
              </a:tr>
              <a:tr h="2194560">
                <a:tc>
                  <a:txBody>
                    <a:bodyPr/>
                    <a:lstStyle/>
                    <a:p>
                      <a:pPr marL="0" marR="0" algn="l">
                        <a:spcBef>
                          <a:spcPts val="0"/>
                        </a:spcBef>
                        <a:spcAft>
                          <a:spcPts val="0"/>
                        </a:spcAft>
                      </a:pPr>
                      <a:r>
                        <a:rPr lang="en-US" sz="1800" dirty="0">
                          <a:effectLst/>
                          <a:latin typeface="Lato" panose="020F0502020204030203" pitchFamily="34" charset="0"/>
                        </a:rPr>
                        <a:t>10</a:t>
                      </a:r>
                      <a:endParaRPr lang="en-US" sz="1800" dirty="0">
                        <a:effectLst/>
                        <a:latin typeface="Lato" panose="020F0502020204030203" pitchFamily="34" charset="0"/>
                        <a:ea typeface="Times New Roman" panose="02020603050405020304" pitchFamily="18" charset="0"/>
                      </a:endParaRPr>
                    </a:p>
                  </a:txBody>
                  <a:tcPr marL="13376" marR="13376" marT="0" marB="0"/>
                </a:tc>
                <a:tc>
                  <a:txBody>
                    <a:bodyPr/>
                    <a:lstStyle/>
                    <a:p>
                      <a:pPr marL="0" marR="0" algn="l">
                        <a:spcBef>
                          <a:spcPts val="0"/>
                        </a:spcBef>
                        <a:spcAft>
                          <a:spcPts val="600"/>
                        </a:spcAft>
                      </a:pPr>
                      <a:r>
                        <a:rPr lang="en-US" sz="1800" dirty="0">
                          <a:effectLst/>
                          <a:latin typeface="Lato" panose="020F0502020204030203" pitchFamily="34" charset="0"/>
                        </a:rPr>
                        <a:t>Through readings, group discussion and reflection, students will analyze how the social identities of the originators of modern statistical inference led them to also be proponents of eugenics. </a:t>
                      </a:r>
                    </a:p>
                    <a:p>
                      <a:pPr marL="0" marR="0" algn="l">
                        <a:spcBef>
                          <a:spcPts val="0"/>
                        </a:spcBef>
                        <a:spcAft>
                          <a:spcPts val="0"/>
                        </a:spcAft>
                      </a:pPr>
                      <a:r>
                        <a:rPr lang="en-US" sz="1800" dirty="0">
                          <a:effectLst/>
                          <a:latin typeface="Lato" panose="020F0502020204030203" pitchFamily="34" charset="0"/>
                        </a:rPr>
                        <a:t>Through readings, group discussion and reflection, students will describe how incorrect scientific assumptions led to the inappropriate application of statistical methods to make eugenics arguments.</a:t>
                      </a:r>
                      <a:endParaRPr lang="en-US" sz="1800" dirty="0">
                        <a:effectLst/>
                        <a:latin typeface="Lato" panose="020F0502020204030203" pitchFamily="34" charset="0"/>
                        <a:ea typeface="Times New Roman" panose="02020603050405020304" pitchFamily="18" charset="0"/>
                      </a:endParaRPr>
                    </a:p>
                  </a:txBody>
                  <a:tcPr marL="13376" marR="13376" marT="0" marB="0"/>
                </a:tc>
                <a:tc rowSpan="2">
                  <a:txBody>
                    <a:bodyPr/>
                    <a:lstStyle/>
                    <a:p>
                      <a:pPr marL="0" marR="0" algn="l">
                        <a:spcBef>
                          <a:spcPts val="0"/>
                        </a:spcBef>
                        <a:spcAft>
                          <a:spcPts val="0"/>
                        </a:spcAft>
                      </a:pPr>
                      <a:r>
                        <a:rPr lang="en-US" sz="1800" dirty="0">
                          <a:effectLst/>
                          <a:latin typeface="Lato" panose="020F0502020204030203" pitchFamily="34" charset="0"/>
                        </a:rPr>
                        <a:t>5. Inference</a:t>
                      </a:r>
                    </a:p>
                    <a:p>
                      <a:pPr marL="0" marR="0" algn="l">
                        <a:spcBef>
                          <a:spcPts val="0"/>
                        </a:spcBef>
                        <a:spcAft>
                          <a:spcPts val="0"/>
                        </a:spcAft>
                      </a:pPr>
                      <a:r>
                        <a:rPr lang="en-US" sz="1800" dirty="0">
                          <a:effectLst/>
                          <a:latin typeface="Lato" panose="020F0502020204030203" pitchFamily="34" charset="0"/>
                        </a:rPr>
                        <a:t>(Confidence Intervals, Hypothesis Testing, Linear</a:t>
                      </a:r>
                    </a:p>
                    <a:p>
                      <a:pPr marL="0" marR="0" algn="l">
                        <a:spcBef>
                          <a:spcPts val="0"/>
                        </a:spcBef>
                        <a:spcAft>
                          <a:spcPts val="0"/>
                        </a:spcAft>
                      </a:pPr>
                      <a:r>
                        <a:rPr lang="en-US" sz="1800" dirty="0">
                          <a:effectLst/>
                          <a:latin typeface="Lato" panose="020F0502020204030203" pitchFamily="34" charset="0"/>
                        </a:rPr>
                        <a:t>Regression)</a:t>
                      </a:r>
                    </a:p>
                  </a:txBody>
                  <a:tcPr marL="8375" marR="8375" marT="0" marB="0" anchor="ctr"/>
                </a:tc>
                <a:extLst>
                  <a:ext uri="{0D108BD9-81ED-4DB2-BD59-A6C34878D82A}">
                    <a16:rowId xmlns:a16="http://schemas.microsoft.com/office/drawing/2014/main" val="282760840"/>
                  </a:ext>
                </a:extLst>
              </a:tr>
              <a:tr h="276367">
                <a:tc>
                  <a:txBody>
                    <a:bodyPr/>
                    <a:lstStyle/>
                    <a:p>
                      <a:pPr marL="0" marR="0" algn="l">
                        <a:spcBef>
                          <a:spcPts val="0"/>
                        </a:spcBef>
                        <a:spcAft>
                          <a:spcPts val="0"/>
                        </a:spcAft>
                      </a:pPr>
                      <a:r>
                        <a:rPr lang="en-US" sz="1800" dirty="0">
                          <a:effectLst/>
                          <a:latin typeface="Lato" panose="020F0502020204030203" pitchFamily="34" charset="0"/>
                        </a:rPr>
                        <a:t>11</a:t>
                      </a:r>
                      <a:endParaRPr lang="en-US" sz="1800" dirty="0">
                        <a:effectLst/>
                        <a:latin typeface="Lato" panose="020F0502020204030203" pitchFamily="34" charset="0"/>
                        <a:ea typeface="Times New Roman" panose="02020603050405020304" pitchFamily="18" charset="0"/>
                      </a:endParaRPr>
                    </a:p>
                  </a:txBody>
                  <a:tcPr marL="13376" marR="13376" marT="0" marB="0"/>
                </a:tc>
                <a:tc>
                  <a:txBody>
                    <a:bodyPr/>
                    <a:lstStyle/>
                    <a:p>
                      <a:pPr marL="0" marR="0" algn="l">
                        <a:spcBef>
                          <a:spcPts val="0"/>
                        </a:spcBef>
                        <a:spcAft>
                          <a:spcPts val="600"/>
                        </a:spcAft>
                      </a:pPr>
                      <a:r>
                        <a:rPr lang="en-US" sz="1800" dirty="0">
                          <a:effectLst/>
                          <a:latin typeface="Lato" panose="020F0502020204030203" pitchFamily="34" charset="0"/>
                        </a:rPr>
                        <a:t>Through readings, group discussion and reflection, students will explain how statistics as a field can be a tool for social justice.</a:t>
                      </a:r>
                    </a:p>
                    <a:p>
                      <a:pPr marL="0" marR="0" algn="l">
                        <a:spcBef>
                          <a:spcPts val="0"/>
                        </a:spcBef>
                        <a:spcAft>
                          <a:spcPts val="0"/>
                        </a:spcAft>
                      </a:pPr>
                      <a:r>
                        <a:rPr lang="en-US" sz="1800" dirty="0">
                          <a:effectLst/>
                          <a:latin typeface="Lato" panose="020F0502020204030203" pitchFamily="34" charset="0"/>
                        </a:rPr>
                        <a:t>Through readings, group discussion and reflection, students will list specific approaches to data collection and analysis that promote equity. </a:t>
                      </a:r>
                      <a:endParaRPr lang="en-US" sz="1800" dirty="0">
                        <a:effectLst/>
                        <a:latin typeface="Lato" panose="020F0502020204030203" pitchFamily="34" charset="0"/>
                        <a:ea typeface="Times New Roman" panose="02020603050405020304" pitchFamily="18" charset="0"/>
                      </a:endParaRPr>
                    </a:p>
                  </a:txBody>
                  <a:tcPr marL="13376" marR="13376" marT="0" marB="0"/>
                </a:tc>
                <a:tc vMerge="1">
                  <a:txBody>
                    <a:bodyPr/>
                    <a:lstStyle/>
                    <a:p>
                      <a:pPr marL="0" marR="0" algn="l">
                        <a:spcBef>
                          <a:spcPts val="0"/>
                        </a:spcBef>
                        <a:spcAft>
                          <a:spcPts val="0"/>
                        </a:spcAft>
                      </a:pPr>
                      <a:r>
                        <a:rPr lang="en-US" sz="1800" dirty="0">
                          <a:effectLst/>
                          <a:latin typeface="Lato" panose="020F0502020204030203" pitchFamily="34" charset="0"/>
                        </a:rPr>
                        <a:t>5. Inference</a:t>
                      </a:r>
                    </a:p>
                    <a:p>
                      <a:pPr marL="0" marR="0" algn="l">
                        <a:spcBef>
                          <a:spcPts val="0"/>
                        </a:spcBef>
                        <a:spcAft>
                          <a:spcPts val="0"/>
                        </a:spcAft>
                      </a:pPr>
                      <a:r>
                        <a:rPr lang="en-US" sz="1800" dirty="0">
                          <a:effectLst/>
                          <a:latin typeface="Lato" panose="020F0502020204030203" pitchFamily="34" charset="0"/>
                        </a:rPr>
                        <a:t>(Confidence Intervals, Hypothesis Testing, Linear</a:t>
                      </a:r>
                    </a:p>
                    <a:p>
                      <a:pPr marL="0" marR="0" algn="l">
                        <a:spcBef>
                          <a:spcPts val="0"/>
                        </a:spcBef>
                        <a:spcAft>
                          <a:spcPts val="0"/>
                        </a:spcAft>
                      </a:pPr>
                      <a:r>
                        <a:rPr lang="en-US" sz="1800" dirty="0">
                          <a:effectLst/>
                          <a:latin typeface="Lato" panose="020F0502020204030203" pitchFamily="34" charset="0"/>
                        </a:rPr>
                        <a:t>Regression)</a:t>
                      </a:r>
                      <a:endParaRPr lang="en-US" sz="1800" dirty="0">
                        <a:effectLst/>
                        <a:latin typeface="Lato" panose="020F0502020204030203" pitchFamily="34" charset="0"/>
                        <a:ea typeface="Times New Roman" panose="02020603050405020304" pitchFamily="18" charset="0"/>
                      </a:endParaRPr>
                    </a:p>
                  </a:txBody>
                  <a:tcPr marL="8375" marR="8375" marT="0" marB="0" anchor="ctr"/>
                </a:tc>
                <a:extLst>
                  <a:ext uri="{0D108BD9-81ED-4DB2-BD59-A6C34878D82A}">
                    <a16:rowId xmlns:a16="http://schemas.microsoft.com/office/drawing/2014/main" val="2944476305"/>
                  </a:ext>
                </a:extLst>
              </a:tr>
            </a:tbl>
          </a:graphicData>
        </a:graphic>
      </p:graphicFrame>
    </p:spTree>
    <p:extLst>
      <p:ext uri="{BB962C8B-B14F-4D97-AF65-F5344CB8AC3E}">
        <p14:creationId xmlns:p14="http://schemas.microsoft.com/office/powerpoint/2010/main" val="1591722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824D47D-3962-4CD6-BC14-CE5D8F22817C}"/>
              </a:ext>
            </a:extLst>
          </p:cNvPr>
          <p:cNvPicPr>
            <a:picLocks noChangeAspect="1"/>
          </p:cNvPicPr>
          <p:nvPr/>
        </p:nvPicPr>
        <p:blipFill>
          <a:blip r:embed="rId3"/>
          <a:stretch>
            <a:fillRect/>
          </a:stretch>
        </p:blipFill>
        <p:spPr>
          <a:xfrm>
            <a:off x="8001000" y="5845020"/>
            <a:ext cx="822960" cy="856859"/>
          </a:xfrm>
          <a:prstGeom prst="rect">
            <a:avLst/>
          </a:prstGeom>
        </p:spPr>
      </p:pic>
      <p:sp>
        <p:nvSpPr>
          <p:cNvPr id="22530" name="Rectangle 2"/>
          <p:cNvSpPr>
            <a:spLocks noGrp="1" noChangeArrowheads="1"/>
          </p:cNvSpPr>
          <p:nvPr>
            <p:ph type="title"/>
          </p:nvPr>
        </p:nvSpPr>
        <p:spPr>
          <a:xfrm>
            <a:off x="513673" y="189264"/>
            <a:ext cx="7315201" cy="790571"/>
          </a:xfrm>
        </p:spPr>
        <p:txBody>
          <a:bodyPr/>
          <a:lstStyle/>
          <a:p>
            <a:pPr algn="l" eaLnBrk="1" hangingPunct="1"/>
            <a:r>
              <a:rPr lang="en-US" sz="2800" b="1" dirty="0">
                <a:solidFill>
                  <a:srgbClr val="006747"/>
                </a:solidFill>
                <a:latin typeface="Lato Black" panose="020F0A02020204030203" pitchFamily="34" charset="0"/>
              </a:rPr>
              <a:t>3. (Preliminary) Results from First Semester</a:t>
            </a:r>
          </a:p>
        </p:txBody>
      </p:sp>
      <p:sp>
        <p:nvSpPr>
          <p:cNvPr id="22535" name="Line 6"/>
          <p:cNvSpPr>
            <a:spLocks noChangeShapeType="1"/>
          </p:cNvSpPr>
          <p:nvPr/>
        </p:nvSpPr>
        <p:spPr bwMode="auto">
          <a:xfrm>
            <a:off x="513674" y="627344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4" name="Line 6">
            <a:extLst>
              <a:ext uri="{FF2B5EF4-FFF2-40B4-BE49-F238E27FC236}">
                <a16:creationId xmlns:a16="http://schemas.microsoft.com/office/drawing/2014/main" id="{3F257418-2D4E-41D7-AB81-CDE7C54D1832}"/>
              </a:ext>
            </a:extLst>
          </p:cNvPr>
          <p:cNvSpPr>
            <a:spLocks noChangeShapeType="1"/>
          </p:cNvSpPr>
          <p:nvPr/>
        </p:nvSpPr>
        <p:spPr bwMode="auto">
          <a:xfrm>
            <a:off x="513674" y="102503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graphicFrame>
        <p:nvGraphicFramePr>
          <p:cNvPr id="2" name="Table 1">
            <a:extLst>
              <a:ext uri="{FF2B5EF4-FFF2-40B4-BE49-F238E27FC236}">
                <a16:creationId xmlns:a16="http://schemas.microsoft.com/office/drawing/2014/main" id="{E70CC92E-973E-3F11-C7A7-B2C27C1C61BF}"/>
              </a:ext>
            </a:extLst>
          </p:cNvPr>
          <p:cNvGraphicFramePr>
            <a:graphicFrameLocks noGrp="1"/>
          </p:cNvGraphicFramePr>
          <p:nvPr>
            <p:extLst>
              <p:ext uri="{D42A27DB-BD31-4B8C-83A1-F6EECF244321}">
                <p14:modId xmlns:p14="http://schemas.microsoft.com/office/powerpoint/2010/main" val="832152063"/>
              </p:ext>
            </p:extLst>
          </p:nvPr>
        </p:nvGraphicFramePr>
        <p:xfrm>
          <a:off x="513671" y="1228908"/>
          <a:ext cx="8310289" cy="4278438"/>
        </p:xfrm>
        <a:graphic>
          <a:graphicData uri="http://schemas.openxmlformats.org/drawingml/2006/table">
            <a:tbl>
              <a:tblPr firstRow="1" firstCol="1" bandRow="1">
                <a:tableStyleId>{5C22544A-7EE6-4342-B048-85BDC9FD1C3A}</a:tableStyleId>
              </a:tblPr>
              <a:tblGrid>
                <a:gridCol w="2890535">
                  <a:extLst>
                    <a:ext uri="{9D8B030D-6E8A-4147-A177-3AD203B41FA5}">
                      <a16:colId xmlns:a16="http://schemas.microsoft.com/office/drawing/2014/main" val="242626968"/>
                    </a:ext>
                  </a:extLst>
                </a:gridCol>
                <a:gridCol w="1149645">
                  <a:extLst>
                    <a:ext uri="{9D8B030D-6E8A-4147-A177-3AD203B41FA5}">
                      <a16:colId xmlns:a16="http://schemas.microsoft.com/office/drawing/2014/main" val="2666572430"/>
                    </a:ext>
                  </a:extLst>
                </a:gridCol>
                <a:gridCol w="3202581">
                  <a:extLst>
                    <a:ext uri="{9D8B030D-6E8A-4147-A177-3AD203B41FA5}">
                      <a16:colId xmlns:a16="http://schemas.microsoft.com/office/drawing/2014/main" val="627591077"/>
                    </a:ext>
                  </a:extLst>
                </a:gridCol>
                <a:gridCol w="1067528">
                  <a:extLst>
                    <a:ext uri="{9D8B030D-6E8A-4147-A177-3AD203B41FA5}">
                      <a16:colId xmlns:a16="http://schemas.microsoft.com/office/drawing/2014/main" val="1188880706"/>
                    </a:ext>
                  </a:extLst>
                </a:gridCol>
              </a:tblGrid>
              <a:tr h="712278">
                <a:tc>
                  <a:txBody>
                    <a:bodyPr/>
                    <a:lstStyle/>
                    <a:p>
                      <a:pPr marL="0" marR="0" algn="l">
                        <a:spcBef>
                          <a:spcPts val="0"/>
                        </a:spcBef>
                        <a:spcAft>
                          <a:spcPts val="0"/>
                        </a:spcAft>
                      </a:pPr>
                      <a:r>
                        <a:rPr lang="en-US" sz="1800" dirty="0">
                          <a:effectLst/>
                          <a:latin typeface="Lato" panose="020F0502020204030203" pitchFamily="34" charset="0"/>
                        </a:rPr>
                        <a:t>Feedback Type: DEI</a:t>
                      </a:r>
                      <a:endParaRPr lang="en-US" sz="1800" dirty="0">
                        <a:effectLst/>
                        <a:latin typeface="Lato" panose="020F0502020204030203" pitchFamily="34"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800" dirty="0">
                          <a:effectLst/>
                          <a:latin typeface="Lato" panose="020F0502020204030203" pitchFamily="34" charset="0"/>
                        </a:rPr>
                        <a:t>Count (percent)</a:t>
                      </a:r>
                      <a:endParaRPr lang="en-US" sz="1800" dirty="0">
                        <a:effectLst/>
                        <a:latin typeface="Lato" panose="020F0502020204030203" pitchFamily="34" charset="0"/>
                        <a:ea typeface="Times New Roman" panose="02020603050405020304" pitchFamily="18" charset="0"/>
                      </a:endParaRPr>
                    </a:p>
                  </a:txBody>
                  <a:tcPr marL="68580" marR="68580" marT="0" marB="0"/>
                </a:tc>
                <a:tc>
                  <a:txBody>
                    <a:bodyPr/>
                    <a:lstStyle/>
                    <a:p>
                      <a:pPr marL="0" marR="0" algn="l">
                        <a:spcBef>
                          <a:spcPts val="0"/>
                        </a:spcBef>
                        <a:spcAft>
                          <a:spcPts val="0"/>
                        </a:spcAft>
                      </a:pPr>
                      <a:r>
                        <a:rPr lang="en-US" sz="1800" dirty="0">
                          <a:effectLst/>
                          <a:latin typeface="Lato" panose="020F0502020204030203" pitchFamily="34" charset="0"/>
                        </a:rPr>
                        <a:t>Feedback Type: Other</a:t>
                      </a:r>
                      <a:endParaRPr lang="en-US" sz="1800" dirty="0">
                        <a:effectLst/>
                        <a:latin typeface="Lato" panose="020F0502020204030203" pitchFamily="34" charset="0"/>
                        <a:ea typeface="Times New Roman" panose="02020603050405020304" pitchFamily="18" charset="0"/>
                      </a:endParaRPr>
                    </a:p>
                  </a:txBody>
                  <a:tcPr marL="68580" marR="68580" marT="0" marB="0" anchor="b"/>
                </a:tc>
                <a:tc>
                  <a:txBody>
                    <a:bodyPr/>
                    <a:lstStyle/>
                    <a:p>
                      <a:pPr marL="0" marR="0" algn="l">
                        <a:spcBef>
                          <a:spcPts val="0"/>
                        </a:spcBef>
                        <a:spcAft>
                          <a:spcPts val="0"/>
                        </a:spcAft>
                      </a:pPr>
                      <a:r>
                        <a:rPr lang="en-US" sz="1800" dirty="0">
                          <a:effectLst/>
                          <a:latin typeface="Lato" panose="020F0502020204030203" pitchFamily="34" charset="0"/>
                        </a:rPr>
                        <a:t>Count (percent)</a:t>
                      </a:r>
                      <a:endParaRPr lang="en-US" sz="1800" dirty="0">
                        <a:effectLst/>
                        <a:latin typeface="Lato" panose="020F0502020204030203"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781497378"/>
                  </a:ext>
                </a:extLst>
              </a:tr>
              <a:tr h="356139">
                <a:tc>
                  <a:txBody>
                    <a:bodyPr/>
                    <a:lstStyle/>
                    <a:p>
                      <a:pPr marL="0" marR="0" algn="l">
                        <a:spcBef>
                          <a:spcPts val="0"/>
                        </a:spcBef>
                        <a:spcAft>
                          <a:spcPts val="0"/>
                        </a:spcAft>
                      </a:pPr>
                      <a:r>
                        <a:rPr lang="en-US" sz="1800" b="0" dirty="0">
                          <a:solidFill>
                            <a:schemeClr val="tx1"/>
                          </a:solidFill>
                          <a:effectLst/>
                          <a:latin typeface="Lato" panose="020F0502020204030203" pitchFamily="34" charset="0"/>
                        </a:rPr>
                        <a:t>Positive comment re: DEI</a:t>
                      </a:r>
                      <a:endParaRPr lang="en-US" sz="1800" b="0" dirty="0">
                        <a:solidFill>
                          <a:schemeClr val="tx1"/>
                        </a:solidFill>
                        <a:effectLst/>
                        <a:latin typeface="Lato" panose="020F0502020204030203" pitchFamily="34" charset="0"/>
                        <a:ea typeface="Times New Roman" panose="02020603050405020304" pitchFamily="18" charset="0"/>
                      </a:endParaRPr>
                    </a:p>
                  </a:txBody>
                  <a:tcPr marL="68580" marR="68580" marT="0" marB="0" anchor="ctr">
                    <a:solidFill>
                      <a:srgbClr val="CBECDE"/>
                    </a:solidFill>
                  </a:tcPr>
                </a:tc>
                <a:tc>
                  <a:txBody>
                    <a:bodyPr/>
                    <a:lstStyle/>
                    <a:p>
                      <a:pPr marL="0" marR="0" algn="ctr">
                        <a:spcBef>
                          <a:spcPts val="0"/>
                        </a:spcBef>
                        <a:spcAft>
                          <a:spcPts val="0"/>
                        </a:spcAft>
                      </a:pPr>
                      <a:r>
                        <a:rPr lang="en-US" sz="1800" b="0" dirty="0">
                          <a:solidFill>
                            <a:schemeClr val="tx1"/>
                          </a:solidFill>
                          <a:effectLst/>
                          <a:latin typeface="Lato" panose="020F0502020204030203" pitchFamily="34" charset="0"/>
                        </a:rPr>
                        <a:t>18 </a:t>
                      </a:r>
                    </a:p>
                    <a:p>
                      <a:pPr marL="0" marR="0" algn="ctr">
                        <a:spcBef>
                          <a:spcPts val="0"/>
                        </a:spcBef>
                        <a:spcAft>
                          <a:spcPts val="0"/>
                        </a:spcAft>
                      </a:pPr>
                      <a:r>
                        <a:rPr lang="en-US" sz="1800" b="0" dirty="0">
                          <a:solidFill>
                            <a:schemeClr val="tx1"/>
                          </a:solidFill>
                          <a:effectLst/>
                          <a:latin typeface="Lato" panose="020F0502020204030203" pitchFamily="34" charset="0"/>
                        </a:rPr>
                        <a:t>(28%)</a:t>
                      </a:r>
                      <a:endParaRPr lang="en-US" sz="1800" b="0" dirty="0">
                        <a:solidFill>
                          <a:schemeClr val="tx1"/>
                        </a:solidFill>
                        <a:effectLst/>
                        <a:latin typeface="Lato" panose="020F0502020204030203" pitchFamily="34" charset="0"/>
                        <a:ea typeface="Times New Roman" panose="02020603050405020304" pitchFamily="18" charset="0"/>
                      </a:endParaRPr>
                    </a:p>
                  </a:txBody>
                  <a:tcPr marL="68580" marR="68580" marT="0" marB="0" anchor="ctr">
                    <a:solidFill>
                      <a:srgbClr val="CBECDE"/>
                    </a:solidFill>
                  </a:tcPr>
                </a:tc>
                <a:tc>
                  <a:txBody>
                    <a:bodyPr/>
                    <a:lstStyle/>
                    <a:p>
                      <a:pPr marL="0" marR="0" algn="l">
                        <a:spcBef>
                          <a:spcPts val="0"/>
                        </a:spcBef>
                        <a:spcAft>
                          <a:spcPts val="0"/>
                        </a:spcAft>
                      </a:pPr>
                      <a:r>
                        <a:rPr lang="en-US" sz="1800" dirty="0">
                          <a:effectLst/>
                          <a:latin typeface="Lato" panose="020F0502020204030203" pitchFamily="34" charset="0"/>
                        </a:rPr>
                        <a:t>Positive comments</a:t>
                      </a:r>
                      <a:endParaRPr lang="en-US" sz="1800" dirty="0">
                        <a:effectLst/>
                        <a:latin typeface="Lato" panose="020F0502020204030203" pitchFamily="34" charset="0"/>
                        <a:ea typeface="Times New Roman" panose="02020603050405020304" pitchFamily="18" charset="0"/>
                      </a:endParaRPr>
                    </a:p>
                  </a:txBody>
                  <a:tcPr marL="68580" marR="68580" marT="0" marB="0" anchor="ctr">
                    <a:solidFill>
                      <a:srgbClr val="CBECDE"/>
                    </a:solidFill>
                  </a:tcPr>
                </a:tc>
                <a:tc>
                  <a:txBody>
                    <a:bodyPr/>
                    <a:lstStyle/>
                    <a:p>
                      <a:pPr marL="0" marR="0" algn="ctr">
                        <a:spcBef>
                          <a:spcPts val="0"/>
                        </a:spcBef>
                        <a:spcAft>
                          <a:spcPts val="0"/>
                        </a:spcAft>
                      </a:pPr>
                      <a:r>
                        <a:rPr lang="en-US" sz="1800" dirty="0">
                          <a:effectLst/>
                          <a:latin typeface="Lato" panose="020F0502020204030203" pitchFamily="34" charset="0"/>
                        </a:rPr>
                        <a:t>38 </a:t>
                      </a:r>
                    </a:p>
                    <a:p>
                      <a:pPr marL="0" marR="0" algn="ctr">
                        <a:spcBef>
                          <a:spcPts val="0"/>
                        </a:spcBef>
                        <a:spcAft>
                          <a:spcPts val="0"/>
                        </a:spcAft>
                      </a:pPr>
                      <a:r>
                        <a:rPr lang="en-US" sz="1800" dirty="0">
                          <a:effectLst/>
                          <a:latin typeface="Lato" panose="020F0502020204030203" pitchFamily="34" charset="0"/>
                        </a:rPr>
                        <a:t>(59%)</a:t>
                      </a:r>
                      <a:endParaRPr lang="en-US" sz="1800" dirty="0">
                        <a:effectLst/>
                        <a:latin typeface="Lato" panose="020F0502020204030203" pitchFamily="34" charset="0"/>
                        <a:ea typeface="Times New Roman" panose="02020603050405020304" pitchFamily="18" charset="0"/>
                      </a:endParaRPr>
                    </a:p>
                  </a:txBody>
                  <a:tcPr marL="68580" marR="68580" marT="0" marB="0" anchor="ctr">
                    <a:solidFill>
                      <a:srgbClr val="CBECDE"/>
                    </a:solidFill>
                  </a:tcPr>
                </a:tc>
                <a:extLst>
                  <a:ext uri="{0D108BD9-81ED-4DB2-BD59-A6C34878D82A}">
                    <a16:rowId xmlns:a16="http://schemas.microsoft.com/office/drawing/2014/main" val="4290908670"/>
                  </a:ext>
                </a:extLst>
              </a:tr>
              <a:tr h="356139">
                <a:tc>
                  <a:txBody>
                    <a:bodyPr/>
                    <a:lstStyle/>
                    <a:p>
                      <a:pPr marL="0" marR="0" algn="l">
                        <a:spcBef>
                          <a:spcPts val="0"/>
                        </a:spcBef>
                        <a:spcAft>
                          <a:spcPts val="0"/>
                        </a:spcAft>
                      </a:pPr>
                      <a:r>
                        <a:rPr lang="en-US" sz="1800" b="0" dirty="0">
                          <a:solidFill>
                            <a:schemeClr val="tx1"/>
                          </a:solidFill>
                          <a:effectLst/>
                          <a:latin typeface="Lato" panose="020F0502020204030203" pitchFamily="34" charset="0"/>
                        </a:rPr>
                        <a:t>Negative comment re: DEI</a:t>
                      </a:r>
                      <a:endParaRPr lang="en-US" sz="1800" b="0" dirty="0">
                        <a:solidFill>
                          <a:schemeClr val="tx1"/>
                        </a:solidFill>
                        <a:effectLst/>
                        <a:latin typeface="Lato" panose="020F0502020204030203" pitchFamily="34" charset="0"/>
                        <a:ea typeface="Times New Roman" panose="02020603050405020304" pitchFamily="18" charset="0"/>
                      </a:endParaRPr>
                    </a:p>
                  </a:txBody>
                  <a:tcPr marL="68580" marR="68580" marT="0" marB="0" anchor="ctr">
                    <a:solidFill>
                      <a:srgbClr val="E7F6EF"/>
                    </a:solidFill>
                  </a:tcPr>
                </a:tc>
                <a:tc>
                  <a:txBody>
                    <a:bodyPr/>
                    <a:lstStyle/>
                    <a:p>
                      <a:pPr marL="0" marR="0" algn="ctr">
                        <a:spcBef>
                          <a:spcPts val="0"/>
                        </a:spcBef>
                        <a:spcAft>
                          <a:spcPts val="0"/>
                        </a:spcAft>
                      </a:pPr>
                      <a:r>
                        <a:rPr lang="en-US" sz="1800" b="0" dirty="0">
                          <a:solidFill>
                            <a:schemeClr val="tx1"/>
                          </a:solidFill>
                          <a:effectLst/>
                          <a:latin typeface="Lato" panose="020F0502020204030203" pitchFamily="34" charset="0"/>
                        </a:rPr>
                        <a:t>13 </a:t>
                      </a:r>
                    </a:p>
                    <a:p>
                      <a:pPr marL="0" marR="0" algn="ctr">
                        <a:spcBef>
                          <a:spcPts val="0"/>
                        </a:spcBef>
                        <a:spcAft>
                          <a:spcPts val="0"/>
                        </a:spcAft>
                      </a:pPr>
                      <a:r>
                        <a:rPr lang="en-US" sz="1800" b="0" dirty="0">
                          <a:solidFill>
                            <a:schemeClr val="tx1"/>
                          </a:solidFill>
                          <a:effectLst/>
                          <a:latin typeface="Lato" panose="020F0502020204030203" pitchFamily="34" charset="0"/>
                        </a:rPr>
                        <a:t>(20%)</a:t>
                      </a:r>
                      <a:endParaRPr lang="en-US" sz="1800" b="0" dirty="0">
                        <a:solidFill>
                          <a:schemeClr val="tx1"/>
                        </a:solidFill>
                        <a:effectLst/>
                        <a:latin typeface="Lato" panose="020F0502020204030203" pitchFamily="34" charset="0"/>
                        <a:ea typeface="Times New Roman" panose="02020603050405020304" pitchFamily="18" charset="0"/>
                      </a:endParaRPr>
                    </a:p>
                  </a:txBody>
                  <a:tcPr marL="68580" marR="68580" marT="0" marB="0" anchor="ctr">
                    <a:solidFill>
                      <a:srgbClr val="E7F6EF"/>
                    </a:solidFill>
                  </a:tcPr>
                </a:tc>
                <a:tc>
                  <a:txBody>
                    <a:bodyPr/>
                    <a:lstStyle/>
                    <a:p>
                      <a:pPr marL="0" marR="0" algn="l">
                        <a:spcBef>
                          <a:spcPts val="0"/>
                        </a:spcBef>
                        <a:spcAft>
                          <a:spcPts val="0"/>
                        </a:spcAft>
                      </a:pPr>
                      <a:r>
                        <a:rPr lang="en-US" sz="1800">
                          <a:effectLst/>
                          <a:latin typeface="Lato" panose="020F0502020204030203" pitchFamily="34" charset="0"/>
                        </a:rPr>
                        <a:t>Negative/neutral comments</a:t>
                      </a:r>
                      <a:endParaRPr lang="en-US" sz="1800">
                        <a:effectLst/>
                        <a:latin typeface="Lato" panose="020F0502020204030203" pitchFamily="34"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dirty="0">
                          <a:effectLst/>
                          <a:latin typeface="Lato" panose="020F0502020204030203" pitchFamily="34" charset="0"/>
                        </a:rPr>
                        <a:t>34 </a:t>
                      </a:r>
                    </a:p>
                    <a:p>
                      <a:pPr marL="0" marR="0" algn="ctr">
                        <a:spcBef>
                          <a:spcPts val="0"/>
                        </a:spcBef>
                        <a:spcAft>
                          <a:spcPts val="0"/>
                        </a:spcAft>
                      </a:pPr>
                      <a:r>
                        <a:rPr lang="en-US" sz="1800" dirty="0">
                          <a:effectLst/>
                          <a:latin typeface="Lato" panose="020F0502020204030203" pitchFamily="34" charset="0"/>
                        </a:rPr>
                        <a:t>(56%)</a:t>
                      </a:r>
                      <a:endParaRPr lang="en-US" sz="1800" dirty="0">
                        <a:effectLst/>
                        <a:latin typeface="Lato" panose="020F0502020204030203"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val="2800588109"/>
                  </a:ext>
                </a:extLst>
              </a:tr>
              <a:tr h="712278">
                <a:tc>
                  <a:txBody>
                    <a:bodyPr/>
                    <a:lstStyle/>
                    <a:p>
                      <a:pPr marL="0" marR="0" algn="l">
                        <a:spcBef>
                          <a:spcPts val="0"/>
                        </a:spcBef>
                        <a:spcAft>
                          <a:spcPts val="0"/>
                        </a:spcAft>
                      </a:pPr>
                      <a:r>
                        <a:rPr lang="en-US" sz="1800" b="0" dirty="0">
                          <a:solidFill>
                            <a:schemeClr val="tx1"/>
                          </a:solidFill>
                          <a:effectLst/>
                          <a:latin typeface="Lato" panose="020F0502020204030203" pitchFamily="34" charset="0"/>
                        </a:rPr>
                        <a:t>Suggested improvements re: DEI</a:t>
                      </a:r>
                      <a:endParaRPr lang="en-US" sz="1800" b="0" dirty="0">
                        <a:solidFill>
                          <a:schemeClr val="tx1"/>
                        </a:solidFill>
                        <a:effectLst/>
                        <a:latin typeface="Lato" panose="020F0502020204030203" pitchFamily="34" charset="0"/>
                        <a:ea typeface="Times New Roman" panose="02020603050405020304" pitchFamily="18" charset="0"/>
                      </a:endParaRPr>
                    </a:p>
                  </a:txBody>
                  <a:tcPr marL="68580" marR="68580" marT="0" marB="0" anchor="ctr">
                    <a:solidFill>
                      <a:srgbClr val="CBECDE"/>
                    </a:solidFill>
                  </a:tcPr>
                </a:tc>
                <a:tc>
                  <a:txBody>
                    <a:bodyPr/>
                    <a:lstStyle/>
                    <a:p>
                      <a:pPr marL="0" marR="0" algn="ctr">
                        <a:spcBef>
                          <a:spcPts val="0"/>
                        </a:spcBef>
                        <a:spcAft>
                          <a:spcPts val="0"/>
                        </a:spcAft>
                      </a:pPr>
                      <a:r>
                        <a:rPr lang="en-US" sz="1800" b="0" dirty="0">
                          <a:solidFill>
                            <a:schemeClr val="tx1"/>
                          </a:solidFill>
                          <a:effectLst/>
                          <a:latin typeface="Lato" panose="020F0502020204030203" pitchFamily="34" charset="0"/>
                        </a:rPr>
                        <a:t>31 </a:t>
                      </a:r>
                    </a:p>
                    <a:p>
                      <a:pPr marL="0" marR="0" algn="ctr">
                        <a:spcBef>
                          <a:spcPts val="0"/>
                        </a:spcBef>
                        <a:spcAft>
                          <a:spcPts val="0"/>
                        </a:spcAft>
                      </a:pPr>
                      <a:r>
                        <a:rPr lang="en-US" sz="1800" b="0" dirty="0">
                          <a:solidFill>
                            <a:schemeClr val="tx1"/>
                          </a:solidFill>
                          <a:effectLst/>
                          <a:latin typeface="Lato" panose="020F0502020204030203" pitchFamily="34" charset="0"/>
                        </a:rPr>
                        <a:t>(48%)</a:t>
                      </a:r>
                      <a:endParaRPr lang="en-US" sz="1800" b="0" dirty="0">
                        <a:solidFill>
                          <a:schemeClr val="tx1"/>
                        </a:solidFill>
                        <a:effectLst/>
                        <a:latin typeface="Lato" panose="020F0502020204030203" pitchFamily="34" charset="0"/>
                        <a:ea typeface="Times New Roman" panose="02020603050405020304" pitchFamily="18" charset="0"/>
                      </a:endParaRPr>
                    </a:p>
                  </a:txBody>
                  <a:tcPr marL="68580" marR="68580" marT="0" marB="0" anchor="ctr">
                    <a:solidFill>
                      <a:srgbClr val="CBECDE"/>
                    </a:solidFill>
                  </a:tcPr>
                </a:tc>
                <a:tc rowSpan="2">
                  <a:txBody>
                    <a:bodyPr/>
                    <a:lstStyle/>
                    <a:p>
                      <a:pPr marL="0" marR="0" algn="l">
                        <a:spcBef>
                          <a:spcPts val="0"/>
                        </a:spcBef>
                        <a:spcAft>
                          <a:spcPts val="0"/>
                        </a:spcAft>
                      </a:pPr>
                      <a:r>
                        <a:rPr lang="fr-FR" sz="1800" dirty="0">
                          <a:effectLst/>
                          <a:latin typeface="Lato" panose="020F0502020204030203" pitchFamily="34" charset="0"/>
                        </a:rPr>
                        <a:t>Total </a:t>
                      </a:r>
                      <a:r>
                        <a:rPr lang="fr-FR" sz="1800" dirty="0" err="1">
                          <a:effectLst/>
                          <a:latin typeface="Lato" panose="020F0502020204030203" pitchFamily="34" charset="0"/>
                        </a:rPr>
                        <a:t>commenting</a:t>
                      </a:r>
                      <a:r>
                        <a:rPr lang="fr-FR" sz="1800" dirty="0">
                          <a:effectLst/>
                          <a:latin typeface="Lato" panose="020F0502020204030203" pitchFamily="34" charset="0"/>
                        </a:rPr>
                        <a:t> on non-DEI course </a:t>
                      </a:r>
                      <a:r>
                        <a:rPr lang="fr-FR" sz="1800" dirty="0" err="1">
                          <a:effectLst/>
                          <a:latin typeface="Lato" panose="020F0502020204030203" pitchFamily="34" charset="0"/>
                        </a:rPr>
                        <a:t>characteristics</a:t>
                      </a:r>
                      <a:endParaRPr lang="en-US" sz="1800" dirty="0">
                        <a:effectLst/>
                        <a:latin typeface="Lato" panose="020F0502020204030203" pitchFamily="34" charset="0"/>
                        <a:ea typeface="Times New Roman" panose="02020603050405020304" pitchFamily="18" charset="0"/>
                      </a:endParaRPr>
                    </a:p>
                  </a:txBody>
                  <a:tcPr marL="68580" marR="68580" marT="0" marB="0" anchor="ctr"/>
                </a:tc>
                <a:tc rowSpan="2">
                  <a:txBody>
                    <a:bodyPr/>
                    <a:lstStyle/>
                    <a:p>
                      <a:pPr marL="0" marR="0" algn="ctr">
                        <a:spcBef>
                          <a:spcPts val="0"/>
                        </a:spcBef>
                        <a:spcAft>
                          <a:spcPts val="0"/>
                        </a:spcAft>
                      </a:pPr>
                      <a:r>
                        <a:rPr lang="fr-FR" sz="1800" dirty="0">
                          <a:effectLst/>
                          <a:latin typeface="Lato" panose="020F0502020204030203" pitchFamily="34" charset="0"/>
                        </a:rPr>
                        <a:t>54 </a:t>
                      </a:r>
                    </a:p>
                    <a:p>
                      <a:pPr marL="0" marR="0" algn="ctr">
                        <a:spcBef>
                          <a:spcPts val="0"/>
                        </a:spcBef>
                        <a:spcAft>
                          <a:spcPts val="0"/>
                        </a:spcAft>
                      </a:pPr>
                      <a:r>
                        <a:rPr lang="fr-FR" sz="1800" dirty="0">
                          <a:effectLst/>
                          <a:latin typeface="Lato" panose="020F0502020204030203" pitchFamily="34" charset="0"/>
                        </a:rPr>
                        <a:t>(84%)</a:t>
                      </a:r>
                      <a:endParaRPr lang="en-US" sz="1800" dirty="0">
                        <a:effectLst/>
                        <a:latin typeface="Lato" panose="020F0502020204030203"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val="162083888"/>
                  </a:ext>
                </a:extLst>
              </a:tr>
              <a:tr h="356139">
                <a:tc>
                  <a:txBody>
                    <a:bodyPr/>
                    <a:lstStyle/>
                    <a:p>
                      <a:pPr marL="168275" marR="0" indent="0" algn="l">
                        <a:spcBef>
                          <a:spcPts val="0"/>
                        </a:spcBef>
                        <a:spcAft>
                          <a:spcPts val="0"/>
                        </a:spcAft>
                      </a:pPr>
                      <a:r>
                        <a:rPr lang="en-US" sz="1800" b="0" dirty="0">
                          <a:solidFill>
                            <a:schemeClr val="tx1"/>
                          </a:solidFill>
                          <a:effectLst/>
                          <a:latin typeface="Lato" panose="020F0502020204030203" pitchFamily="34" charset="0"/>
                        </a:rPr>
                        <a:t>Reduced reading workload</a:t>
                      </a:r>
                      <a:endParaRPr lang="en-US" sz="1800" b="0" dirty="0">
                        <a:solidFill>
                          <a:schemeClr val="tx1"/>
                        </a:solidFill>
                        <a:effectLst/>
                        <a:latin typeface="Lato" panose="020F0502020204030203" pitchFamily="34" charset="0"/>
                        <a:ea typeface="Times New Roman" panose="02020603050405020304" pitchFamily="18" charset="0"/>
                      </a:endParaRPr>
                    </a:p>
                  </a:txBody>
                  <a:tcPr marL="68580" marR="68580" marT="0" marB="0" anchor="ctr">
                    <a:solidFill>
                      <a:srgbClr val="E7F6EF"/>
                    </a:solidFill>
                  </a:tcPr>
                </a:tc>
                <a:tc>
                  <a:txBody>
                    <a:bodyPr/>
                    <a:lstStyle/>
                    <a:p>
                      <a:pPr marL="0" marR="0" algn="ctr">
                        <a:spcBef>
                          <a:spcPts val="0"/>
                        </a:spcBef>
                        <a:spcAft>
                          <a:spcPts val="0"/>
                        </a:spcAft>
                      </a:pPr>
                      <a:r>
                        <a:rPr lang="en-US" sz="1800" b="0" dirty="0">
                          <a:solidFill>
                            <a:schemeClr val="tx1"/>
                          </a:solidFill>
                          <a:effectLst/>
                          <a:latin typeface="Lato" panose="020F0502020204030203" pitchFamily="34" charset="0"/>
                        </a:rPr>
                        <a:t>19 </a:t>
                      </a:r>
                    </a:p>
                    <a:p>
                      <a:pPr marL="0" marR="0" algn="ctr">
                        <a:spcBef>
                          <a:spcPts val="0"/>
                        </a:spcBef>
                        <a:spcAft>
                          <a:spcPts val="0"/>
                        </a:spcAft>
                      </a:pPr>
                      <a:r>
                        <a:rPr lang="en-US" sz="1800" b="0" dirty="0">
                          <a:solidFill>
                            <a:schemeClr val="tx1"/>
                          </a:solidFill>
                          <a:effectLst/>
                          <a:latin typeface="Lato" panose="020F0502020204030203" pitchFamily="34" charset="0"/>
                        </a:rPr>
                        <a:t>(30%)</a:t>
                      </a:r>
                      <a:endParaRPr lang="en-US" sz="1800" b="0" dirty="0">
                        <a:solidFill>
                          <a:schemeClr val="tx1"/>
                        </a:solidFill>
                        <a:effectLst/>
                        <a:latin typeface="Lato" panose="020F0502020204030203" pitchFamily="34" charset="0"/>
                        <a:ea typeface="Times New Roman" panose="02020603050405020304" pitchFamily="18" charset="0"/>
                      </a:endParaRPr>
                    </a:p>
                  </a:txBody>
                  <a:tcPr marL="68580" marR="68580" marT="0" marB="0" anchor="ctr">
                    <a:solidFill>
                      <a:srgbClr val="E7F6EF"/>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264751132"/>
                  </a:ext>
                </a:extLst>
              </a:tr>
              <a:tr h="356139">
                <a:tc>
                  <a:txBody>
                    <a:bodyPr/>
                    <a:lstStyle/>
                    <a:p>
                      <a:pPr marL="168275" marR="0" indent="0" algn="l">
                        <a:spcBef>
                          <a:spcPts val="0"/>
                        </a:spcBef>
                        <a:spcAft>
                          <a:spcPts val="0"/>
                        </a:spcAft>
                      </a:pPr>
                      <a:r>
                        <a:rPr lang="en-US" sz="1800" b="0" dirty="0">
                          <a:solidFill>
                            <a:schemeClr val="tx1"/>
                          </a:solidFill>
                          <a:effectLst/>
                          <a:latin typeface="Lato" panose="020F0502020204030203" pitchFamily="34" charset="0"/>
                        </a:rPr>
                        <a:t>More lecture/less discussion</a:t>
                      </a:r>
                      <a:endParaRPr lang="en-US" sz="1800" b="0" dirty="0">
                        <a:solidFill>
                          <a:schemeClr val="tx1"/>
                        </a:solidFill>
                        <a:effectLst/>
                        <a:latin typeface="Lato" panose="020F0502020204030203" pitchFamily="34" charset="0"/>
                        <a:ea typeface="Times New Roman" panose="02020603050405020304" pitchFamily="18" charset="0"/>
                      </a:endParaRPr>
                    </a:p>
                  </a:txBody>
                  <a:tcPr marL="68580" marR="68580" marT="0" marB="0" anchor="ctr">
                    <a:solidFill>
                      <a:srgbClr val="CBECDE"/>
                    </a:solidFill>
                  </a:tcPr>
                </a:tc>
                <a:tc>
                  <a:txBody>
                    <a:bodyPr/>
                    <a:lstStyle/>
                    <a:p>
                      <a:pPr marL="0" marR="0" algn="ctr">
                        <a:spcBef>
                          <a:spcPts val="0"/>
                        </a:spcBef>
                        <a:spcAft>
                          <a:spcPts val="0"/>
                        </a:spcAft>
                      </a:pPr>
                      <a:r>
                        <a:rPr lang="en-US" sz="1800" b="0" dirty="0">
                          <a:solidFill>
                            <a:schemeClr val="tx1"/>
                          </a:solidFill>
                          <a:effectLst/>
                          <a:latin typeface="Lato" panose="020F0502020204030203" pitchFamily="34" charset="0"/>
                        </a:rPr>
                        <a:t>14 </a:t>
                      </a:r>
                    </a:p>
                    <a:p>
                      <a:pPr marL="0" marR="0" algn="ctr">
                        <a:spcBef>
                          <a:spcPts val="0"/>
                        </a:spcBef>
                        <a:spcAft>
                          <a:spcPts val="0"/>
                        </a:spcAft>
                      </a:pPr>
                      <a:r>
                        <a:rPr lang="en-US" sz="1800" b="0" dirty="0">
                          <a:solidFill>
                            <a:schemeClr val="tx1"/>
                          </a:solidFill>
                          <a:effectLst/>
                          <a:latin typeface="Lato" panose="020F0502020204030203" pitchFamily="34" charset="0"/>
                        </a:rPr>
                        <a:t>(22%)</a:t>
                      </a:r>
                      <a:endParaRPr lang="en-US" sz="1800" b="0" dirty="0">
                        <a:solidFill>
                          <a:schemeClr val="tx1"/>
                        </a:solidFill>
                        <a:effectLst/>
                        <a:latin typeface="Lato" panose="020F0502020204030203" pitchFamily="34" charset="0"/>
                        <a:ea typeface="Times New Roman" panose="02020603050405020304" pitchFamily="18" charset="0"/>
                      </a:endParaRPr>
                    </a:p>
                  </a:txBody>
                  <a:tcPr marL="68580" marR="68580" marT="0" marB="0" anchor="ctr">
                    <a:solidFill>
                      <a:srgbClr val="CBECDE"/>
                    </a:solidFill>
                  </a:tcPr>
                </a:tc>
                <a:tc rowSpan="2">
                  <a:txBody>
                    <a:bodyPr/>
                    <a:lstStyle/>
                    <a:p>
                      <a:pPr marL="0" marR="0" algn="l">
                        <a:spcBef>
                          <a:spcPts val="0"/>
                        </a:spcBef>
                        <a:spcAft>
                          <a:spcPts val="0"/>
                        </a:spcAft>
                      </a:pPr>
                      <a:r>
                        <a:rPr lang="en-US" sz="1800" b="1" dirty="0">
                          <a:effectLst/>
                          <a:latin typeface="Lato" panose="020F0502020204030203" pitchFamily="34" charset="0"/>
                        </a:rPr>
                        <a:t>Total Responses</a:t>
                      </a:r>
                    </a:p>
                  </a:txBody>
                  <a:tcPr marL="68580" marR="68580" marT="0" marB="0" anchor="ctr">
                    <a:solidFill>
                      <a:srgbClr val="E7F6EF"/>
                    </a:solidFill>
                  </a:tcPr>
                </a:tc>
                <a:tc rowSpan="2">
                  <a:txBody>
                    <a:bodyPr/>
                    <a:lstStyle/>
                    <a:p>
                      <a:pPr marL="0" marR="0" algn="ctr">
                        <a:spcBef>
                          <a:spcPts val="0"/>
                        </a:spcBef>
                        <a:spcAft>
                          <a:spcPts val="0"/>
                        </a:spcAft>
                      </a:pPr>
                      <a:r>
                        <a:rPr lang="en-US" sz="1800" b="1" dirty="0">
                          <a:effectLst/>
                          <a:latin typeface="Lato" panose="020F0502020204030203" pitchFamily="34" charset="0"/>
                        </a:rPr>
                        <a:t>64 (100%)</a:t>
                      </a:r>
                    </a:p>
                  </a:txBody>
                  <a:tcPr marL="68580" marR="68580" marT="0" marB="0" anchor="ctr">
                    <a:solidFill>
                      <a:srgbClr val="E7F6EF"/>
                    </a:solidFill>
                  </a:tcPr>
                </a:tc>
                <a:extLst>
                  <a:ext uri="{0D108BD9-81ED-4DB2-BD59-A6C34878D82A}">
                    <a16:rowId xmlns:a16="http://schemas.microsoft.com/office/drawing/2014/main" val="412804254"/>
                  </a:ext>
                </a:extLst>
              </a:tr>
              <a:tr h="356139">
                <a:tc>
                  <a:txBody>
                    <a:bodyPr/>
                    <a:lstStyle/>
                    <a:p>
                      <a:pPr marL="0" marR="0" algn="l">
                        <a:spcBef>
                          <a:spcPts val="0"/>
                        </a:spcBef>
                        <a:spcAft>
                          <a:spcPts val="0"/>
                        </a:spcAft>
                      </a:pPr>
                      <a:r>
                        <a:rPr lang="en-US" sz="1800" b="1" dirty="0">
                          <a:solidFill>
                            <a:schemeClr val="tx1"/>
                          </a:solidFill>
                          <a:effectLst/>
                          <a:latin typeface="Lato" panose="020F0502020204030203" pitchFamily="34" charset="0"/>
                        </a:rPr>
                        <a:t>Total mentioning DEI</a:t>
                      </a:r>
                      <a:endParaRPr lang="en-US" sz="1800" b="1" dirty="0">
                        <a:solidFill>
                          <a:schemeClr val="tx1"/>
                        </a:solidFill>
                        <a:effectLst/>
                        <a:latin typeface="Lato" panose="020F0502020204030203" pitchFamily="34" charset="0"/>
                        <a:ea typeface="Times New Roman" panose="02020603050405020304" pitchFamily="18" charset="0"/>
                      </a:endParaRPr>
                    </a:p>
                  </a:txBody>
                  <a:tcPr marL="68580" marR="68580" marT="0" marB="0" anchor="ctr">
                    <a:solidFill>
                      <a:srgbClr val="E7F6EF"/>
                    </a:solidFill>
                  </a:tcPr>
                </a:tc>
                <a:tc>
                  <a:txBody>
                    <a:bodyPr/>
                    <a:lstStyle/>
                    <a:p>
                      <a:pPr marL="0" marR="0" algn="ctr">
                        <a:spcBef>
                          <a:spcPts val="0"/>
                        </a:spcBef>
                        <a:spcAft>
                          <a:spcPts val="0"/>
                        </a:spcAft>
                      </a:pPr>
                      <a:r>
                        <a:rPr lang="en-US" sz="1800" b="1" dirty="0">
                          <a:solidFill>
                            <a:schemeClr val="tx1"/>
                          </a:solidFill>
                          <a:effectLst/>
                          <a:latin typeface="Lato" panose="020F0502020204030203" pitchFamily="34" charset="0"/>
                        </a:rPr>
                        <a:t>50 </a:t>
                      </a:r>
                    </a:p>
                    <a:p>
                      <a:pPr marL="0" marR="0" algn="ctr">
                        <a:spcBef>
                          <a:spcPts val="0"/>
                        </a:spcBef>
                        <a:spcAft>
                          <a:spcPts val="0"/>
                        </a:spcAft>
                      </a:pPr>
                      <a:r>
                        <a:rPr lang="en-US" sz="1800" b="1" dirty="0">
                          <a:solidFill>
                            <a:schemeClr val="tx1"/>
                          </a:solidFill>
                          <a:effectLst/>
                          <a:latin typeface="Lato" panose="020F0502020204030203" pitchFamily="34" charset="0"/>
                        </a:rPr>
                        <a:t>(78%)</a:t>
                      </a:r>
                      <a:endParaRPr lang="en-US" sz="1800" b="1" dirty="0">
                        <a:solidFill>
                          <a:schemeClr val="tx1"/>
                        </a:solidFill>
                        <a:effectLst/>
                        <a:latin typeface="Lato" panose="020F0502020204030203" pitchFamily="34" charset="0"/>
                        <a:ea typeface="Times New Roman" panose="02020603050405020304" pitchFamily="18" charset="0"/>
                      </a:endParaRPr>
                    </a:p>
                  </a:txBody>
                  <a:tcPr marL="68580" marR="68580" marT="0" marB="0" anchor="ctr">
                    <a:solidFill>
                      <a:srgbClr val="E7F6EF"/>
                    </a:solidFill>
                  </a:tcPr>
                </a:tc>
                <a:tc vMerge="1">
                  <a:txBody>
                    <a:bodyPr/>
                    <a:lstStyle/>
                    <a:p>
                      <a:pPr marL="0" marR="0" algn="l">
                        <a:spcBef>
                          <a:spcPts val="0"/>
                        </a:spcBef>
                        <a:spcAft>
                          <a:spcPts val="0"/>
                        </a:spcAft>
                      </a:pPr>
                      <a:r>
                        <a:rPr lang="en-US" sz="1800" dirty="0">
                          <a:effectLst/>
                          <a:latin typeface="Lato" panose="020F0502020204030203" pitchFamily="34" charset="0"/>
                        </a:rPr>
                        <a:t> </a:t>
                      </a:r>
                      <a:endParaRPr lang="en-US" sz="1800" dirty="0">
                        <a:effectLst/>
                        <a:latin typeface="Lato" panose="020F0502020204030203" pitchFamily="34" charset="0"/>
                        <a:ea typeface="Times New Roman" panose="02020603050405020304" pitchFamily="18" charset="0"/>
                      </a:endParaRPr>
                    </a:p>
                  </a:txBody>
                  <a:tcPr marL="68580" marR="68580" marT="0" marB="0"/>
                </a:tc>
                <a:tc vMerge="1">
                  <a:txBody>
                    <a:bodyPr/>
                    <a:lstStyle/>
                    <a:p>
                      <a:pPr marL="0" marR="0" algn="l">
                        <a:spcBef>
                          <a:spcPts val="0"/>
                        </a:spcBef>
                        <a:spcAft>
                          <a:spcPts val="0"/>
                        </a:spcAft>
                      </a:pPr>
                      <a:r>
                        <a:rPr lang="en-US" sz="1800" dirty="0">
                          <a:effectLst/>
                          <a:latin typeface="Lato" panose="020F0502020204030203" pitchFamily="34" charset="0"/>
                        </a:rPr>
                        <a:t> </a:t>
                      </a:r>
                      <a:endParaRPr lang="en-US" sz="1800" dirty="0">
                        <a:effectLst/>
                        <a:latin typeface="Lato" panose="020F0502020204030203"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822088879"/>
                  </a:ext>
                </a:extLst>
              </a:tr>
            </a:tbl>
          </a:graphicData>
        </a:graphic>
      </p:graphicFrame>
    </p:spTree>
    <p:extLst>
      <p:ext uri="{BB962C8B-B14F-4D97-AF65-F5344CB8AC3E}">
        <p14:creationId xmlns:p14="http://schemas.microsoft.com/office/powerpoint/2010/main" val="3916560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824D47D-3962-4CD6-BC14-CE5D8F22817C}"/>
              </a:ext>
            </a:extLst>
          </p:cNvPr>
          <p:cNvPicPr>
            <a:picLocks noChangeAspect="1"/>
          </p:cNvPicPr>
          <p:nvPr/>
        </p:nvPicPr>
        <p:blipFill>
          <a:blip r:embed="rId3"/>
          <a:stretch>
            <a:fillRect/>
          </a:stretch>
        </p:blipFill>
        <p:spPr>
          <a:xfrm>
            <a:off x="8001000" y="5845020"/>
            <a:ext cx="822960" cy="856859"/>
          </a:xfrm>
          <a:prstGeom prst="rect">
            <a:avLst/>
          </a:prstGeom>
        </p:spPr>
      </p:pic>
      <p:sp>
        <p:nvSpPr>
          <p:cNvPr id="22530" name="Rectangle 2"/>
          <p:cNvSpPr>
            <a:spLocks noGrp="1" noChangeArrowheads="1"/>
          </p:cNvSpPr>
          <p:nvPr>
            <p:ph type="title"/>
          </p:nvPr>
        </p:nvSpPr>
        <p:spPr>
          <a:xfrm>
            <a:off x="513673" y="189264"/>
            <a:ext cx="7315201" cy="790571"/>
          </a:xfrm>
        </p:spPr>
        <p:txBody>
          <a:bodyPr/>
          <a:lstStyle/>
          <a:p>
            <a:pPr algn="l" eaLnBrk="1" hangingPunct="1"/>
            <a:r>
              <a:rPr lang="en-US" sz="2800" b="1" dirty="0">
                <a:solidFill>
                  <a:srgbClr val="006747"/>
                </a:solidFill>
                <a:latin typeface="Lato Black" panose="020F0A02020204030203" pitchFamily="34" charset="0"/>
              </a:rPr>
              <a:t>4. Brainstorming in Small Groups</a:t>
            </a:r>
          </a:p>
        </p:txBody>
      </p:sp>
      <p:sp>
        <p:nvSpPr>
          <p:cNvPr id="22535" name="Line 6"/>
          <p:cNvSpPr>
            <a:spLocks noChangeShapeType="1"/>
          </p:cNvSpPr>
          <p:nvPr/>
        </p:nvSpPr>
        <p:spPr bwMode="auto">
          <a:xfrm>
            <a:off x="513674" y="627344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4" name="Line 6">
            <a:extLst>
              <a:ext uri="{FF2B5EF4-FFF2-40B4-BE49-F238E27FC236}">
                <a16:creationId xmlns:a16="http://schemas.microsoft.com/office/drawing/2014/main" id="{3F257418-2D4E-41D7-AB81-CDE7C54D1832}"/>
              </a:ext>
            </a:extLst>
          </p:cNvPr>
          <p:cNvSpPr>
            <a:spLocks noChangeShapeType="1"/>
          </p:cNvSpPr>
          <p:nvPr/>
        </p:nvSpPr>
        <p:spPr bwMode="auto">
          <a:xfrm>
            <a:off x="513674" y="102503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 name="TextBox 7">
            <a:extLst>
              <a:ext uri="{FF2B5EF4-FFF2-40B4-BE49-F238E27FC236}">
                <a16:creationId xmlns:a16="http://schemas.microsoft.com/office/drawing/2014/main" id="{F2E871DD-606A-4588-B6E0-12C53A4E6D0E}"/>
              </a:ext>
            </a:extLst>
          </p:cNvPr>
          <p:cNvSpPr txBox="1"/>
          <p:nvPr/>
        </p:nvSpPr>
        <p:spPr>
          <a:xfrm>
            <a:off x="513673" y="1240553"/>
            <a:ext cx="7686806" cy="3477875"/>
          </a:xfrm>
          <a:prstGeom prst="rect">
            <a:avLst/>
          </a:prstGeom>
          <a:noFill/>
        </p:spPr>
        <p:txBody>
          <a:bodyPr wrap="square" rtlCol="0">
            <a:spAutoFit/>
          </a:bodyPr>
          <a:lstStyle/>
          <a:p>
            <a:pPr marL="457200" indent="-457200">
              <a:spcAft>
                <a:spcPts val="1200"/>
              </a:spcAft>
              <a:buFont typeface="+mj-lt"/>
              <a:buAutoNum type="arabicPeriod"/>
            </a:pPr>
            <a:r>
              <a:rPr lang="en-US" dirty="0">
                <a:latin typeface="Lato" panose="020B0604020202020204" pitchFamily="34" charset="0"/>
                <a:ea typeface="Lato" panose="020B0604020202020204" pitchFamily="34" charset="0"/>
                <a:cs typeface="Lato" panose="020B0604020202020204" pitchFamily="34" charset="0"/>
              </a:rPr>
              <a:t>Which of the 11 modules are most essential to the four DEI learning outcomes? Which could be combined or discarded?</a:t>
            </a:r>
          </a:p>
          <a:p>
            <a:pPr marL="457200" indent="-457200">
              <a:spcAft>
                <a:spcPts val="1200"/>
              </a:spcAft>
              <a:buFont typeface="+mj-lt"/>
              <a:buAutoNum type="arabicPeriod"/>
            </a:pPr>
            <a:r>
              <a:rPr lang="en-US" dirty="0">
                <a:latin typeface="Lato" panose="020B0604020202020204" pitchFamily="34" charset="0"/>
                <a:ea typeface="Lato" panose="020B0604020202020204" pitchFamily="34" charset="0"/>
                <a:cs typeface="Lato" panose="020B0604020202020204" pitchFamily="34" charset="0"/>
              </a:rPr>
              <a:t>Which of the readings are most essential to the four DEI learning outcomes? </a:t>
            </a:r>
          </a:p>
          <a:p>
            <a:pPr marL="457200" indent="-457200">
              <a:spcAft>
                <a:spcPts val="1200"/>
              </a:spcAft>
              <a:buFont typeface="+mj-lt"/>
              <a:buAutoNum type="arabicPeriod"/>
            </a:pPr>
            <a:r>
              <a:rPr lang="en-US" dirty="0">
                <a:latin typeface="Lato" panose="020B0604020202020204" pitchFamily="34" charset="0"/>
                <a:ea typeface="Lato" panose="020B0604020202020204" pitchFamily="34" charset="0"/>
                <a:cs typeface="Lato" panose="020B0604020202020204" pitchFamily="34" charset="0"/>
              </a:rPr>
              <a:t>Are there other readings you can recommend?</a:t>
            </a:r>
          </a:p>
          <a:p>
            <a:pPr marL="457200" indent="-457200">
              <a:spcAft>
                <a:spcPts val="1200"/>
              </a:spcAft>
              <a:buFont typeface="+mj-lt"/>
              <a:buAutoNum type="arabicPeriod"/>
            </a:pPr>
            <a:r>
              <a:rPr lang="en-US" dirty="0">
                <a:latin typeface="Lato" panose="020B0604020202020204" pitchFamily="34" charset="0"/>
                <a:ea typeface="Lato" panose="020B0604020202020204" pitchFamily="34" charset="0"/>
                <a:cs typeface="Lato" panose="020B0604020202020204" pitchFamily="34" charset="0"/>
              </a:rPr>
              <a:t>What are the advantages and disadvantages of reading-discussion-reflection versus reading-discussion board-reflection?</a:t>
            </a:r>
          </a:p>
          <a:p>
            <a:pPr marL="457200" indent="-457200">
              <a:spcAft>
                <a:spcPts val="1200"/>
              </a:spcAft>
              <a:buFont typeface="+mj-lt"/>
              <a:buAutoNum type="arabicPeriod"/>
            </a:pPr>
            <a:r>
              <a:rPr lang="en-US" dirty="0">
                <a:latin typeface="Lato" panose="020B0604020202020204" pitchFamily="34" charset="0"/>
                <a:ea typeface="Lato" panose="020B0604020202020204" pitchFamily="34" charset="0"/>
                <a:cs typeface="Lato" panose="020B0604020202020204" pitchFamily="34" charset="0"/>
              </a:rPr>
              <a:t>What other activities can you recommend related to DEI?</a:t>
            </a:r>
          </a:p>
        </p:txBody>
      </p:sp>
    </p:spTree>
    <p:extLst>
      <p:ext uri="{BB962C8B-B14F-4D97-AF65-F5344CB8AC3E}">
        <p14:creationId xmlns:p14="http://schemas.microsoft.com/office/powerpoint/2010/main" val="16062790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824D47D-3962-4CD6-BC14-CE5D8F22817C}"/>
              </a:ext>
            </a:extLst>
          </p:cNvPr>
          <p:cNvPicPr>
            <a:picLocks noChangeAspect="1"/>
          </p:cNvPicPr>
          <p:nvPr/>
        </p:nvPicPr>
        <p:blipFill>
          <a:blip r:embed="rId3"/>
          <a:stretch>
            <a:fillRect/>
          </a:stretch>
        </p:blipFill>
        <p:spPr>
          <a:xfrm>
            <a:off x="8001000" y="5845020"/>
            <a:ext cx="822960" cy="856859"/>
          </a:xfrm>
          <a:prstGeom prst="rect">
            <a:avLst/>
          </a:prstGeom>
        </p:spPr>
      </p:pic>
      <p:sp>
        <p:nvSpPr>
          <p:cNvPr id="22530" name="Rectangle 2"/>
          <p:cNvSpPr>
            <a:spLocks noGrp="1" noChangeArrowheads="1"/>
          </p:cNvSpPr>
          <p:nvPr>
            <p:ph type="title"/>
          </p:nvPr>
        </p:nvSpPr>
        <p:spPr>
          <a:xfrm>
            <a:off x="513673" y="189264"/>
            <a:ext cx="7315201" cy="790571"/>
          </a:xfrm>
        </p:spPr>
        <p:txBody>
          <a:bodyPr/>
          <a:lstStyle/>
          <a:p>
            <a:pPr algn="l" eaLnBrk="1" hangingPunct="1"/>
            <a:r>
              <a:rPr lang="en-US" sz="2800" b="1" dirty="0">
                <a:solidFill>
                  <a:srgbClr val="006747"/>
                </a:solidFill>
                <a:latin typeface="Lato Black" panose="020F0A02020204030203" pitchFamily="34" charset="0"/>
              </a:rPr>
              <a:t>5. Large Group Discussion</a:t>
            </a:r>
            <a:endParaRPr lang="en-US" sz="3600" b="1" dirty="0">
              <a:solidFill>
                <a:srgbClr val="006747"/>
              </a:solidFill>
              <a:latin typeface="Lato Black" panose="020F0A02020204030203" pitchFamily="34" charset="0"/>
            </a:endParaRPr>
          </a:p>
        </p:txBody>
      </p:sp>
      <p:sp>
        <p:nvSpPr>
          <p:cNvPr id="22535" name="Line 6"/>
          <p:cNvSpPr>
            <a:spLocks noChangeShapeType="1"/>
          </p:cNvSpPr>
          <p:nvPr/>
        </p:nvSpPr>
        <p:spPr bwMode="auto">
          <a:xfrm>
            <a:off x="513674" y="627344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4" name="Line 6">
            <a:extLst>
              <a:ext uri="{FF2B5EF4-FFF2-40B4-BE49-F238E27FC236}">
                <a16:creationId xmlns:a16="http://schemas.microsoft.com/office/drawing/2014/main" id="{3F257418-2D4E-41D7-AB81-CDE7C54D1832}"/>
              </a:ext>
            </a:extLst>
          </p:cNvPr>
          <p:cNvSpPr>
            <a:spLocks noChangeShapeType="1"/>
          </p:cNvSpPr>
          <p:nvPr/>
        </p:nvSpPr>
        <p:spPr bwMode="auto">
          <a:xfrm>
            <a:off x="513674" y="102503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 name="TextBox 7">
            <a:extLst>
              <a:ext uri="{FF2B5EF4-FFF2-40B4-BE49-F238E27FC236}">
                <a16:creationId xmlns:a16="http://schemas.microsoft.com/office/drawing/2014/main" id="{F2E871DD-606A-4588-B6E0-12C53A4E6D0E}"/>
              </a:ext>
            </a:extLst>
          </p:cNvPr>
          <p:cNvSpPr txBox="1"/>
          <p:nvPr/>
        </p:nvSpPr>
        <p:spPr>
          <a:xfrm>
            <a:off x="513673" y="1240553"/>
            <a:ext cx="7315200" cy="3477875"/>
          </a:xfrm>
          <a:prstGeom prst="rect">
            <a:avLst/>
          </a:prstGeom>
          <a:noFill/>
        </p:spPr>
        <p:txBody>
          <a:bodyPr wrap="square" rtlCol="0">
            <a:spAutoFit/>
          </a:bodyPr>
          <a:lstStyle/>
          <a:p>
            <a:pPr marL="457200" indent="-457200">
              <a:spcAft>
                <a:spcPts val="1200"/>
              </a:spcAft>
              <a:buFont typeface="+mj-lt"/>
              <a:buAutoNum type="arabicPeriod"/>
            </a:pPr>
            <a:r>
              <a:rPr lang="en-US" dirty="0">
                <a:latin typeface="Lato" panose="020B0604020202020204" pitchFamily="34" charset="0"/>
                <a:ea typeface="Lato" panose="020B0604020202020204" pitchFamily="34" charset="0"/>
                <a:cs typeface="Lato" panose="020B0604020202020204" pitchFamily="34" charset="0"/>
              </a:rPr>
              <a:t>Which of the 11 modules are most essential to the four DEI learning outcomes? Which could be combined or discarded?</a:t>
            </a:r>
          </a:p>
          <a:p>
            <a:pPr marL="457200" indent="-457200">
              <a:spcAft>
                <a:spcPts val="1200"/>
              </a:spcAft>
              <a:buFont typeface="+mj-lt"/>
              <a:buAutoNum type="arabicPeriod"/>
            </a:pPr>
            <a:r>
              <a:rPr lang="en-US" dirty="0">
                <a:latin typeface="Lato" panose="020B0604020202020204" pitchFamily="34" charset="0"/>
                <a:ea typeface="Lato" panose="020B0604020202020204" pitchFamily="34" charset="0"/>
                <a:cs typeface="Lato" panose="020B0604020202020204" pitchFamily="34" charset="0"/>
              </a:rPr>
              <a:t>Which of the readings are most essential to the four DEI learning outcomes? </a:t>
            </a:r>
          </a:p>
          <a:p>
            <a:pPr marL="457200" indent="-457200">
              <a:spcAft>
                <a:spcPts val="1200"/>
              </a:spcAft>
              <a:buFont typeface="+mj-lt"/>
              <a:buAutoNum type="arabicPeriod"/>
            </a:pPr>
            <a:r>
              <a:rPr lang="en-US" dirty="0">
                <a:latin typeface="Lato" panose="020B0604020202020204" pitchFamily="34" charset="0"/>
                <a:ea typeface="Lato" panose="020B0604020202020204" pitchFamily="34" charset="0"/>
                <a:cs typeface="Lato" panose="020B0604020202020204" pitchFamily="34" charset="0"/>
              </a:rPr>
              <a:t>Are there other readings you can recommend?</a:t>
            </a:r>
          </a:p>
          <a:p>
            <a:pPr marL="457200" indent="-457200">
              <a:spcAft>
                <a:spcPts val="1200"/>
              </a:spcAft>
              <a:buFont typeface="+mj-lt"/>
              <a:buAutoNum type="arabicPeriod"/>
            </a:pPr>
            <a:r>
              <a:rPr lang="en-US" dirty="0">
                <a:latin typeface="Lato" panose="020B0604020202020204" pitchFamily="34" charset="0"/>
                <a:ea typeface="Lato" panose="020B0604020202020204" pitchFamily="34" charset="0"/>
                <a:cs typeface="Lato" panose="020B0604020202020204" pitchFamily="34" charset="0"/>
              </a:rPr>
              <a:t>What are the advantages and disadvantages of reading-discussion-reflection versus reading-discussion board-reflection?</a:t>
            </a:r>
          </a:p>
          <a:p>
            <a:pPr marL="457200" indent="-457200">
              <a:spcAft>
                <a:spcPts val="1200"/>
              </a:spcAft>
              <a:buFont typeface="+mj-lt"/>
              <a:buAutoNum type="arabicPeriod"/>
            </a:pPr>
            <a:r>
              <a:rPr lang="en-US" dirty="0">
                <a:latin typeface="Lato" panose="020B0604020202020204" pitchFamily="34" charset="0"/>
                <a:ea typeface="Lato" panose="020B0604020202020204" pitchFamily="34" charset="0"/>
                <a:cs typeface="Lato" panose="020B0604020202020204" pitchFamily="34" charset="0"/>
              </a:rPr>
              <a:t>What other activities can you recommend related to DEI?</a:t>
            </a:r>
          </a:p>
        </p:txBody>
      </p:sp>
    </p:spTree>
    <p:extLst>
      <p:ext uri="{BB962C8B-B14F-4D97-AF65-F5344CB8AC3E}">
        <p14:creationId xmlns:p14="http://schemas.microsoft.com/office/powerpoint/2010/main" val="3761048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824D47D-3962-4CD6-BC14-CE5D8F22817C}"/>
              </a:ext>
            </a:extLst>
          </p:cNvPr>
          <p:cNvPicPr>
            <a:picLocks noChangeAspect="1"/>
          </p:cNvPicPr>
          <p:nvPr/>
        </p:nvPicPr>
        <p:blipFill>
          <a:blip r:embed="rId3"/>
          <a:stretch>
            <a:fillRect/>
          </a:stretch>
        </p:blipFill>
        <p:spPr>
          <a:xfrm>
            <a:off x="8001000" y="5845020"/>
            <a:ext cx="822960" cy="856859"/>
          </a:xfrm>
          <a:prstGeom prst="rect">
            <a:avLst/>
          </a:prstGeom>
        </p:spPr>
      </p:pic>
      <p:sp>
        <p:nvSpPr>
          <p:cNvPr id="22530" name="Rectangle 2"/>
          <p:cNvSpPr>
            <a:spLocks noGrp="1" noChangeArrowheads="1"/>
          </p:cNvSpPr>
          <p:nvPr>
            <p:ph type="title"/>
          </p:nvPr>
        </p:nvSpPr>
        <p:spPr>
          <a:xfrm>
            <a:off x="513673" y="189264"/>
            <a:ext cx="7315201" cy="790571"/>
          </a:xfrm>
        </p:spPr>
        <p:txBody>
          <a:bodyPr/>
          <a:lstStyle/>
          <a:p>
            <a:pPr algn="l" eaLnBrk="1" hangingPunct="1"/>
            <a:r>
              <a:rPr lang="en-US" sz="2800" b="1" dirty="0">
                <a:solidFill>
                  <a:srgbClr val="006747"/>
                </a:solidFill>
                <a:latin typeface="Lato Black" panose="020F0A02020204030203" pitchFamily="34" charset="0"/>
              </a:rPr>
              <a:t>References</a:t>
            </a:r>
            <a:endParaRPr lang="en-US" sz="3600" b="1" dirty="0">
              <a:solidFill>
                <a:srgbClr val="006747"/>
              </a:solidFill>
              <a:latin typeface="Lato Black" panose="020F0A02020204030203" pitchFamily="34" charset="0"/>
            </a:endParaRPr>
          </a:p>
        </p:txBody>
      </p:sp>
      <p:sp>
        <p:nvSpPr>
          <p:cNvPr id="22535" name="Line 6"/>
          <p:cNvSpPr>
            <a:spLocks noChangeShapeType="1"/>
          </p:cNvSpPr>
          <p:nvPr/>
        </p:nvSpPr>
        <p:spPr bwMode="auto">
          <a:xfrm>
            <a:off x="513674" y="627344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4" name="Line 6">
            <a:extLst>
              <a:ext uri="{FF2B5EF4-FFF2-40B4-BE49-F238E27FC236}">
                <a16:creationId xmlns:a16="http://schemas.microsoft.com/office/drawing/2014/main" id="{3F257418-2D4E-41D7-AB81-CDE7C54D1832}"/>
              </a:ext>
            </a:extLst>
          </p:cNvPr>
          <p:cNvSpPr>
            <a:spLocks noChangeShapeType="1"/>
          </p:cNvSpPr>
          <p:nvPr/>
        </p:nvSpPr>
        <p:spPr bwMode="auto">
          <a:xfrm>
            <a:off x="513674" y="102503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 name="TextBox 7">
            <a:extLst>
              <a:ext uri="{FF2B5EF4-FFF2-40B4-BE49-F238E27FC236}">
                <a16:creationId xmlns:a16="http://schemas.microsoft.com/office/drawing/2014/main" id="{F2E871DD-606A-4588-B6E0-12C53A4E6D0E}"/>
              </a:ext>
            </a:extLst>
          </p:cNvPr>
          <p:cNvSpPr txBox="1"/>
          <p:nvPr/>
        </p:nvSpPr>
        <p:spPr>
          <a:xfrm>
            <a:off x="513672" y="1240553"/>
            <a:ext cx="8116653" cy="4862870"/>
          </a:xfrm>
          <a:prstGeom prst="rect">
            <a:avLst/>
          </a:prstGeom>
          <a:noFill/>
        </p:spPr>
        <p:txBody>
          <a:bodyPr wrap="square" rtlCol="0">
            <a:spAutoFit/>
          </a:bodyPr>
          <a:lstStyle/>
          <a:p>
            <a:pPr marL="457200" indent="-457200">
              <a:spcAft>
                <a:spcPts val="600"/>
              </a:spcAft>
              <a:buFont typeface="+mj-lt"/>
              <a:buAutoNum type="arabicPeriod"/>
            </a:pPr>
            <a:r>
              <a:rPr lang="en-US" sz="1400" dirty="0" err="1">
                <a:latin typeface="Lato" panose="020B0604020202020204" pitchFamily="34" charset="0"/>
                <a:ea typeface="Lato" panose="020B0604020202020204" pitchFamily="34" charset="0"/>
                <a:cs typeface="Lato" panose="020B0604020202020204" pitchFamily="34" charset="0"/>
              </a:rPr>
              <a:t>Aliaga</a:t>
            </a:r>
            <a:r>
              <a:rPr lang="en-US" sz="1400" dirty="0">
                <a:latin typeface="Lato" panose="020B0604020202020204" pitchFamily="34" charset="0"/>
                <a:ea typeface="Lato" panose="020B0604020202020204" pitchFamily="34" charset="0"/>
                <a:cs typeface="Lato" panose="020B0604020202020204" pitchFamily="34" charset="0"/>
              </a:rPr>
              <a:t>, M., Cobb, G., Cuff, C., Garfield, J., Gould, R., Lock, R., ... &amp; Witmer, J. (2005). </a:t>
            </a:r>
            <a:r>
              <a:rPr lang="en-US" sz="1400" i="1" dirty="0">
                <a:latin typeface="Lato" panose="020B0604020202020204" pitchFamily="34" charset="0"/>
                <a:ea typeface="Lato" panose="020B0604020202020204" pitchFamily="34" charset="0"/>
                <a:cs typeface="Lato" panose="020B0604020202020204" pitchFamily="34" charset="0"/>
              </a:rPr>
              <a:t>Guidelines for Assessment and Instruction in Statistics Education (GAISE) College Report.</a:t>
            </a:r>
            <a:r>
              <a:rPr lang="en-US" sz="1400" dirty="0">
                <a:latin typeface="Lato" panose="020B0604020202020204" pitchFamily="34" charset="0"/>
                <a:ea typeface="Lato" panose="020B0604020202020204" pitchFamily="34" charset="0"/>
                <a:cs typeface="Lato" panose="020B0604020202020204" pitchFamily="34" charset="0"/>
              </a:rPr>
              <a:t> Washington, DC, USA: American Statistical Association.</a:t>
            </a:r>
          </a:p>
          <a:p>
            <a:pPr marL="457200" indent="-457200">
              <a:spcAft>
                <a:spcPts val="600"/>
              </a:spcAft>
              <a:buFont typeface="+mj-lt"/>
              <a:buAutoNum type="arabicPeriod"/>
            </a:pPr>
            <a:r>
              <a:rPr lang="en-US" sz="1400" dirty="0">
                <a:latin typeface="Lato" panose="020B0604020202020204" pitchFamily="34" charset="0"/>
                <a:ea typeface="Lato" panose="020B0604020202020204" pitchFamily="34" charset="0"/>
                <a:cs typeface="Lato" panose="020B0604020202020204" pitchFamily="34" charset="0"/>
              </a:rPr>
              <a:t>Asher, J. (2022). Infusing DEI Learning into an Elementary Statistics Class. </a:t>
            </a:r>
            <a:r>
              <a:rPr lang="en-US" sz="1400" i="1" dirty="0">
                <a:latin typeface="Lato" panose="020B0604020202020204" pitchFamily="34" charset="0"/>
                <a:ea typeface="Lato" panose="020B0604020202020204" pitchFamily="34" charset="0"/>
                <a:cs typeface="Lato" panose="020B0604020202020204" pitchFamily="34" charset="0"/>
              </a:rPr>
              <a:t>Amstat News </a:t>
            </a:r>
            <a:r>
              <a:rPr lang="en-US" sz="1400" dirty="0">
                <a:latin typeface="Lato" panose="020B0604020202020204" pitchFamily="34" charset="0"/>
                <a:ea typeface="Lato" panose="020B0604020202020204" pitchFamily="34" charset="0"/>
                <a:cs typeface="Lato" panose="020B0604020202020204" pitchFamily="34" charset="0"/>
              </a:rPr>
              <a:t>(538), pp. 28 29. </a:t>
            </a:r>
          </a:p>
          <a:p>
            <a:pPr marL="457200" indent="-457200">
              <a:spcAft>
                <a:spcPts val="600"/>
              </a:spcAft>
              <a:buFont typeface="+mj-lt"/>
              <a:buAutoNum type="arabicPeriod"/>
            </a:pPr>
            <a:r>
              <a:rPr lang="en-US" sz="1400" dirty="0">
                <a:latin typeface="Lato" panose="020B0604020202020204" pitchFamily="34" charset="0"/>
                <a:ea typeface="Lato" panose="020B0604020202020204" pitchFamily="34" charset="0"/>
                <a:cs typeface="Lato" panose="020B0604020202020204" pitchFamily="34" charset="0"/>
              </a:rPr>
              <a:t>Asher, J. (2020). Saving our Community-Engaged Elementary Statistics Course: A Case Study on Preserving High-Impact Practice During the COVID-19 Crisis. In: Hilton, J., &amp; Dimarco, D. (Eds.), </a:t>
            </a:r>
            <a:r>
              <a:rPr lang="en-US" sz="1400" i="1" dirty="0">
                <a:latin typeface="Lato" panose="020B0604020202020204" pitchFamily="34" charset="0"/>
                <a:ea typeface="Lato" panose="020B0604020202020204" pitchFamily="34" charset="0"/>
                <a:cs typeface="Lato" panose="020B0604020202020204" pitchFamily="34" charset="0"/>
              </a:rPr>
              <a:t>Pandemic University</a:t>
            </a:r>
            <a:r>
              <a:rPr lang="en-US" sz="1400" dirty="0">
                <a:latin typeface="Lato" panose="020B0604020202020204" pitchFamily="34" charset="0"/>
                <a:ea typeface="Lato" panose="020B0604020202020204" pitchFamily="34" charset="0"/>
                <a:cs typeface="Lato" panose="020B0604020202020204" pitchFamily="34" charset="0"/>
              </a:rPr>
              <a:t>, pp. 77-88.</a:t>
            </a:r>
          </a:p>
          <a:p>
            <a:pPr marL="457200" indent="-457200">
              <a:spcAft>
                <a:spcPts val="600"/>
              </a:spcAft>
              <a:buFont typeface="+mj-lt"/>
              <a:buAutoNum type="arabicPeriod"/>
            </a:pPr>
            <a:r>
              <a:rPr lang="en-US" sz="1400" dirty="0">
                <a:latin typeface="Lato" panose="020B0604020202020204" pitchFamily="34" charset="0"/>
                <a:ea typeface="Lato" panose="020B0604020202020204" pitchFamily="34" charset="0"/>
                <a:cs typeface="Lato" panose="020B0604020202020204" pitchFamily="34" charset="0"/>
              </a:rPr>
              <a:t>Asher, J., &amp; Goodrick, A. (2021). Case Study: Using COVID-19 Data in a Community-Engaged Elementary Statistics Class. In: </a:t>
            </a:r>
            <a:r>
              <a:rPr lang="en-US" sz="1400" dirty="0" err="1">
                <a:latin typeface="Lato" panose="020B0604020202020204" pitchFamily="34" charset="0"/>
                <a:ea typeface="Lato" panose="020B0604020202020204" pitchFamily="34" charset="0"/>
                <a:cs typeface="Lato" panose="020B0604020202020204" pitchFamily="34" charset="0"/>
              </a:rPr>
              <a:t>Helenius</a:t>
            </a:r>
            <a:r>
              <a:rPr lang="en-US" sz="1400" dirty="0">
                <a:latin typeface="Lato" panose="020B0604020202020204" pitchFamily="34" charset="0"/>
                <a:ea typeface="Lato" panose="020B0604020202020204" pitchFamily="34" charset="0"/>
                <a:cs typeface="Lato" panose="020B0604020202020204" pitchFamily="34" charset="0"/>
              </a:rPr>
              <a:t>, R. &amp; Falck, E. (Eds.), </a:t>
            </a:r>
            <a:r>
              <a:rPr lang="en-US" sz="1400" i="1" dirty="0">
                <a:latin typeface="Lato" panose="020B0604020202020204" pitchFamily="34" charset="0"/>
                <a:ea typeface="Lato" panose="020B0604020202020204" pitchFamily="34" charset="0"/>
                <a:cs typeface="Lato" panose="020B0604020202020204" pitchFamily="34" charset="0"/>
              </a:rPr>
              <a:t>Statistics Education in the Era of Data Science, Proceedings of the Satellite conference of the International Association for Statistical Education (IASE).</a:t>
            </a:r>
            <a:r>
              <a:rPr lang="en-US" sz="1400" dirty="0">
                <a:latin typeface="Lato" panose="020B0604020202020204" pitchFamily="34" charset="0"/>
                <a:ea typeface="Lato" panose="020B0604020202020204" pitchFamily="34" charset="0"/>
                <a:cs typeface="Lato" panose="020B0604020202020204" pitchFamily="34" charset="0"/>
              </a:rPr>
              <a:t> The Hague, Netherlands: IASE. iase-web.org/</a:t>
            </a:r>
            <a:r>
              <a:rPr lang="en-US" sz="1400" dirty="0" err="1">
                <a:latin typeface="Lato" panose="020B0604020202020204" pitchFamily="34" charset="0"/>
                <a:ea typeface="Lato" panose="020B0604020202020204" pitchFamily="34" charset="0"/>
                <a:cs typeface="Lato" panose="020B0604020202020204" pitchFamily="34" charset="0"/>
              </a:rPr>
              <a:t>Conference_Proceedings.php</a:t>
            </a:r>
            <a:r>
              <a:rPr lang="en-US" sz="1400" dirty="0">
                <a:latin typeface="Lato" panose="020B0604020202020204" pitchFamily="34" charset="0"/>
                <a:ea typeface="Lato" panose="020B0604020202020204" pitchFamily="34" charset="0"/>
                <a:cs typeface="Lato" panose="020B0604020202020204" pitchFamily="34" charset="0"/>
              </a:rPr>
              <a:t>.</a:t>
            </a:r>
          </a:p>
          <a:p>
            <a:pPr marL="457200" indent="-457200">
              <a:spcAft>
                <a:spcPts val="600"/>
              </a:spcAft>
              <a:buFont typeface="+mj-lt"/>
              <a:buAutoNum type="arabicPeriod"/>
            </a:pPr>
            <a:r>
              <a:rPr lang="en-US" sz="1400" dirty="0">
                <a:latin typeface="Lato" panose="020B0604020202020204" pitchFamily="34" charset="0"/>
                <a:ea typeface="Lato" panose="020B0604020202020204" pitchFamily="34" charset="0"/>
                <a:cs typeface="Lato" panose="020B0604020202020204" pitchFamily="34" charset="0"/>
              </a:rPr>
              <a:t>Carver, R., Everson, M., </a:t>
            </a:r>
            <a:r>
              <a:rPr lang="en-US" sz="1400" dirty="0" err="1">
                <a:latin typeface="Lato" panose="020B0604020202020204" pitchFamily="34" charset="0"/>
                <a:ea typeface="Lato" panose="020B0604020202020204" pitchFamily="34" charset="0"/>
                <a:cs typeface="Lato" panose="020B0604020202020204" pitchFamily="34" charset="0"/>
              </a:rPr>
              <a:t>Gabrosek</a:t>
            </a:r>
            <a:r>
              <a:rPr lang="en-US" sz="1400" dirty="0">
                <a:latin typeface="Lato" panose="020B0604020202020204" pitchFamily="34" charset="0"/>
                <a:ea typeface="Lato" panose="020B0604020202020204" pitchFamily="34" charset="0"/>
                <a:cs typeface="Lato" panose="020B0604020202020204" pitchFamily="34" charset="0"/>
              </a:rPr>
              <a:t>, J., Horton, N., Lock, R., </a:t>
            </a:r>
            <a:r>
              <a:rPr lang="en-US" sz="1400" dirty="0" err="1">
                <a:latin typeface="Lato" panose="020B0604020202020204" pitchFamily="34" charset="0"/>
                <a:ea typeface="Lato" panose="020B0604020202020204" pitchFamily="34" charset="0"/>
                <a:cs typeface="Lato" panose="020B0604020202020204" pitchFamily="34" charset="0"/>
              </a:rPr>
              <a:t>Mocko</a:t>
            </a:r>
            <a:r>
              <a:rPr lang="en-US" sz="1400" dirty="0">
                <a:latin typeface="Lato" panose="020B0604020202020204" pitchFamily="34" charset="0"/>
                <a:ea typeface="Lato" panose="020B0604020202020204" pitchFamily="34" charset="0"/>
                <a:cs typeface="Lato" panose="020B0604020202020204" pitchFamily="34" charset="0"/>
              </a:rPr>
              <a:t>, M., ... &amp; Wood, B. (2016). </a:t>
            </a:r>
            <a:r>
              <a:rPr lang="en-US" sz="1400" i="1" dirty="0">
                <a:latin typeface="Lato" panose="020B0604020202020204" pitchFamily="34" charset="0"/>
                <a:ea typeface="Lato" panose="020B0604020202020204" pitchFamily="34" charset="0"/>
                <a:cs typeface="Lato" panose="020B0604020202020204" pitchFamily="34" charset="0"/>
              </a:rPr>
              <a:t>Guidelines for assessment and instruction in statistics education (GAISE) college report 2016</a:t>
            </a:r>
            <a:r>
              <a:rPr lang="en-US" sz="1400" dirty="0">
                <a:latin typeface="Lato" panose="020B0604020202020204" pitchFamily="34" charset="0"/>
                <a:ea typeface="Lato" panose="020B0604020202020204" pitchFamily="34" charset="0"/>
                <a:cs typeface="Lato" panose="020B0604020202020204" pitchFamily="34" charset="0"/>
              </a:rPr>
              <a:t>. Alexandria, Virginia, USA: American Statistical Association.</a:t>
            </a:r>
          </a:p>
          <a:p>
            <a:pPr marL="457200" indent="-457200">
              <a:spcAft>
                <a:spcPts val="600"/>
              </a:spcAft>
              <a:buFont typeface="+mj-lt"/>
              <a:buAutoNum type="arabicPeriod"/>
            </a:pPr>
            <a:r>
              <a:rPr lang="en-US" sz="1400" dirty="0">
                <a:latin typeface="Lato" panose="020B0604020202020204" pitchFamily="34" charset="0"/>
                <a:ea typeface="Lato" panose="020B0604020202020204" pitchFamily="34" charset="0"/>
                <a:cs typeface="Lato" panose="020B0604020202020204" pitchFamily="34" charset="0"/>
              </a:rPr>
              <a:t>Hatcher, J. A., </a:t>
            </a:r>
            <a:r>
              <a:rPr lang="en-US" sz="1400" dirty="0" err="1">
                <a:latin typeface="Lato" panose="020B0604020202020204" pitchFamily="34" charset="0"/>
                <a:ea typeface="Lato" panose="020B0604020202020204" pitchFamily="34" charset="0"/>
                <a:cs typeface="Lato" panose="020B0604020202020204" pitchFamily="34" charset="0"/>
              </a:rPr>
              <a:t>Bringle</a:t>
            </a:r>
            <a:r>
              <a:rPr lang="en-US" sz="1400" dirty="0">
                <a:latin typeface="Lato" panose="020B0604020202020204" pitchFamily="34" charset="0"/>
                <a:ea typeface="Lato" panose="020B0604020202020204" pitchFamily="34" charset="0"/>
                <a:cs typeface="Lato" panose="020B0604020202020204" pitchFamily="34" charset="0"/>
              </a:rPr>
              <a:t>, R. G., &amp; Hahn, T. W. (Eds.). (2016). </a:t>
            </a:r>
            <a:r>
              <a:rPr lang="en-US" sz="1400" i="1" dirty="0">
                <a:latin typeface="Lato" panose="020B0604020202020204" pitchFamily="34" charset="0"/>
                <a:ea typeface="Lato" panose="020B0604020202020204" pitchFamily="34" charset="0"/>
                <a:cs typeface="Lato" panose="020B0604020202020204" pitchFamily="34" charset="0"/>
              </a:rPr>
              <a:t>Research on student civic outcomes in service learning: Conceptual frameworks and methods, Volume 3.</a:t>
            </a:r>
            <a:r>
              <a:rPr lang="en-US" sz="1400" dirty="0">
                <a:latin typeface="Lato" panose="020B0604020202020204" pitchFamily="34" charset="0"/>
                <a:ea typeface="Lato" panose="020B0604020202020204" pitchFamily="34" charset="0"/>
                <a:cs typeface="Lato" panose="020B0604020202020204" pitchFamily="34" charset="0"/>
              </a:rPr>
              <a:t> Sterling, Virginia, USA: Stylus Publishing, LLC.</a:t>
            </a:r>
          </a:p>
          <a:p>
            <a:pPr marL="457200" indent="-457200">
              <a:spcAft>
                <a:spcPts val="600"/>
              </a:spcAft>
              <a:buFont typeface="+mj-lt"/>
              <a:buAutoNum type="arabicPeriod"/>
            </a:pPr>
            <a:r>
              <a:rPr lang="en-US" sz="1400" dirty="0" err="1">
                <a:latin typeface="Lato" panose="020B0604020202020204" pitchFamily="34" charset="0"/>
                <a:ea typeface="Lato" panose="020B0604020202020204" pitchFamily="34" charset="0"/>
                <a:cs typeface="Lato" panose="020B0604020202020204" pitchFamily="34" charset="0"/>
              </a:rPr>
              <a:t>Kuh</a:t>
            </a:r>
            <a:r>
              <a:rPr lang="en-US" sz="1400" dirty="0">
                <a:latin typeface="Lato" panose="020B0604020202020204" pitchFamily="34" charset="0"/>
                <a:ea typeface="Lato" panose="020B0604020202020204" pitchFamily="34" charset="0"/>
                <a:cs typeface="Lato" panose="020B0604020202020204" pitchFamily="34" charset="0"/>
              </a:rPr>
              <a:t>, G. D. (2008). </a:t>
            </a:r>
            <a:r>
              <a:rPr lang="en-US" sz="1400" i="1" dirty="0">
                <a:latin typeface="Lato" panose="020B0604020202020204" pitchFamily="34" charset="0"/>
                <a:ea typeface="Lato" panose="020B0604020202020204" pitchFamily="34" charset="0"/>
                <a:cs typeface="Lato" panose="020B0604020202020204" pitchFamily="34" charset="0"/>
              </a:rPr>
              <a:t>High-impact educational practices: What they are, who has access to them, and why they matter</a:t>
            </a:r>
            <a:r>
              <a:rPr lang="en-US" sz="1400" dirty="0">
                <a:latin typeface="Lato" panose="020B0604020202020204" pitchFamily="34" charset="0"/>
                <a:ea typeface="Lato" panose="020B0604020202020204" pitchFamily="34" charset="0"/>
                <a:cs typeface="Lato" panose="020B0604020202020204" pitchFamily="34" charset="0"/>
              </a:rPr>
              <a:t>. Washington, DC, USA: Association of American Colleges and Universities.</a:t>
            </a:r>
          </a:p>
        </p:txBody>
      </p:sp>
    </p:spTree>
    <p:extLst>
      <p:ext uri="{BB962C8B-B14F-4D97-AF65-F5344CB8AC3E}">
        <p14:creationId xmlns:p14="http://schemas.microsoft.com/office/powerpoint/2010/main" val="2345174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824D47D-3962-4CD6-BC14-CE5D8F22817C}"/>
              </a:ext>
            </a:extLst>
          </p:cNvPr>
          <p:cNvPicPr>
            <a:picLocks noChangeAspect="1"/>
          </p:cNvPicPr>
          <p:nvPr/>
        </p:nvPicPr>
        <p:blipFill>
          <a:blip r:embed="rId3"/>
          <a:stretch>
            <a:fillRect/>
          </a:stretch>
        </p:blipFill>
        <p:spPr>
          <a:xfrm>
            <a:off x="8001000" y="5845020"/>
            <a:ext cx="822960" cy="856859"/>
          </a:xfrm>
          <a:prstGeom prst="rect">
            <a:avLst/>
          </a:prstGeom>
        </p:spPr>
      </p:pic>
      <p:sp>
        <p:nvSpPr>
          <p:cNvPr id="22530" name="Rectangle 2"/>
          <p:cNvSpPr>
            <a:spLocks noGrp="1" noChangeArrowheads="1"/>
          </p:cNvSpPr>
          <p:nvPr>
            <p:ph type="title"/>
          </p:nvPr>
        </p:nvSpPr>
        <p:spPr>
          <a:xfrm>
            <a:off x="513673" y="189264"/>
            <a:ext cx="7315201" cy="790571"/>
          </a:xfrm>
        </p:spPr>
        <p:txBody>
          <a:bodyPr/>
          <a:lstStyle/>
          <a:p>
            <a:pPr algn="l" eaLnBrk="1" hangingPunct="1"/>
            <a:r>
              <a:rPr lang="en-US" sz="3600" b="1" dirty="0">
                <a:solidFill>
                  <a:srgbClr val="006747"/>
                </a:solidFill>
                <a:latin typeface="Lato Black" panose="020F0A02020204030203" pitchFamily="34" charset="0"/>
              </a:rPr>
              <a:t>Abstract</a:t>
            </a:r>
          </a:p>
        </p:txBody>
      </p:sp>
      <p:sp>
        <p:nvSpPr>
          <p:cNvPr id="22535" name="Line 6"/>
          <p:cNvSpPr>
            <a:spLocks noChangeShapeType="1"/>
          </p:cNvSpPr>
          <p:nvPr/>
        </p:nvSpPr>
        <p:spPr bwMode="auto">
          <a:xfrm>
            <a:off x="513674" y="627344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4" name="Line 6">
            <a:extLst>
              <a:ext uri="{FF2B5EF4-FFF2-40B4-BE49-F238E27FC236}">
                <a16:creationId xmlns:a16="http://schemas.microsoft.com/office/drawing/2014/main" id="{3F257418-2D4E-41D7-AB81-CDE7C54D1832}"/>
              </a:ext>
            </a:extLst>
          </p:cNvPr>
          <p:cNvSpPr>
            <a:spLocks noChangeShapeType="1"/>
          </p:cNvSpPr>
          <p:nvPr/>
        </p:nvSpPr>
        <p:spPr bwMode="auto">
          <a:xfrm>
            <a:off x="513674" y="102503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 name="TextBox 7">
            <a:extLst>
              <a:ext uri="{FF2B5EF4-FFF2-40B4-BE49-F238E27FC236}">
                <a16:creationId xmlns:a16="http://schemas.microsoft.com/office/drawing/2014/main" id="{F2E871DD-606A-4588-B6E0-12C53A4E6D0E}"/>
              </a:ext>
            </a:extLst>
          </p:cNvPr>
          <p:cNvSpPr txBox="1"/>
          <p:nvPr/>
        </p:nvSpPr>
        <p:spPr>
          <a:xfrm>
            <a:off x="504771" y="1305341"/>
            <a:ext cx="8254832" cy="4708981"/>
          </a:xfrm>
          <a:prstGeom prst="rect">
            <a:avLst/>
          </a:prstGeom>
          <a:noFill/>
        </p:spPr>
        <p:txBody>
          <a:bodyPr wrap="square" rtlCol="0">
            <a:spAutoFit/>
          </a:bodyPr>
          <a:lstStyle/>
          <a:p>
            <a:pPr lvl="0">
              <a:spcAft>
                <a:spcPts val="600"/>
              </a:spcAft>
            </a:pPr>
            <a:r>
              <a:rPr lang="en-US" b="0" i="0" dirty="0">
                <a:solidFill>
                  <a:srgbClr val="182261"/>
                </a:solidFill>
                <a:effectLst/>
                <a:latin typeface="Open Sans" panose="020B0606030504020204" pitchFamily="34" charset="0"/>
              </a:rPr>
              <a:t>In January 2022, I was trained to teach my Elementary Statistics course as a Diversity, Equity, and Inclusion (DEI)-designated course at Slippery Rock University. This designation requires that at least four DEI-related student learning outcomes are included in the syllabus and that the entire curriculum is DEI-infused. Modifying the Elementary Statistics course by the strict standards required for DEI designation meant rethinking the content, format, activities, and assessments. In this breakout session, I will spend the first 30 minutes reviewing the new course structure and how I incorporated DEI themes into my lectures and into student activities and assessments. Breakout groups will then meet for 20 minutes to discuss how the course achieves (or fails to achieve) the stated DEI objectives and brainstorm other ways to infuse DEI principles into an Elementary Statistics curriculum. Finally, we will reconvene to discuss the brainstorming sessions and consolidate our ideas.</a:t>
            </a:r>
            <a:endParaRPr lang="en-US" dirty="0">
              <a:latin typeface="Lato" panose="020F0502020204030203" pitchFamily="34" charset="0"/>
            </a:endParaRPr>
          </a:p>
        </p:txBody>
      </p:sp>
    </p:spTree>
    <p:extLst>
      <p:ext uri="{BB962C8B-B14F-4D97-AF65-F5344CB8AC3E}">
        <p14:creationId xmlns:p14="http://schemas.microsoft.com/office/powerpoint/2010/main" val="815485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824D47D-3962-4CD6-BC14-CE5D8F22817C}"/>
              </a:ext>
            </a:extLst>
          </p:cNvPr>
          <p:cNvPicPr>
            <a:picLocks noChangeAspect="1"/>
          </p:cNvPicPr>
          <p:nvPr/>
        </p:nvPicPr>
        <p:blipFill>
          <a:blip r:embed="rId3"/>
          <a:stretch>
            <a:fillRect/>
          </a:stretch>
        </p:blipFill>
        <p:spPr>
          <a:xfrm>
            <a:off x="8001000" y="5845020"/>
            <a:ext cx="822960" cy="856859"/>
          </a:xfrm>
          <a:prstGeom prst="rect">
            <a:avLst/>
          </a:prstGeom>
        </p:spPr>
      </p:pic>
      <p:sp>
        <p:nvSpPr>
          <p:cNvPr id="22530" name="Rectangle 2"/>
          <p:cNvSpPr>
            <a:spLocks noGrp="1" noChangeArrowheads="1"/>
          </p:cNvSpPr>
          <p:nvPr>
            <p:ph type="title"/>
          </p:nvPr>
        </p:nvSpPr>
        <p:spPr>
          <a:xfrm>
            <a:off x="513673" y="189264"/>
            <a:ext cx="7315201" cy="790571"/>
          </a:xfrm>
        </p:spPr>
        <p:txBody>
          <a:bodyPr/>
          <a:lstStyle/>
          <a:p>
            <a:pPr algn="l" eaLnBrk="1" hangingPunct="1"/>
            <a:r>
              <a:rPr lang="en-US" sz="3600" b="1" dirty="0">
                <a:solidFill>
                  <a:srgbClr val="006747"/>
                </a:solidFill>
                <a:latin typeface="Lato Black" panose="020F0A02020204030203" pitchFamily="34" charset="0"/>
              </a:rPr>
              <a:t>Outline</a:t>
            </a:r>
          </a:p>
        </p:txBody>
      </p:sp>
      <p:sp>
        <p:nvSpPr>
          <p:cNvPr id="22535" name="Line 6"/>
          <p:cNvSpPr>
            <a:spLocks noChangeShapeType="1"/>
          </p:cNvSpPr>
          <p:nvPr/>
        </p:nvSpPr>
        <p:spPr bwMode="auto">
          <a:xfrm>
            <a:off x="513674" y="627344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4" name="Line 6">
            <a:extLst>
              <a:ext uri="{FF2B5EF4-FFF2-40B4-BE49-F238E27FC236}">
                <a16:creationId xmlns:a16="http://schemas.microsoft.com/office/drawing/2014/main" id="{3F257418-2D4E-41D7-AB81-CDE7C54D1832}"/>
              </a:ext>
            </a:extLst>
          </p:cNvPr>
          <p:cNvSpPr>
            <a:spLocks noChangeShapeType="1"/>
          </p:cNvSpPr>
          <p:nvPr/>
        </p:nvSpPr>
        <p:spPr bwMode="auto">
          <a:xfrm>
            <a:off x="513674" y="102503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 name="TextBox 7">
            <a:extLst>
              <a:ext uri="{FF2B5EF4-FFF2-40B4-BE49-F238E27FC236}">
                <a16:creationId xmlns:a16="http://schemas.microsoft.com/office/drawing/2014/main" id="{F2E871DD-606A-4588-B6E0-12C53A4E6D0E}"/>
              </a:ext>
            </a:extLst>
          </p:cNvPr>
          <p:cNvSpPr txBox="1"/>
          <p:nvPr/>
        </p:nvSpPr>
        <p:spPr>
          <a:xfrm>
            <a:off x="504770" y="1305341"/>
            <a:ext cx="7270541" cy="3170099"/>
          </a:xfrm>
          <a:prstGeom prst="rect">
            <a:avLst/>
          </a:prstGeom>
          <a:noFill/>
        </p:spPr>
        <p:txBody>
          <a:bodyPr wrap="square" rtlCol="0">
            <a:spAutoFit/>
          </a:bodyPr>
          <a:lstStyle/>
          <a:p>
            <a:pPr marL="342900" lvl="0" indent="-342900">
              <a:spcAft>
                <a:spcPts val="600"/>
              </a:spcAft>
              <a:buFont typeface="+mj-lt"/>
              <a:buAutoNum type="arabicPeriod"/>
            </a:pPr>
            <a:r>
              <a:rPr lang="en-US" dirty="0">
                <a:latin typeface="Lato" panose="020F0502020204030203" pitchFamily="34" charset="0"/>
              </a:rPr>
              <a:t>Training for DEI Designation (10 minutes)</a:t>
            </a:r>
            <a:br>
              <a:rPr lang="en-US" dirty="0">
                <a:latin typeface="Lato" panose="020F0502020204030203" pitchFamily="34" charset="0"/>
              </a:rPr>
            </a:br>
            <a:endParaRPr lang="en-US" dirty="0">
              <a:latin typeface="Lato" panose="020F0502020204030203" pitchFamily="34" charset="0"/>
            </a:endParaRPr>
          </a:p>
          <a:p>
            <a:pPr marL="342900" lvl="0" indent="-342900">
              <a:spcAft>
                <a:spcPts val="600"/>
              </a:spcAft>
              <a:buFont typeface="+mj-lt"/>
              <a:buAutoNum type="arabicPeriod"/>
            </a:pPr>
            <a:r>
              <a:rPr lang="en-US" dirty="0">
                <a:latin typeface="Lato" panose="020F0502020204030203" pitchFamily="34" charset="0"/>
              </a:rPr>
              <a:t>Course modifications (15 minutes)</a:t>
            </a:r>
            <a:br>
              <a:rPr lang="en-US" dirty="0">
                <a:latin typeface="Lato" panose="020F0502020204030203" pitchFamily="34" charset="0"/>
              </a:rPr>
            </a:br>
            <a:r>
              <a:rPr lang="en-US" dirty="0">
                <a:latin typeface="Lato" panose="020F0502020204030203" pitchFamily="34" charset="0"/>
              </a:rPr>
              <a:t> </a:t>
            </a:r>
          </a:p>
          <a:p>
            <a:pPr marL="342900" lvl="0" indent="-342900">
              <a:spcAft>
                <a:spcPts val="600"/>
              </a:spcAft>
              <a:buFont typeface="+mj-lt"/>
              <a:buAutoNum type="arabicPeriod"/>
            </a:pPr>
            <a:r>
              <a:rPr lang="en-US" dirty="0">
                <a:latin typeface="Lato" panose="020F0502020204030203" pitchFamily="34" charset="0"/>
              </a:rPr>
              <a:t>Results of first semester (5 minutes)</a:t>
            </a:r>
            <a:br>
              <a:rPr lang="en-US" dirty="0">
                <a:latin typeface="Lato" panose="020F0502020204030203" pitchFamily="34" charset="0"/>
              </a:rPr>
            </a:br>
            <a:endParaRPr lang="en-US" dirty="0">
              <a:latin typeface="Lato" panose="020F0502020204030203" pitchFamily="34" charset="0"/>
            </a:endParaRPr>
          </a:p>
          <a:p>
            <a:pPr marL="342900" lvl="0" indent="-342900">
              <a:spcAft>
                <a:spcPts val="600"/>
              </a:spcAft>
              <a:buFont typeface="+mj-lt"/>
              <a:buAutoNum type="arabicPeriod"/>
            </a:pPr>
            <a:r>
              <a:rPr lang="en-US" dirty="0">
                <a:latin typeface="Lato" panose="020F0502020204030203" pitchFamily="34" charset="0"/>
              </a:rPr>
              <a:t>Brainstorming (20 minutes)</a:t>
            </a:r>
            <a:br>
              <a:rPr lang="en-US" dirty="0">
                <a:latin typeface="Lato" panose="020F0502020204030203" pitchFamily="34" charset="0"/>
              </a:rPr>
            </a:br>
            <a:endParaRPr lang="en-US" dirty="0">
              <a:latin typeface="Lato" panose="020F0502020204030203" pitchFamily="34" charset="0"/>
            </a:endParaRPr>
          </a:p>
          <a:p>
            <a:pPr marL="342900" lvl="0" indent="-342900">
              <a:spcAft>
                <a:spcPts val="600"/>
              </a:spcAft>
              <a:buFont typeface="+mj-lt"/>
              <a:buAutoNum type="arabicPeriod"/>
            </a:pPr>
            <a:r>
              <a:rPr lang="en-US" dirty="0">
                <a:latin typeface="Lato" panose="020F0502020204030203" pitchFamily="34" charset="0"/>
              </a:rPr>
              <a:t>Discussion (20 minutes)</a:t>
            </a:r>
          </a:p>
        </p:txBody>
      </p:sp>
    </p:spTree>
    <p:extLst>
      <p:ext uri="{BB962C8B-B14F-4D97-AF65-F5344CB8AC3E}">
        <p14:creationId xmlns:p14="http://schemas.microsoft.com/office/powerpoint/2010/main" val="960767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824D47D-3962-4CD6-BC14-CE5D8F22817C}"/>
              </a:ext>
            </a:extLst>
          </p:cNvPr>
          <p:cNvPicPr>
            <a:picLocks noChangeAspect="1"/>
          </p:cNvPicPr>
          <p:nvPr/>
        </p:nvPicPr>
        <p:blipFill>
          <a:blip r:embed="rId3"/>
          <a:stretch>
            <a:fillRect/>
          </a:stretch>
        </p:blipFill>
        <p:spPr>
          <a:xfrm>
            <a:off x="8001000" y="5845020"/>
            <a:ext cx="822960" cy="856859"/>
          </a:xfrm>
          <a:prstGeom prst="rect">
            <a:avLst/>
          </a:prstGeom>
        </p:spPr>
      </p:pic>
      <p:sp>
        <p:nvSpPr>
          <p:cNvPr id="22530" name="Rectangle 2"/>
          <p:cNvSpPr>
            <a:spLocks noGrp="1" noChangeArrowheads="1"/>
          </p:cNvSpPr>
          <p:nvPr>
            <p:ph type="title"/>
          </p:nvPr>
        </p:nvSpPr>
        <p:spPr>
          <a:xfrm>
            <a:off x="513673" y="189264"/>
            <a:ext cx="7315201" cy="790571"/>
          </a:xfrm>
        </p:spPr>
        <p:txBody>
          <a:bodyPr/>
          <a:lstStyle/>
          <a:p>
            <a:pPr algn="l" eaLnBrk="1" hangingPunct="1"/>
            <a:r>
              <a:rPr lang="en-US" sz="2800" b="1" dirty="0">
                <a:solidFill>
                  <a:srgbClr val="006747"/>
                </a:solidFill>
                <a:latin typeface="Lato Black" panose="020F0A02020204030203" pitchFamily="34" charset="0"/>
              </a:rPr>
              <a:t>1. Training for DEI Designation</a:t>
            </a:r>
          </a:p>
        </p:txBody>
      </p:sp>
      <p:sp>
        <p:nvSpPr>
          <p:cNvPr id="22535" name="Line 6"/>
          <p:cNvSpPr>
            <a:spLocks noChangeShapeType="1"/>
          </p:cNvSpPr>
          <p:nvPr/>
        </p:nvSpPr>
        <p:spPr bwMode="auto">
          <a:xfrm>
            <a:off x="513674" y="627344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4" name="Line 6">
            <a:extLst>
              <a:ext uri="{FF2B5EF4-FFF2-40B4-BE49-F238E27FC236}">
                <a16:creationId xmlns:a16="http://schemas.microsoft.com/office/drawing/2014/main" id="{3F257418-2D4E-41D7-AB81-CDE7C54D1832}"/>
              </a:ext>
            </a:extLst>
          </p:cNvPr>
          <p:cNvSpPr>
            <a:spLocks noChangeShapeType="1"/>
          </p:cNvSpPr>
          <p:nvPr/>
        </p:nvSpPr>
        <p:spPr bwMode="auto">
          <a:xfrm>
            <a:off x="513674" y="102503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 name="TextBox 7">
            <a:extLst>
              <a:ext uri="{FF2B5EF4-FFF2-40B4-BE49-F238E27FC236}">
                <a16:creationId xmlns:a16="http://schemas.microsoft.com/office/drawing/2014/main" id="{F2E871DD-606A-4588-B6E0-12C53A4E6D0E}"/>
              </a:ext>
            </a:extLst>
          </p:cNvPr>
          <p:cNvSpPr txBox="1"/>
          <p:nvPr/>
        </p:nvSpPr>
        <p:spPr>
          <a:xfrm>
            <a:off x="513673" y="2767217"/>
            <a:ext cx="7975270" cy="2862322"/>
          </a:xfrm>
          <a:prstGeom prst="rect">
            <a:avLst/>
          </a:prstGeom>
          <a:noFill/>
        </p:spPr>
        <p:txBody>
          <a:bodyPr wrap="square" rtlCol="0">
            <a:spAutoFit/>
          </a:bodyPr>
          <a:lstStyle/>
          <a:p>
            <a:pPr marL="342900" marR="0" lvl="0" indent="-342900">
              <a:spcBef>
                <a:spcPts val="0"/>
              </a:spcBef>
              <a:spcAft>
                <a:spcPts val="0"/>
              </a:spcAft>
              <a:buFont typeface="Symbol" panose="05050102010706020507" pitchFamily="18" charset="2"/>
              <a:buChar char=""/>
              <a:tabLst>
                <a:tab pos="228600" algn="l"/>
              </a:tabLst>
            </a:pPr>
            <a:r>
              <a:rPr lang="en-US" i="1" dirty="0">
                <a:solidFill>
                  <a:srgbClr val="000000"/>
                </a:solidFill>
                <a:effectLst/>
                <a:latin typeface="Lato" panose="020F0502020204030203" pitchFamily="34" charset="0"/>
                <a:ea typeface="Times New Roman" panose="02020603050405020304" pitchFamily="18" charset="0"/>
              </a:rPr>
              <a:t>Module 1: Conceptual Foundations</a:t>
            </a:r>
            <a:r>
              <a:rPr lang="en-US" dirty="0">
                <a:solidFill>
                  <a:srgbClr val="000000"/>
                </a:solidFill>
                <a:effectLst/>
                <a:latin typeface="Lato" panose="020F0502020204030203" pitchFamily="34" charset="0"/>
                <a:ea typeface="Times New Roman" panose="02020603050405020304" pitchFamily="18" charset="0"/>
              </a:rPr>
              <a:t>, including terminology related to diversity, equity and inclusion; exploration through videos and discussion of systems and types of power within society; and readings and written reflection related to structural oppression and cultural humility.</a:t>
            </a:r>
            <a:endParaRPr lang="en-US" dirty="0">
              <a:effectLst/>
              <a:latin typeface="Lato" panose="020F0502020204030203" pitchFamily="34"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228600" algn="l"/>
              </a:tabLst>
            </a:pPr>
            <a:r>
              <a:rPr lang="en-US" i="1" dirty="0">
                <a:solidFill>
                  <a:srgbClr val="000000"/>
                </a:solidFill>
                <a:effectLst/>
                <a:latin typeface="Lato" panose="020F0502020204030203" pitchFamily="34" charset="0"/>
                <a:ea typeface="Times New Roman" panose="02020603050405020304" pitchFamily="18" charset="0"/>
              </a:rPr>
              <a:t>Module 2: Self-Awareness and Identity</a:t>
            </a:r>
            <a:r>
              <a:rPr lang="en-US" dirty="0">
                <a:solidFill>
                  <a:srgbClr val="000000"/>
                </a:solidFill>
                <a:effectLst/>
                <a:latin typeface="Lato" panose="020F0502020204030203" pitchFamily="34" charset="0"/>
                <a:ea typeface="Times New Roman" panose="02020603050405020304" pitchFamily="18" charset="0"/>
              </a:rPr>
              <a:t>, including creation of a personal social identity map, readings and videos on racial and ethnic identity models, and written discussion related to social and cultural identity, social position, and teaching.</a:t>
            </a:r>
            <a:endParaRPr lang="en-US" dirty="0">
              <a:effectLst/>
              <a:latin typeface="Lato" panose="020F0502020204030203" pitchFamily="34" charset="0"/>
              <a:ea typeface="Times New Roman" panose="02020603050405020304" pitchFamily="18" charset="0"/>
            </a:endParaRPr>
          </a:p>
        </p:txBody>
      </p:sp>
      <p:sp>
        <p:nvSpPr>
          <p:cNvPr id="2" name="TextBox 1">
            <a:extLst>
              <a:ext uri="{FF2B5EF4-FFF2-40B4-BE49-F238E27FC236}">
                <a16:creationId xmlns:a16="http://schemas.microsoft.com/office/drawing/2014/main" id="{745FC13D-E2F8-7401-AB39-FBE28B101D63}"/>
              </a:ext>
            </a:extLst>
          </p:cNvPr>
          <p:cNvSpPr txBox="1"/>
          <p:nvPr/>
        </p:nvSpPr>
        <p:spPr>
          <a:xfrm>
            <a:off x="513672" y="1450227"/>
            <a:ext cx="8310287" cy="1092607"/>
          </a:xfrm>
          <a:prstGeom prst="rect">
            <a:avLst/>
          </a:prstGeom>
          <a:noFill/>
        </p:spPr>
        <p:txBody>
          <a:bodyPr wrap="square" rtlCol="0">
            <a:spAutoFit/>
          </a:bodyPr>
          <a:lstStyle/>
          <a:p>
            <a:pPr>
              <a:spcAft>
                <a:spcPts val="600"/>
              </a:spcAft>
            </a:pPr>
            <a:r>
              <a:rPr lang="en-US" dirty="0">
                <a:latin typeface="Lato" panose="020F0502020204030203" pitchFamily="34" charset="0"/>
              </a:rPr>
              <a:t>Six (to eight) week asynchronous D2L-based training with two moderators.</a:t>
            </a:r>
          </a:p>
          <a:p>
            <a:r>
              <a:rPr lang="en-US" dirty="0">
                <a:latin typeface="Lato" panose="020F0502020204030203" pitchFamily="34" charset="0"/>
              </a:rPr>
              <a:t>Reflections, syllabus revision, discussion boards, storyboard.</a:t>
            </a:r>
            <a:endParaRPr lang="en-US" sz="1800" dirty="0">
              <a:latin typeface="Lato" panose="020F0502020204030203" pitchFamily="34" charset="0"/>
            </a:endParaRPr>
          </a:p>
        </p:txBody>
      </p:sp>
    </p:spTree>
    <p:extLst>
      <p:ext uri="{BB962C8B-B14F-4D97-AF65-F5344CB8AC3E}">
        <p14:creationId xmlns:p14="http://schemas.microsoft.com/office/powerpoint/2010/main" val="308811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824D47D-3962-4CD6-BC14-CE5D8F22817C}"/>
              </a:ext>
            </a:extLst>
          </p:cNvPr>
          <p:cNvPicPr>
            <a:picLocks noChangeAspect="1"/>
          </p:cNvPicPr>
          <p:nvPr/>
        </p:nvPicPr>
        <p:blipFill>
          <a:blip r:embed="rId3"/>
          <a:stretch>
            <a:fillRect/>
          </a:stretch>
        </p:blipFill>
        <p:spPr>
          <a:xfrm>
            <a:off x="8001000" y="5845020"/>
            <a:ext cx="822960" cy="856859"/>
          </a:xfrm>
          <a:prstGeom prst="rect">
            <a:avLst/>
          </a:prstGeom>
        </p:spPr>
      </p:pic>
      <p:sp>
        <p:nvSpPr>
          <p:cNvPr id="22530" name="Rectangle 2"/>
          <p:cNvSpPr>
            <a:spLocks noGrp="1" noChangeArrowheads="1"/>
          </p:cNvSpPr>
          <p:nvPr>
            <p:ph type="title"/>
          </p:nvPr>
        </p:nvSpPr>
        <p:spPr>
          <a:xfrm>
            <a:off x="513673" y="189264"/>
            <a:ext cx="7315201" cy="790571"/>
          </a:xfrm>
        </p:spPr>
        <p:txBody>
          <a:bodyPr/>
          <a:lstStyle/>
          <a:p>
            <a:pPr algn="l" eaLnBrk="1" hangingPunct="1"/>
            <a:r>
              <a:rPr lang="en-US" sz="2800" b="1" dirty="0">
                <a:solidFill>
                  <a:srgbClr val="006747"/>
                </a:solidFill>
                <a:latin typeface="Lato Black" panose="020F0A02020204030203" pitchFamily="34" charset="0"/>
              </a:rPr>
              <a:t>1. Training for DEI Designation</a:t>
            </a:r>
          </a:p>
        </p:txBody>
      </p:sp>
      <p:sp>
        <p:nvSpPr>
          <p:cNvPr id="22535" name="Line 6"/>
          <p:cNvSpPr>
            <a:spLocks noChangeShapeType="1"/>
          </p:cNvSpPr>
          <p:nvPr/>
        </p:nvSpPr>
        <p:spPr bwMode="auto">
          <a:xfrm>
            <a:off x="513674" y="627344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4" name="Line 6">
            <a:extLst>
              <a:ext uri="{FF2B5EF4-FFF2-40B4-BE49-F238E27FC236}">
                <a16:creationId xmlns:a16="http://schemas.microsoft.com/office/drawing/2014/main" id="{3F257418-2D4E-41D7-AB81-CDE7C54D1832}"/>
              </a:ext>
            </a:extLst>
          </p:cNvPr>
          <p:cNvSpPr>
            <a:spLocks noChangeShapeType="1"/>
          </p:cNvSpPr>
          <p:nvPr/>
        </p:nvSpPr>
        <p:spPr bwMode="auto">
          <a:xfrm>
            <a:off x="513674" y="102503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 name="TextBox 7">
            <a:extLst>
              <a:ext uri="{FF2B5EF4-FFF2-40B4-BE49-F238E27FC236}">
                <a16:creationId xmlns:a16="http://schemas.microsoft.com/office/drawing/2014/main" id="{F2E871DD-606A-4588-B6E0-12C53A4E6D0E}"/>
              </a:ext>
            </a:extLst>
          </p:cNvPr>
          <p:cNvSpPr txBox="1"/>
          <p:nvPr/>
        </p:nvSpPr>
        <p:spPr>
          <a:xfrm>
            <a:off x="504771" y="1305341"/>
            <a:ext cx="7928676" cy="4708981"/>
          </a:xfrm>
          <a:prstGeom prst="rect">
            <a:avLst/>
          </a:prstGeom>
          <a:noFill/>
        </p:spPr>
        <p:txBody>
          <a:bodyPr wrap="square" rtlCol="0">
            <a:spAutoFit/>
          </a:bodyPr>
          <a:lstStyle/>
          <a:p>
            <a:pPr marL="342900" indent="-342900">
              <a:spcBef>
                <a:spcPts val="0"/>
              </a:spcBef>
              <a:spcAft>
                <a:spcPts val="0"/>
              </a:spcAft>
              <a:buFont typeface="Symbol" panose="05050102010706020507" pitchFamily="18" charset="2"/>
              <a:buChar char=""/>
              <a:tabLst>
                <a:tab pos="228600" algn="l"/>
              </a:tabLst>
            </a:pPr>
            <a:r>
              <a:rPr lang="en-US" i="1" dirty="0">
                <a:solidFill>
                  <a:srgbClr val="000000"/>
                </a:solidFill>
                <a:effectLst/>
                <a:latin typeface="Lato" panose="020F0502020204030203" pitchFamily="34" charset="0"/>
                <a:ea typeface="Times New Roman" panose="02020603050405020304" pitchFamily="18" charset="0"/>
              </a:rPr>
              <a:t>Module 3: Structure Privilege and Oppression</a:t>
            </a:r>
            <a:r>
              <a:rPr lang="en-US" dirty="0">
                <a:solidFill>
                  <a:srgbClr val="000000"/>
                </a:solidFill>
                <a:effectLst/>
                <a:latin typeface="Lato" panose="020F0502020204030203" pitchFamily="34" charset="0"/>
                <a:ea typeface="Times New Roman" panose="02020603050405020304" pitchFamily="18" charset="0"/>
              </a:rPr>
              <a:t>, including readings on white privilege, systemic racism, interpersonal versus structural oppression, and bias in instructional materials. Participants wrote a short reflection on white privilege and how institutions of higher education replicate structural privilege, and then participated in a written discussion on forms of bias that are common in their individual disciplines.</a:t>
            </a:r>
            <a:endParaRPr lang="en-US" dirty="0">
              <a:effectLst/>
              <a:latin typeface="Lato" panose="020F0502020204030203" pitchFamily="34"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228600" algn="l"/>
              </a:tabLst>
            </a:pPr>
            <a:r>
              <a:rPr lang="en-US" i="1" dirty="0">
                <a:solidFill>
                  <a:srgbClr val="000000"/>
                </a:solidFill>
                <a:effectLst/>
                <a:latin typeface="Lato" panose="020F0502020204030203" pitchFamily="34" charset="0"/>
                <a:ea typeface="Times New Roman" panose="02020603050405020304" pitchFamily="18" charset="0"/>
              </a:rPr>
              <a:t>Module 4: Identifying and Incorporating Concepts of Critical Pedagogy</a:t>
            </a:r>
            <a:r>
              <a:rPr lang="en-US" dirty="0">
                <a:solidFill>
                  <a:srgbClr val="000000"/>
                </a:solidFill>
                <a:effectLst/>
                <a:latin typeface="Lato" panose="020F0502020204030203" pitchFamily="34" charset="0"/>
                <a:ea typeface="Times New Roman" panose="02020603050405020304" pitchFamily="18" charset="0"/>
              </a:rPr>
              <a:t>, including readings and videos on definitions and applications of critical pedagogy, readings on infusing inclusive practices into coursework, and readings on constructing a learner-centered syllabus. Participants then discussed which aspects of the reading were most applicable to their intended diversity designated course and what revisions they planned to make to their existing syllabus, if applicable.</a:t>
            </a:r>
            <a:endParaRPr lang="en-US" dirty="0">
              <a:effectLst/>
              <a:latin typeface="Lato" panose="020F0502020204030203" pitchFamily="34" charset="0"/>
              <a:ea typeface="Times New Roman" panose="02020603050405020304" pitchFamily="18" charset="0"/>
            </a:endParaRPr>
          </a:p>
        </p:txBody>
      </p:sp>
    </p:spTree>
    <p:extLst>
      <p:ext uri="{BB962C8B-B14F-4D97-AF65-F5344CB8AC3E}">
        <p14:creationId xmlns:p14="http://schemas.microsoft.com/office/powerpoint/2010/main" val="3404311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824D47D-3962-4CD6-BC14-CE5D8F22817C}"/>
              </a:ext>
            </a:extLst>
          </p:cNvPr>
          <p:cNvPicPr>
            <a:picLocks noChangeAspect="1"/>
          </p:cNvPicPr>
          <p:nvPr/>
        </p:nvPicPr>
        <p:blipFill>
          <a:blip r:embed="rId3"/>
          <a:stretch>
            <a:fillRect/>
          </a:stretch>
        </p:blipFill>
        <p:spPr>
          <a:xfrm>
            <a:off x="8001000" y="5845020"/>
            <a:ext cx="822960" cy="856859"/>
          </a:xfrm>
          <a:prstGeom prst="rect">
            <a:avLst/>
          </a:prstGeom>
        </p:spPr>
      </p:pic>
      <p:sp>
        <p:nvSpPr>
          <p:cNvPr id="22530" name="Rectangle 2"/>
          <p:cNvSpPr>
            <a:spLocks noGrp="1" noChangeArrowheads="1"/>
          </p:cNvSpPr>
          <p:nvPr>
            <p:ph type="title"/>
          </p:nvPr>
        </p:nvSpPr>
        <p:spPr>
          <a:xfrm>
            <a:off x="513673" y="189264"/>
            <a:ext cx="7315201" cy="790571"/>
          </a:xfrm>
        </p:spPr>
        <p:txBody>
          <a:bodyPr/>
          <a:lstStyle/>
          <a:p>
            <a:pPr algn="l" eaLnBrk="1" hangingPunct="1"/>
            <a:r>
              <a:rPr lang="en-US" sz="2800" b="1" dirty="0">
                <a:solidFill>
                  <a:srgbClr val="006747"/>
                </a:solidFill>
                <a:latin typeface="Lato Black" panose="020F0A02020204030203" pitchFamily="34" charset="0"/>
              </a:rPr>
              <a:t>1. Training for DEI Designation</a:t>
            </a:r>
          </a:p>
        </p:txBody>
      </p:sp>
      <p:sp>
        <p:nvSpPr>
          <p:cNvPr id="22535" name="Line 6"/>
          <p:cNvSpPr>
            <a:spLocks noChangeShapeType="1"/>
          </p:cNvSpPr>
          <p:nvPr/>
        </p:nvSpPr>
        <p:spPr bwMode="auto">
          <a:xfrm>
            <a:off x="513674" y="627344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4" name="Line 6">
            <a:extLst>
              <a:ext uri="{FF2B5EF4-FFF2-40B4-BE49-F238E27FC236}">
                <a16:creationId xmlns:a16="http://schemas.microsoft.com/office/drawing/2014/main" id="{3F257418-2D4E-41D7-AB81-CDE7C54D1832}"/>
              </a:ext>
            </a:extLst>
          </p:cNvPr>
          <p:cNvSpPr>
            <a:spLocks noChangeShapeType="1"/>
          </p:cNvSpPr>
          <p:nvPr/>
        </p:nvSpPr>
        <p:spPr bwMode="auto">
          <a:xfrm>
            <a:off x="513674" y="102503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 name="TextBox 7">
            <a:extLst>
              <a:ext uri="{FF2B5EF4-FFF2-40B4-BE49-F238E27FC236}">
                <a16:creationId xmlns:a16="http://schemas.microsoft.com/office/drawing/2014/main" id="{F2E871DD-606A-4588-B6E0-12C53A4E6D0E}"/>
              </a:ext>
            </a:extLst>
          </p:cNvPr>
          <p:cNvSpPr txBox="1"/>
          <p:nvPr/>
        </p:nvSpPr>
        <p:spPr>
          <a:xfrm>
            <a:off x="504771" y="1305341"/>
            <a:ext cx="7905379" cy="4708981"/>
          </a:xfrm>
          <a:prstGeom prst="rect">
            <a:avLst/>
          </a:prstGeom>
          <a:noFill/>
        </p:spPr>
        <p:txBody>
          <a:bodyPr wrap="square" rtlCol="0">
            <a:spAutoFit/>
          </a:bodyPr>
          <a:lstStyle/>
          <a:p>
            <a:pPr marL="342900" indent="-342900">
              <a:spcBef>
                <a:spcPts val="0"/>
              </a:spcBef>
              <a:spcAft>
                <a:spcPts val="0"/>
              </a:spcAft>
              <a:buFont typeface="Symbol" panose="05050102010706020507" pitchFamily="18" charset="2"/>
              <a:buChar char=""/>
              <a:tabLst>
                <a:tab pos="228600" algn="l"/>
              </a:tabLst>
            </a:pPr>
            <a:r>
              <a:rPr lang="en-US" i="1" dirty="0">
                <a:solidFill>
                  <a:srgbClr val="000000"/>
                </a:solidFill>
                <a:effectLst/>
                <a:latin typeface="Lato" panose="020F0502020204030203" pitchFamily="34" charset="0"/>
                <a:ea typeface="Times New Roman" panose="02020603050405020304" pitchFamily="18" charset="0"/>
              </a:rPr>
              <a:t>Module 5: Assessing and Addressing Institutional Systems of Privilege and Oppression</a:t>
            </a:r>
            <a:r>
              <a:rPr lang="en-US" dirty="0">
                <a:solidFill>
                  <a:srgbClr val="000000"/>
                </a:solidFill>
                <a:effectLst/>
                <a:latin typeface="Lato" panose="020F0502020204030203" pitchFamily="34" charset="0"/>
                <a:ea typeface="Times New Roman" panose="02020603050405020304" pitchFamily="18" charset="0"/>
              </a:rPr>
              <a:t>, including readings and videos on existing inequities and methods for teaching about those inequities, a written or oral reflection on preparing for difficult conversations in the classroom, and submission of a reviewed syllabus based on the concepts learned in Modules 4 and 5.</a:t>
            </a:r>
            <a:endParaRPr lang="en-US" dirty="0">
              <a:effectLst/>
              <a:latin typeface="Lato" panose="020F0502020204030203" pitchFamily="34"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228600" algn="l"/>
              </a:tabLst>
            </a:pPr>
            <a:r>
              <a:rPr lang="en-US" i="1" dirty="0">
                <a:solidFill>
                  <a:srgbClr val="000000"/>
                </a:solidFill>
                <a:effectLst/>
                <a:latin typeface="Lato" panose="020F0502020204030203" pitchFamily="34" charset="0"/>
                <a:ea typeface="Times New Roman" panose="02020603050405020304" pitchFamily="18" charset="0"/>
              </a:rPr>
              <a:t>Module 6: DEI Course Development Strategies within the Disciplines, </a:t>
            </a:r>
            <a:r>
              <a:rPr lang="en-US" dirty="0">
                <a:solidFill>
                  <a:srgbClr val="000000"/>
                </a:solidFill>
                <a:effectLst/>
                <a:latin typeface="Lato" panose="020F0502020204030203" pitchFamily="34" charset="0"/>
                <a:ea typeface="Times New Roman" panose="02020603050405020304" pitchFamily="18" charset="0"/>
              </a:rPr>
              <a:t>including general readings on the development of strong DEI coursework, readings on different approaches to DEI training within different disciplines, and the development of specific course outcomes for the proposed diversity designated course. Within this module, a storyboard was begun that would be developed through the remainder of the course. At the end of this module, only the overall learning outcomes were included on the storyboard.</a:t>
            </a:r>
            <a:endParaRPr lang="en-US" dirty="0">
              <a:effectLst/>
              <a:latin typeface="Lato" panose="020F0502020204030203" pitchFamily="34" charset="0"/>
              <a:ea typeface="Times New Roman" panose="02020603050405020304" pitchFamily="18" charset="0"/>
            </a:endParaRPr>
          </a:p>
        </p:txBody>
      </p:sp>
    </p:spTree>
    <p:extLst>
      <p:ext uri="{BB962C8B-B14F-4D97-AF65-F5344CB8AC3E}">
        <p14:creationId xmlns:p14="http://schemas.microsoft.com/office/powerpoint/2010/main" val="1100015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824D47D-3962-4CD6-BC14-CE5D8F22817C}"/>
              </a:ext>
            </a:extLst>
          </p:cNvPr>
          <p:cNvPicPr>
            <a:picLocks noChangeAspect="1"/>
          </p:cNvPicPr>
          <p:nvPr/>
        </p:nvPicPr>
        <p:blipFill>
          <a:blip r:embed="rId3"/>
          <a:stretch>
            <a:fillRect/>
          </a:stretch>
        </p:blipFill>
        <p:spPr>
          <a:xfrm>
            <a:off x="8001000" y="5845020"/>
            <a:ext cx="822960" cy="856859"/>
          </a:xfrm>
          <a:prstGeom prst="rect">
            <a:avLst/>
          </a:prstGeom>
        </p:spPr>
      </p:pic>
      <p:sp>
        <p:nvSpPr>
          <p:cNvPr id="22530" name="Rectangle 2"/>
          <p:cNvSpPr>
            <a:spLocks noGrp="1" noChangeArrowheads="1"/>
          </p:cNvSpPr>
          <p:nvPr>
            <p:ph type="title"/>
          </p:nvPr>
        </p:nvSpPr>
        <p:spPr>
          <a:xfrm>
            <a:off x="513673" y="189264"/>
            <a:ext cx="7315201" cy="790571"/>
          </a:xfrm>
        </p:spPr>
        <p:txBody>
          <a:bodyPr/>
          <a:lstStyle/>
          <a:p>
            <a:pPr algn="l" eaLnBrk="1" hangingPunct="1"/>
            <a:r>
              <a:rPr lang="en-US" sz="2800" b="1" dirty="0">
                <a:solidFill>
                  <a:srgbClr val="006747"/>
                </a:solidFill>
                <a:latin typeface="Lato Black" panose="020F0A02020204030203" pitchFamily="34" charset="0"/>
              </a:rPr>
              <a:t>1. Training for DEI Designation</a:t>
            </a:r>
          </a:p>
        </p:txBody>
      </p:sp>
      <p:sp>
        <p:nvSpPr>
          <p:cNvPr id="22535" name="Line 6"/>
          <p:cNvSpPr>
            <a:spLocks noChangeShapeType="1"/>
          </p:cNvSpPr>
          <p:nvPr/>
        </p:nvSpPr>
        <p:spPr bwMode="auto">
          <a:xfrm>
            <a:off x="513674" y="627344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4" name="Line 6">
            <a:extLst>
              <a:ext uri="{FF2B5EF4-FFF2-40B4-BE49-F238E27FC236}">
                <a16:creationId xmlns:a16="http://schemas.microsoft.com/office/drawing/2014/main" id="{3F257418-2D4E-41D7-AB81-CDE7C54D1832}"/>
              </a:ext>
            </a:extLst>
          </p:cNvPr>
          <p:cNvSpPr>
            <a:spLocks noChangeShapeType="1"/>
          </p:cNvSpPr>
          <p:nvPr/>
        </p:nvSpPr>
        <p:spPr bwMode="auto">
          <a:xfrm>
            <a:off x="513674" y="102503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 name="TextBox 7">
            <a:extLst>
              <a:ext uri="{FF2B5EF4-FFF2-40B4-BE49-F238E27FC236}">
                <a16:creationId xmlns:a16="http://schemas.microsoft.com/office/drawing/2014/main" id="{F2E871DD-606A-4588-B6E0-12C53A4E6D0E}"/>
              </a:ext>
            </a:extLst>
          </p:cNvPr>
          <p:cNvSpPr txBox="1"/>
          <p:nvPr/>
        </p:nvSpPr>
        <p:spPr>
          <a:xfrm>
            <a:off x="504771" y="1305341"/>
            <a:ext cx="7882083" cy="4401205"/>
          </a:xfrm>
          <a:prstGeom prst="rect">
            <a:avLst/>
          </a:prstGeom>
          <a:noFill/>
        </p:spPr>
        <p:txBody>
          <a:bodyPr wrap="square" rtlCol="0">
            <a:spAutoFit/>
          </a:bodyPr>
          <a:lstStyle/>
          <a:p>
            <a:pPr marL="342900" indent="-342900">
              <a:spcBef>
                <a:spcPts val="0"/>
              </a:spcBef>
              <a:spcAft>
                <a:spcPts val="0"/>
              </a:spcAft>
              <a:buFont typeface="Symbol" panose="05050102010706020507" pitchFamily="18" charset="2"/>
              <a:buChar char=""/>
              <a:tabLst>
                <a:tab pos="228600" algn="l"/>
              </a:tabLst>
            </a:pPr>
            <a:r>
              <a:rPr lang="en-US" i="1" dirty="0">
                <a:solidFill>
                  <a:srgbClr val="000000"/>
                </a:solidFill>
                <a:effectLst/>
                <a:latin typeface="Lato" panose="020F0502020204030203" pitchFamily="34" charset="0"/>
                <a:ea typeface="Times New Roman" panose="02020603050405020304" pitchFamily="18" charset="0"/>
              </a:rPr>
              <a:t>Module 7: DEI Course Design Part 1. </a:t>
            </a:r>
            <a:r>
              <a:rPr lang="en-US" dirty="0">
                <a:solidFill>
                  <a:srgbClr val="000000"/>
                </a:solidFill>
                <a:effectLst/>
                <a:latin typeface="Lato" panose="020F0502020204030203" pitchFamily="34" charset="0"/>
                <a:ea typeface="Times New Roman" panose="02020603050405020304" pitchFamily="18" charset="0"/>
              </a:rPr>
              <a:t>Example storyboards were provided for the purpose of aligning module outcomes with course outcomes and aligning instructional activities and assessments with module outcomes. At the end of this module, module-level objectives, along with their alignment to course-level objectives, were included on the storyboard.</a:t>
            </a:r>
            <a:endParaRPr lang="en-US" dirty="0">
              <a:effectLst/>
              <a:latin typeface="Lato" panose="020F0502020204030203" pitchFamily="34"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228600" algn="l"/>
              </a:tabLst>
            </a:pPr>
            <a:r>
              <a:rPr lang="en-US" i="1" dirty="0">
                <a:solidFill>
                  <a:srgbClr val="000000"/>
                </a:solidFill>
                <a:effectLst/>
                <a:latin typeface="Lato" panose="020F0502020204030203" pitchFamily="34" charset="0"/>
                <a:ea typeface="Times New Roman" panose="02020603050405020304" pitchFamily="18" charset="0"/>
              </a:rPr>
              <a:t>Module 8: DEI Course Design Part 2. </a:t>
            </a:r>
            <a:r>
              <a:rPr lang="en-US" dirty="0">
                <a:solidFill>
                  <a:srgbClr val="000000"/>
                </a:solidFill>
                <a:effectLst/>
                <a:latin typeface="Lato" panose="020F0502020204030203" pitchFamily="34" charset="0"/>
                <a:ea typeface="Times New Roman" panose="02020603050405020304" pitchFamily="18" charset="0"/>
              </a:rPr>
              <a:t>Participants completed their storyboard, including placing learning materials, activities, and assessments within each module, as well as indicating the alignment of each element with one or more specific learning objectives for the module. Participants additionally completed a final reflection activity on their experiences during the DEI designation training and how they will apply their new knowledge within the classroom.</a:t>
            </a:r>
            <a:endParaRPr lang="en-US" dirty="0">
              <a:effectLst/>
              <a:latin typeface="Lato" panose="020F0502020204030203" pitchFamily="34" charset="0"/>
              <a:ea typeface="Times New Roman" panose="02020603050405020304" pitchFamily="18" charset="0"/>
            </a:endParaRPr>
          </a:p>
        </p:txBody>
      </p:sp>
    </p:spTree>
    <p:extLst>
      <p:ext uri="{BB962C8B-B14F-4D97-AF65-F5344CB8AC3E}">
        <p14:creationId xmlns:p14="http://schemas.microsoft.com/office/powerpoint/2010/main" val="2632621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824D47D-3962-4CD6-BC14-CE5D8F22817C}"/>
              </a:ext>
            </a:extLst>
          </p:cNvPr>
          <p:cNvPicPr>
            <a:picLocks noChangeAspect="1"/>
          </p:cNvPicPr>
          <p:nvPr/>
        </p:nvPicPr>
        <p:blipFill>
          <a:blip r:embed="rId3"/>
          <a:stretch>
            <a:fillRect/>
          </a:stretch>
        </p:blipFill>
        <p:spPr>
          <a:xfrm>
            <a:off x="8001000" y="5845020"/>
            <a:ext cx="822960" cy="856859"/>
          </a:xfrm>
          <a:prstGeom prst="rect">
            <a:avLst/>
          </a:prstGeom>
        </p:spPr>
      </p:pic>
      <p:sp>
        <p:nvSpPr>
          <p:cNvPr id="22530" name="Rectangle 2"/>
          <p:cNvSpPr>
            <a:spLocks noGrp="1" noChangeArrowheads="1"/>
          </p:cNvSpPr>
          <p:nvPr>
            <p:ph type="title"/>
          </p:nvPr>
        </p:nvSpPr>
        <p:spPr>
          <a:xfrm>
            <a:off x="513673" y="189264"/>
            <a:ext cx="7315201" cy="790571"/>
          </a:xfrm>
        </p:spPr>
        <p:txBody>
          <a:bodyPr/>
          <a:lstStyle/>
          <a:p>
            <a:pPr algn="l" eaLnBrk="1" hangingPunct="1"/>
            <a:r>
              <a:rPr lang="en-US" sz="2800" b="1" dirty="0">
                <a:solidFill>
                  <a:srgbClr val="006747"/>
                </a:solidFill>
                <a:latin typeface="Lato Black" panose="020F0A02020204030203" pitchFamily="34" charset="0"/>
              </a:rPr>
              <a:t>2. Course Modifications</a:t>
            </a:r>
          </a:p>
        </p:txBody>
      </p:sp>
      <p:sp>
        <p:nvSpPr>
          <p:cNvPr id="22535" name="Line 6"/>
          <p:cNvSpPr>
            <a:spLocks noChangeShapeType="1"/>
          </p:cNvSpPr>
          <p:nvPr/>
        </p:nvSpPr>
        <p:spPr bwMode="auto">
          <a:xfrm>
            <a:off x="513674" y="627344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4" name="Line 6">
            <a:extLst>
              <a:ext uri="{FF2B5EF4-FFF2-40B4-BE49-F238E27FC236}">
                <a16:creationId xmlns:a16="http://schemas.microsoft.com/office/drawing/2014/main" id="{3F257418-2D4E-41D7-AB81-CDE7C54D1832}"/>
              </a:ext>
            </a:extLst>
          </p:cNvPr>
          <p:cNvSpPr>
            <a:spLocks noChangeShapeType="1"/>
          </p:cNvSpPr>
          <p:nvPr/>
        </p:nvSpPr>
        <p:spPr bwMode="auto">
          <a:xfrm>
            <a:off x="513674" y="102503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 name="TextBox 7">
            <a:extLst>
              <a:ext uri="{FF2B5EF4-FFF2-40B4-BE49-F238E27FC236}">
                <a16:creationId xmlns:a16="http://schemas.microsoft.com/office/drawing/2014/main" id="{F2E871DD-606A-4588-B6E0-12C53A4E6D0E}"/>
              </a:ext>
            </a:extLst>
          </p:cNvPr>
          <p:cNvSpPr txBox="1"/>
          <p:nvPr/>
        </p:nvSpPr>
        <p:spPr>
          <a:xfrm>
            <a:off x="513672" y="1358768"/>
            <a:ext cx="7315201" cy="4093428"/>
          </a:xfrm>
          <a:prstGeom prst="rect">
            <a:avLst/>
          </a:prstGeom>
          <a:noFill/>
        </p:spPr>
        <p:txBody>
          <a:bodyPr wrap="square" rtlCol="0">
            <a:spAutoFit/>
          </a:bodyPr>
          <a:lstStyle/>
          <a:p>
            <a:pPr>
              <a:spcAft>
                <a:spcPts val="1200"/>
              </a:spcAft>
            </a:pPr>
            <a:r>
              <a:rPr lang="en-US" dirty="0">
                <a:latin typeface="Lato" panose="020F0502020204030203" pitchFamily="34" charset="0"/>
              </a:rPr>
              <a:t>Development of four new learning outcomes</a:t>
            </a:r>
          </a:p>
          <a:p>
            <a:pPr marL="742950" lvl="1" indent="-285750">
              <a:spcAft>
                <a:spcPts val="1200"/>
              </a:spcAft>
              <a:buFont typeface="Arial" panose="020B0604020202020204" pitchFamily="34" charset="0"/>
              <a:buChar char="•"/>
            </a:pPr>
            <a:r>
              <a:rPr lang="en-US" dirty="0">
                <a:latin typeface="Lato" panose="020F0502020204030203" pitchFamily="34" charset="0"/>
              </a:rPr>
              <a:t>Students will articulate the connection between the statistical concepts of demographics, independence, assumptions, bias, causation, correlation, data visualization, and hypothesis testing and the DEI concepts of social identity, diversity, intersectionality, marginalization, discrimination, implicit bias, structural privilege, structural oppression, cultural competence, and social justice.</a:t>
            </a:r>
          </a:p>
          <a:p>
            <a:pPr marL="742950" lvl="1" indent="-285750">
              <a:spcAft>
                <a:spcPts val="1200"/>
              </a:spcAft>
              <a:buFont typeface="Arial" panose="020B0604020202020204" pitchFamily="34" charset="0"/>
              <a:buChar char="•"/>
            </a:pPr>
            <a:r>
              <a:rPr lang="en-US" dirty="0">
                <a:latin typeface="Lato" panose="020F0502020204030203" pitchFamily="34" charset="0"/>
              </a:rPr>
              <a:t>Students will cite examples of how an individual’s social and cultural identity can lead to biased scientific conclusions that exacerbate structural oppression.</a:t>
            </a:r>
          </a:p>
        </p:txBody>
      </p:sp>
    </p:spTree>
    <p:extLst>
      <p:ext uri="{BB962C8B-B14F-4D97-AF65-F5344CB8AC3E}">
        <p14:creationId xmlns:p14="http://schemas.microsoft.com/office/powerpoint/2010/main" val="243163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824D47D-3962-4CD6-BC14-CE5D8F22817C}"/>
              </a:ext>
            </a:extLst>
          </p:cNvPr>
          <p:cNvPicPr>
            <a:picLocks noChangeAspect="1"/>
          </p:cNvPicPr>
          <p:nvPr/>
        </p:nvPicPr>
        <p:blipFill>
          <a:blip r:embed="rId3"/>
          <a:stretch>
            <a:fillRect/>
          </a:stretch>
        </p:blipFill>
        <p:spPr>
          <a:xfrm>
            <a:off x="8001000" y="5845020"/>
            <a:ext cx="822960" cy="856859"/>
          </a:xfrm>
          <a:prstGeom prst="rect">
            <a:avLst/>
          </a:prstGeom>
        </p:spPr>
      </p:pic>
      <p:sp>
        <p:nvSpPr>
          <p:cNvPr id="22530" name="Rectangle 2"/>
          <p:cNvSpPr>
            <a:spLocks noGrp="1" noChangeArrowheads="1"/>
          </p:cNvSpPr>
          <p:nvPr>
            <p:ph type="title"/>
          </p:nvPr>
        </p:nvSpPr>
        <p:spPr>
          <a:xfrm>
            <a:off x="513673" y="189264"/>
            <a:ext cx="7315201" cy="790571"/>
          </a:xfrm>
        </p:spPr>
        <p:txBody>
          <a:bodyPr/>
          <a:lstStyle/>
          <a:p>
            <a:pPr algn="l" eaLnBrk="1" hangingPunct="1"/>
            <a:r>
              <a:rPr lang="en-US" sz="2800" b="1" dirty="0">
                <a:solidFill>
                  <a:srgbClr val="006747"/>
                </a:solidFill>
                <a:latin typeface="Lato Black" panose="020F0A02020204030203" pitchFamily="34" charset="0"/>
              </a:rPr>
              <a:t>2. Course Modifications</a:t>
            </a:r>
          </a:p>
        </p:txBody>
      </p:sp>
      <p:sp>
        <p:nvSpPr>
          <p:cNvPr id="22535" name="Line 6"/>
          <p:cNvSpPr>
            <a:spLocks noChangeShapeType="1"/>
          </p:cNvSpPr>
          <p:nvPr/>
        </p:nvSpPr>
        <p:spPr bwMode="auto">
          <a:xfrm>
            <a:off x="513674" y="627344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4" name="Line 6">
            <a:extLst>
              <a:ext uri="{FF2B5EF4-FFF2-40B4-BE49-F238E27FC236}">
                <a16:creationId xmlns:a16="http://schemas.microsoft.com/office/drawing/2014/main" id="{3F257418-2D4E-41D7-AB81-CDE7C54D1832}"/>
              </a:ext>
            </a:extLst>
          </p:cNvPr>
          <p:cNvSpPr>
            <a:spLocks noChangeShapeType="1"/>
          </p:cNvSpPr>
          <p:nvPr/>
        </p:nvSpPr>
        <p:spPr bwMode="auto">
          <a:xfrm>
            <a:off x="513674" y="1025039"/>
            <a:ext cx="7315200" cy="0"/>
          </a:xfrm>
          <a:prstGeom prst="line">
            <a:avLst/>
          </a:prstGeom>
          <a:noFill/>
          <a:ln w="38100">
            <a:solidFill>
              <a:srgbClr val="006747"/>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 name="TextBox 7">
            <a:extLst>
              <a:ext uri="{FF2B5EF4-FFF2-40B4-BE49-F238E27FC236}">
                <a16:creationId xmlns:a16="http://schemas.microsoft.com/office/drawing/2014/main" id="{F2E871DD-606A-4588-B6E0-12C53A4E6D0E}"/>
              </a:ext>
            </a:extLst>
          </p:cNvPr>
          <p:cNvSpPr txBox="1"/>
          <p:nvPr/>
        </p:nvSpPr>
        <p:spPr>
          <a:xfrm>
            <a:off x="513672" y="1358768"/>
            <a:ext cx="7315201" cy="4555093"/>
          </a:xfrm>
          <a:prstGeom prst="rect">
            <a:avLst/>
          </a:prstGeom>
          <a:noFill/>
        </p:spPr>
        <p:txBody>
          <a:bodyPr wrap="square" rtlCol="0">
            <a:spAutoFit/>
          </a:bodyPr>
          <a:lstStyle/>
          <a:p>
            <a:pPr>
              <a:spcAft>
                <a:spcPts val="1200"/>
              </a:spcAft>
            </a:pPr>
            <a:r>
              <a:rPr lang="en-US" dirty="0">
                <a:latin typeface="Lato" panose="020F0502020204030203" pitchFamily="34" charset="0"/>
              </a:rPr>
              <a:t>Development of four new learning outcomes</a:t>
            </a:r>
          </a:p>
          <a:p>
            <a:pPr marL="742950" lvl="1" indent="-285750">
              <a:spcAft>
                <a:spcPts val="1200"/>
              </a:spcAft>
              <a:buFont typeface="Arial" panose="020B0604020202020204" pitchFamily="34" charset="0"/>
              <a:buChar char="•"/>
            </a:pPr>
            <a:r>
              <a:rPr lang="en-US" dirty="0">
                <a:latin typeface="Lato" panose="020F0502020204030203" pitchFamily="34" charset="0"/>
              </a:rPr>
              <a:t>Students will analyze examples of poorly designed/unethical and well-designed/ethical methods for data collection and analysis in the context of structural oppression and/or privilege.</a:t>
            </a:r>
          </a:p>
          <a:p>
            <a:pPr marL="742950" lvl="1" indent="-285750">
              <a:spcAft>
                <a:spcPts val="1200"/>
              </a:spcAft>
              <a:buFont typeface="Arial" panose="020B0604020202020204" pitchFamily="34" charset="0"/>
              <a:buChar char="•"/>
            </a:pPr>
            <a:r>
              <a:rPr lang="en-US" dirty="0">
                <a:latin typeface="Lato" panose="020F0502020204030203" pitchFamily="34" charset="0"/>
              </a:rPr>
              <a:t>Students will articulate the connections between demographic data collection and human diversity and how statistics can create or exacerbate structural oppression of demographic groups.</a:t>
            </a:r>
          </a:p>
          <a:p>
            <a:pPr marL="0" lvl="1">
              <a:spcAft>
                <a:spcPts val="1200"/>
              </a:spcAft>
            </a:pPr>
            <a:r>
              <a:rPr lang="en-US" dirty="0">
                <a:latin typeface="Lato" panose="020F0502020204030203" pitchFamily="34" charset="0"/>
              </a:rPr>
              <a:t>To support these outcomes, a course packet was created that contained a graphical syllabus, a list of all the modules along with their learning outcomes, discussion questions, and reflection questions, and all readings for the course. </a:t>
            </a:r>
          </a:p>
        </p:txBody>
      </p:sp>
    </p:spTree>
    <p:extLst>
      <p:ext uri="{BB962C8B-B14F-4D97-AF65-F5344CB8AC3E}">
        <p14:creationId xmlns:p14="http://schemas.microsoft.com/office/powerpoint/2010/main" val="1264780703"/>
      </p:ext>
    </p:extLst>
  </p:cSld>
  <p:clrMapOvr>
    <a:masterClrMapping/>
  </p:clrMapOvr>
</p:sld>
</file>

<file path=ppt/theme/theme1.xml><?xml version="1.0" encoding="utf-8"?>
<a:theme xmlns:a="http://schemas.openxmlformats.org/drawingml/2006/main" name="Default Design">
  <a:themeElements>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009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0099"/>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asis">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Basis">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3731</TotalTime>
  <Words>2488</Words>
  <Application>Microsoft Office PowerPoint</Application>
  <PresentationFormat>On-screen Show (4:3)</PresentationFormat>
  <Paragraphs>194</Paragraphs>
  <Slides>19</Slides>
  <Notes>19</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19</vt:i4>
      </vt:variant>
    </vt:vector>
  </HeadingPairs>
  <TitlesOfParts>
    <vt:vector size="29" baseType="lpstr">
      <vt:lpstr>Arial</vt:lpstr>
      <vt:lpstr>Calibri</vt:lpstr>
      <vt:lpstr>Corbel</vt:lpstr>
      <vt:lpstr>Lato</vt:lpstr>
      <vt:lpstr>Lato Black</vt:lpstr>
      <vt:lpstr>Open Sans</vt:lpstr>
      <vt:lpstr>Symbol</vt:lpstr>
      <vt:lpstr>Times New Roman</vt:lpstr>
      <vt:lpstr>Default Design</vt:lpstr>
      <vt:lpstr>Basis</vt:lpstr>
      <vt:lpstr>Recreating My Elementary Statistics Course for DEI Designation</vt:lpstr>
      <vt:lpstr>Abstract</vt:lpstr>
      <vt:lpstr>Outline</vt:lpstr>
      <vt:lpstr>1. Training for DEI Designation</vt:lpstr>
      <vt:lpstr>1. Training for DEI Designation</vt:lpstr>
      <vt:lpstr>1. Training for DEI Designation</vt:lpstr>
      <vt:lpstr>1. Training for DEI Designation</vt:lpstr>
      <vt:lpstr>2. Course Modifications</vt:lpstr>
      <vt:lpstr>2. Course Modifications</vt:lpstr>
      <vt:lpstr>2. Course Modifications</vt:lpstr>
      <vt:lpstr>2. Course Modifications</vt:lpstr>
      <vt:lpstr>2. Course Modifications</vt:lpstr>
      <vt:lpstr>2. Course Modifications</vt:lpstr>
      <vt:lpstr>2. Course Modifications</vt:lpstr>
      <vt:lpstr>2. Course Modifications</vt:lpstr>
      <vt:lpstr>3. (Preliminary) Results from First Semester</vt:lpstr>
      <vt:lpstr>4. Brainstorming in Small Groups</vt:lpstr>
      <vt:lpstr>5. Large Group Discussion</vt:lpstr>
      <vt:lpstr>References</vt:lpstr>
    </vt:vector>
  </TitlesOfParts>
  <Company>Slippery Rock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SRU</dc:creator>
  <cp:lastModifiedBy>Jana Asher</cp:lastModifiedBy>
  <cp:revision>62</cp:revision>
  <dcterms:created xsi:type="dcterms:W3CDTF">2004-01-03T18:19:54Z</dcterms:created>
  <dcterms:modified xsi:type="dcterms:W3CDTF">2022-05-23T02:30:02Z</dcterms:modified>
</cp:coreProperties>
</file>