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2CFEBF-AB2E-4BC7-B88C-AC59C0CA7CD7}">
  <a:tblStyle styleId="{FC2CFEBF-AB2E-4BC7-B88C-AC59C0CA7CD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cc39671f1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cc39671f1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a:t>
            </a:r>
            <a:r>
              <a:rPr lang="en-US"/>
              <a:t>In addition to aiding my comprehension of the various and necessary portions of a study, both the article review and literature project forced me to slow down and get involved in the study. I found that when I took the time, I thought more like a researcher and less like a student which facilitated my understanding of why the researchers gathered the data they did, how it helped to form associations and spur additional hypotheses that will need closer examination in future studies. Both assignments also taught me how to investigate a study and to think critically about the professions of the investigators, the funders, and the publication’s strength and reputation; all of which lend to the outcome’s validity and strength.”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“This helped a lot with jargon-heavy readings. I am thankful I got to practice it multiple times!”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“As a result of the Article Review, Literature Project, and weekly assignments for this biostatistics course, I now (reflexively) consider factors such as sample size, p-values, bias, confounding, and generalizability when presented with statistical statements about a product, outcome, clinical trial, or other good, service, or study.”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a:t>“The design of both the Article Review and Literature Project were very helpful to my comprehension of the article I chose. Epidemiological articles can be extremely overwhelming, but the format of the Article Review helped break down the information into more easily digestible parts. Both assignments have taught me that scientific articles are much easier to understand and analyze when they are broken down into more manageable pieces of information. Going forward, I will apply the approach of simplifying studies into a basic overview of their research questions, outcomes, primary findings, generalizability, population of interest, et cetera.”</a:t>
            </a:r>
            <a:endParaRPr/>
          </a:p>
        </p:txBody>
      </p:sp>
      <p:sp>
        <p:nvSpPr>
          <p:cNvPr id="216" name="Google Shape;216;g12cc39671f1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2cc39671f1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2cc39671f1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12cc39671f1_0_5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Size of the course (20 to 100), in-person and fully online versions</a:t>
            </a:r>
            <a:endParaRPr/>
          </a:p>
          <a:p>
            <a:pPr indent="0" lvl="0" marL="0" rtl="0" algn="l">
              <a:spcBef>
                <a:spcPts val="0"/>
              </a:spcBef>
              <a:spcAft>
                <a:spcPts val="0"/>
              </a:spcAft>
              <a:buNone/>
            </a:pPr>
            <a:r>
              <a:rPr lang="en-US"/>
              <a:t>Backwards design</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cc39671f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cc39671f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Review and experience the article in a variety of ways.</a:t>
            </a:r>
            <a:endParaRPr/>
          </a:p>
          <a:p>
            <a:pPr indent="0" lvl="0" marL="0" rtl="0" algn="l">
              <a:spcBef>
                <a:spcPts val="0"/>
              </a:spcBef>
              <a:spcAft>
                <a:spcPts val="0"/>
              </a:spcAft>
              <a:buNone/>
            </a:pPr>
            <a:r>
              <a:rPr lang="en-US"/>
              <a:t>Individual or in a group (grad students)</a:t>
            </a:r>
            <a:endParaRPr/>
          </a:p>
        </p:txBody>
      </p:sp>
      <p:sp>
        <p:nvSpPr>
          <p:cNvPr id="109" name="Google Shape;109;g12cc39671f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cc39671f1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cc39671f1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just a critique, but reviewing the article.</a:t>
            </a:r>
            <a:endParaRPr/>
          </a:p>
          <a:p>
            <a:pPr indent="0" lvl="0" marL="0" rtl="0" algn="l">
              <a:spcBef>
                <a:spcPts val="0"/>
              </a:spcBef>
              <a:spcAft>
                <a:spcPts val="0"/>
              </a:spcAft>
              <a:buNone/>
            </a:pPr>
            <a:r>
              <a:rPr lang="en-US"/>
              <a:t>We use this as an assessment (since students are exposed to research articles every week in our activities), but it can definitely be used as an in-class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creating this activity (and really, in teaching biostatistical literacy), i realized there were skills that i was never taught in my education. Like how to properly review research articles. To ease this process (as well as to ease the grading of this assignment), we created a worksheet on important parts of an article that they should pick out and think about. There could be other parts we are missing, but these were the aspects that we decided to focus on (without overwhelming the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nice part about this is they don’t have to understand ALL of the methods used in the article. Few students had topics like Bayesian analysis or hierarchical models, and can successfully complete the article review without knowing/learning about those things in the literacy class.</a:t>
            </a:r>
            <a:endParaRPr/>
          </a:p>
        </p:txBody>
      </p:sp>
      <p:sp>
        <p:nvSpPr>
          <p:cNvPr id="122" name="Google Shape;122;g12cc39671f1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cc39671f1_0_8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cc39671f1_0_8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just a critique, but reviewing the article.</a:t>
            </a:r>
            <a:endParaRPr/>
          </a:p>
          <a:p>
            <a:pPr indent="0" lvl="0" marL="0" rtl="0" algn="l">
              <a:spcBef>
                <a:spcPts val="0"/>
              </a:spcBef>
              <a:spcAft>
                <a:spcPts val="0"/>
              </a:spcAft>
              <a:buNone/>
            </a:pPr>
            <a:r>
              <a:rPr lang="en-US"/>
              <a:t>We use this as an assessment (since students are exposed to research articles every week in our activities), but it can definitely be used as an in-class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creating this activity (and really, in teaching biostatistical literacy), i realized there were skills that i was never taught in my education. Like how to properly review research articles. To ease this process (as well as to ease the grading of this assignment), we created a worksheet on important parts of an article that they should pick out and think about. There could be other parts we are missing, but these were the aspects that we decided to focus on (without overwhelming the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nice part about this is they don’t have to understand ALL of the methods used in the article. Few students had topics like Bayesian analysis or hierarchical models, and can successfully complete the article review without knowing/learning about those things in the literacy class.</a:t>
            </a:r>
            <a:endParaRPr/>
          </a:p>
        </p:txBody>
      </p:sp>
      <p:sp>
        <p:nvSpPr>
          <p:cNvPr id="133" name="Google Shape;133;g12cc39671f1_0_8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cc39671f1_0_9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cc39671f1_0_9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just a critique, but reviewing the article.</a:t>
            </a:r>
            <a:endParaRPr/>
          </a:p>
          <a:p>
            <a:pPr indent="0" lvl="0" marL="0" rtl="0" algn="l">
              <a:spcBef>
                <a:spcPts val="0"/>
              </a:spcBef>
              <a:spcAft>
                <a:spcPts val="0"/>
              </a:spcAft>
              <a:buNone/>
            </a:pPr>
            <a:r>
              <a:rPr lang="en-US"/>
              <a:t>We use this as an assessment (since students are exposed to research articles every week in our activities), but it can definitely be used as an in-class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creating this activity (and really, in teaching biostatistical literacy), i realized there were skills that i was never taught in my education. Like how to properly review research articles. To ease this process (as well as to ease the grading of this assignment), we created a worksheet on important parts of an article that they should pick out and think about. There could be other parts we are missing, but these were the aspects that we decided to focus on (without overwhelming the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nice part about this is they don’t have to understand ALL of the methods used in the article. Few students had topics like Bayesian analysis or hierarchical models, and can successfully complete the article review without knowing/learning about those things in the literacy class.</a:t>
            </a:r>
            <a:endParaRPr/>
          </a:p>
        </p:txBody>
      </p:sp>
      <p:sp>
        <p:nvSpPr>
          <p:cNvPr id="158" name="Google Shape;158;g12cc39671f1_0_90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cc39671f1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cc39671f1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12cc39671f1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cc39671f1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2cc39671f1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just for research articles (articles on studies in </a:t>
            </a:r>
            <a:r>
              <a:rPr lang="en-US"/>
              <a:t>magazine, NYT </a:t>
            </a:r>
            <a:r>
              <a:rPr lang="en-US"/>
              <a:t>). Health News Review (was our inspiration). </a:t>
            </a:r>
            <a:endParaRPr/>
          </a:p>
          <a:p>
            <a:pPr indent="0" lvl="0" marL="0" rtl="0" algn="l">
              <a:spcBef>
                <a:spcPts val="0"/>
              </a:spcBef>
              <a:spcAft>
                <a:spcPts val="0"/>
              </a:spcAft>
              <a:buNone/>
            </a:pPr>
            <a:r>
              <a:t/>
            </a:r>
            <a:endParaRPr/>
          </a:p>
        </p:txBody>
      </p:sp>
      <p:sp>
        <p:nvSpPr>
          <p:cNvPr id="200" name="Google Shape;200;g12cc39671f1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cc39671f1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cc39671f1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Only at most a page!! Having students go through the process (the “project”) and not see how it fits in the course or in their future. So that is why we decided to have THEM reflect on the process and skills/knowledged learned from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7" name="Google Shape;207;g12cc39671f1_0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descr="Title:Closing_Bkgd_2-01.png" id="13" name="Google Shape;13;p2"/>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14" name="Google Shape;14;p2"/>
          <p:cNvSpPr txBox="1"/>
          <p:nvPr>
            <p:ph idx="1" type="body"/>
          </p:nvPr>
        </p:nvSpPr>
        <p:spPr>
          <a:xfrm>
            <a:off x="429740" y="4215027"/>
            <a:ext cx="8229600" cy="528595"/>
          </a:xfrm>
          <a:prstGeom prst="rect">
            <a:avLst/>
          </a:prstGeom>
          <a:noFill/>
          <a:ln>
            <a:noFill/>
          </a:ln>
        </p:spPr>
        <p:txBody>
          <a:bodyPr anchorCtr="0" anchor="t" bIns="45700" lIns="91425" spcFirstLastPara="1" rIns="91425" wrap="square" tIns="45700">
            <a:normAutofit/>
          </a:bodyPr>
          <a:lstStyle>
            <a:lvl1pPr indent="-228600" lvl="0" marL="457200" algn="l">
              <a:spcBef>
                <a:spcPts val="768"/>
              </a:spcBef>
              <a:spcAft>
                <a:spcPts val="0"/>
              </a:spcAft>
              <a:buSzPts val="2600"/>
              <a:buNone/>
              <a:defRPr b="0">
                <a:solidFill>
                  <a:schemeClr val="accent1"/>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 name="Google Shape;15;p2"/>
          <p:cNvSpPr txBox="1"/>
          <p:nvPr>
            <p:ph type="title"/>
          </p:nvPr>
        </p:nvSpPr>
        <p:spPr>
          <a:xfrm>
            <a:off x="457200" y="981717"/>
            <a:ext cx="8229600" cy="2800824"/>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6200"/>
              <a:buFont typeface="Trebuchet MS"/>
              <a:buNone/>
              <a:defRPr sz="6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_Grey">
  <p:cSld name="2Column_Grey">
    <p:spTree>
      <p:nvGrpSpPr>
        <p:cNvPr id="61" name="Shape 61"/>
        <p:cNvGrpSpPr/>
        <p:nvPr/>
      </p:nvGrpSpPr>
      <p:grpSpPr>
        <a:xfrm>
          <a:off x="0" y="0"/>
          <a:ext cx="0" cy="0"/>
          <a:chOff x="0" y="0"/>
          <a:chExt cx="0" cy="0"/>
        </a:xfrm>
      </p:grpSpPr>
      <p:pic>
        <p:nvPicPr>
          <p:cNvPr descr="GrayBackground.png" id="62" name="Google Shape;62;p11"/>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63" name="Google Shape;63;p11"/>
          <p:cNvSpPr txBox="1"/>
          <p:nvPr>
            <p:ph idx="1" type="body"/>
          </p:nvPr>
        </p:nvSpPr>
        <p:spPr>
          <a:xfrm>
            <a:off x="457200" y="1376921"/>
            <a:ext cx="3881395"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SzPts val="2600"/>
              <a:buChar char="•"/>
              <a:defRPr>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11"/>
          <p:cNvSpPr txBox="1"/>
          <p:nvPr>
            <p:ph idx="2" type="body"/>
          </p:nvPr>
        </p:nvSpPr>
        <p:spPr>
          <a:xfrm>
            <a:off x="4805405" y="1376921"/>
            <a:ext cx="3881395"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SzPts val="2600"/>
              <a:buChar char="•"/>
              <a:defRPr>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11"/>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1"/>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679"/>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_Maroon">
  <p:cSld name="2Column_Maroon">
    <p:spTree>
      <p:nvGrpSpPr>
        <p:cNvPr id="67" name="Shape 67"/>
        <p:cNvGrpSpPr/>
        <p:nvPr/>
      </p:nvGrpSpPr>
      <p:grpSpPr>
        <a:xfrm>
          <a:off x="0" y="0"/>
          <a:ext cx="0" cy="0"/>
          <a:chOff x="0" y="0"/>
          <a:chExt cx="0" cy="0"/>
        </a:xfrm>
      </p:grpSpPr>
      <p:pic>
        <p:nvPicPr>
          <p:cNvPr descr="MaroonBackground.png" id="68" name="Google Shape;68;p12"/>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69" name="Google Shape;69;p12"/>
          <p:cNvSpPr txBox="1"/>
          <p:nvPr>
            <p:ph idx="1" type="body"/>
          </p:nvPr>
        </p:nvSpPr>
        <p:spPr>
          <a:xfrm>
            <a:off x="457200" y="1376921"/>
            <a:ext cx="3881395"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lt2"/>
              </a:buClr>
              <a:buSzPts val="2600"/>
              <a:buChar char="•"/>
              <a:defRPr>
                <a:solidFill>
                  <a:srgbClr val="FFFFFF"/>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12"/>
          <p:cNvSpPr txBox="1"/>
          <p:nvPr>
            <p:ph idx="2" type="body"/>
          </p:nvPr>
        </p:nvSpPr>
        <p:spPr>
          <a:xfrm>
            <a:off x="4805405" y="1376921"/>
            <a:ext cx="3881395"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lt2"/>
              </a:buClr>
              <a:buSzPts val="2600"/>
              <a:buChar char="•"/>
              <a:defRPr>
                <a:solidFill>
                  <a:srgbClr val="FFFFFF"/>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rgbClr val="FFFFFF"/>
              </a:buClr>
              <a:buSzPts val="3600"/>
              <a:buFont typeface="Trebuchet MS"/>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2"/>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_White">
  <p:cSld name="3Column_White">
    <p:spTree>
      <p:nvGrpSpPr>
        <p:cNvPr id="73" name="Shape 73"/>
        <p:cNvGrpSpPr/>
        <p:nvPr/>
      </p:nvGrpSpPr>
      <p:grpSpPr>
        <a:xfrm>
          <a:off x="0" y="0"/>
          <a:ext cx="0" cy="0"/>
          <a:chOff x="0" y="0"/>
          <a:chExt cx="0" cy="0"/>
        </a:xfrm>
      </p:grpSpPr>
      <p:pic>
        <p:nvPicPr>
          <p:cNvPr descr="WhiteBackground.png" id="74" name="Google Shape;74;p13"/>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75" name="Google Shape;75;p13"/>
          <p:cNvSpPr txBox="1"/>
          <p:nvPr>
            <p:ph idx="1" type="body"/>
          </p:nvPr>
        </p:nvSpPr>
        <p:spPr>
          <a:xfrm>
            <a:off x="457201" y="1376921"/>
            <a:ext cx="2432908" cy="4433329"/>
          </a:xfrm>
          <a:prstGeom prst="rect">
            <a:avLst/>
          </a:prstGeom>
          <a:noFill/>
          <a:ln>
            <a:noFill/>
          </a:ln>
        </p:spPr>
        <p:txBody>
          <a:bodyPr anchorCtr="0" anchor="t" bIns="45700" lIns="91425" spcFirstLastPara="1" rIns="91425" wrap="square" tIns="45700">
            <a:normAutofit/>
          </a:bodyPr>
          <a:lstStyle>
            <a:lvl1pPr indent="-342900" lvl="0" marL="457200" algn="l">
              <a:spcBef>
                <a:spcPts val="768"/>
              </a:spcBef>
              <a:spcAft>
                <a:spcPts val="0"/>
              </a:spcAft>
              <a:buSzPts val="1800"/>
              <a:buChar char="•"/>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3"/>
          <p:cNvSpPr txBox="1"/>
          <p:nvPr>
            <p:ph idx="2" type="body"/>
          </p:nvPr>
        </p:nvSpPr>
        <p:spPr>
          <a:xfrm>
            <a:off x="6253892" y="1376921"/>
            <a:ext cx="2432908" cy="4433329"/>
          </a:xfrm>
          <a:prstGeom prst="rect">
            <a:avLst/>
          </a:prstGeom>
          <a:noFill/>
          <a:ln>
            <a:noFill/>
          </a:ln>
        </p:spPr>
        <p:txBody>
          <a:bodyPr anchorCtr="0" anchor="t" bIns="45700" lIns="91425" spcFirstLastPara="1" rIns="91425" wrap="square" tIns="45700">
            <a:normAutofit/>
          </a:bodyPr>
          <a:lstStyle>
            <a:lvl1pPr indent="-342900" lvl="0" marL="457200" algn="l">
              <a:spcBef>
                <a:spcPts val="768"/>
              </a:spcBef>
              <a:spcAft>
                <a:spcPts val="0"/>
              </a:spcAft>
              <a:buSzPts val="1800"/>
              <a:buChar char="•"/>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3"/>
          <p:cNvSpPr txBox="1"/>
          <p:nvPr>
            <p:ph idx="3" type="body"/>
          </p:nvPr>
        </p:nvSpPr>
        <p:spPr>
          <a:xfrm>
            <a:off x="3356919" y="1376921"/>
            <a:ext cx="2432908" cy="4433329"/>
          </a:xfrm>
          <a:prstGeom prst="rect">
            <a:avLst/>
          </a:prstGeom>
          <a:noFill/>
          <a:ln>
            <a:noFill/>
          </a:ln>
        </p:spPr>
        <p:txBody>
          <a:bodyPr anchorCtr="0" anchor="t" bIns="45700" lIns="91425" spcFirstLastPara="1" rIns="91425" wrap="square" tIns="45700">
            <a:normAutofit/>
          </a:bodyPr>
          <a:lstStyle>
            <a:lvl1pPr indent="-342900" lvl="0" marL="457200" algn="l">
              <a:spcBef>
                <a:spcPts val="768"/>
              </a:spcBef>
              <a:spcAft>
                <a:spcPts val="0"/>
              </a:spcAft>
              <a:buSzPts val="1800"/>
              <a:buChar char="•"/>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3"/>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679"/>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_Grey">
  <p:cSld name="3Column_Grey">
    <p:spTree>
      <p:nvGrpSpPr>
        <p:cNvPr id="80" name="Shape 80"/>
        <p:cNvGrpSpPr/>
        <p:nvPr/>
      </p:nvGrpSpPr>
      <p:grpSpPr>
        <a:xfrm>
          <a:off x="0" y="0"/>
          <a:ext cx="0" cy="0"/>
          <a:chOff x="0" y="0"/>
          <a:chExt cx="0" cy="0"/>
        </a:xfrm>
      </p:grpSpPr>
      <p:pic>
        <p:nvPicPr>
          <p:cNvPr descr="GrayBackground.png" id="81" name="Google Shape;81;p14"/>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82" name="Google Shape;82;p14"/>
          <p:cNvSpPr txBox="1"/>
          <p:nvPr>
            <p:ph idx="1" type="body"/>
          </p:nvPr>
        </p:nvSpPr>
        <p:spPr>
          <a:xfrm>
            <a:off x="457201" y="1376921"/>
            <a:ext cx="2432908"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SzPts val="2600"/>
              <a:buChar char="•"/>
              <a:defRPr>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4"/>
          <p:cNvSpPr txBox="1"/>
          <p:nvPr>
            <p:ph idx="2" type="body"/>
          </p:nvPr>
        </p:nvSpPr>
        <p:spPr>
          <a:xfrm>
            <a:off x="6253892" y="1376921"/>
            <a:ext cx="2432908"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SzPts val="2600"/>
              <a:buChar char="•"/>
              <a:defRPr>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14"/>
          <p:cNvSpPr txBox="1"/>
          <p:nvPr>
            <p:ph idx="3" type="body"/>
          </p:nvPr>
        </p:nvSpPr>
        <p:spPr>
          <a:xfrm>
            <a:off x="3356919" y="1376921"/>
            <a:ext cx="2432908"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SzPts val="2600"/>
              <a:buChar char="•"/>
              <a:defRPr>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4"/>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_Maroon">
  <p:cSld name="3Column_Maroon">
    <p:spTree>
      <p:nvGrpSpPr>
        <p:cNvPr id="86" name="Shape 86"/>
        <p:cNvGrpSpPr/>
        <p:nvPr/>
      </p:nvGrpSpPr>
      <p:grpSpPr>
        <a:xfrm>
          <a:off x="0" y="0"/>
          <a:ext cx="0" cy="0"/>
          <a:chOff x="0" y="0"/>
          <a:chExt cx="0" cy="0"/>
        </a:xfrm>
      </p:grpSpPr>
      <p:pic>
        <p:nvPicPr>
          <p:cNvPr descr="MaroonBackground.png" id="87" name="Google Shape;87;p15"/>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88" name="Google Shape;88;p15"/>
          <p:cNvSpPr txBox="1"/>
          <p:nvPr>
            <p:ph idx="1" type="body"/>
          </p:nvPr>
        </p:nvSpPr>
        <p:spPr>
          <a:xfrm>
            <a:off x="6253892" y="1376921"/>
            <a:ext cx="2432908"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lt2"/>
              </a:buClr>
              <a:buSzPts val="2600"/>
              <a:buChar char="•"/>
              <a:defRPr>
                <a:solidFill>
                  <a:srgbClr val="FFFFFF"/>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5"/>
          <p:cNvSpPr txBox="1"/>
          <p:nvPr>
            <p:ph idx="2" type="body"/>
          </p:nvPr>
        </p:nvSpPr>
        <p:spPr>
          <a:xfrm>
            <a:off x="3356919" y="1376921"/>
            <a:ext cx="2432908"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lt2"/>
              </a:buClr>
              <a:buSzPts val="2600"/>
              <a:buChar char="•"/>
              <a:defRPr>
                <a:solidFill>
                  <a:srgbClr val="FFFFFF"/>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15"/>
          <p:cNvSpPr txBox="1"/>
          <p:nvPr>
            <p:ph idx="3" type="body"/>
          </p:nvPr>
        </p:nvSpPr>
        <p:spPr>
          <a:xfrm>
            <a:off x="457200" y="1376921"/>
            <a:ext cx="2432908"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lt2"/>
              </a:buClr>
              <a:buSzPts val="2600"/>
              <a:buChar char="•"/>
              <a:defRPr>
                <a:solidFill>
                  <a:srgbClr val="FFFFFF"/>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5"/>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rgbClr val="FFFFFF"/>
              </a:buClr>
              <a:buSzPts val="3600"/>
              <a:buFont typeface="Trebuchet MS"/>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_White">
  <p:cSld name="1Column_White">
    <p:spTree>
      <p:nvGrpSpPr>
        <p:cNvPr id="16" name="Shape 16"/>
        <p:cNvGrpSpPr/>
        <p:nvPr/>
      </p:nvGrpSpPr>
      <p:grpSpPr>
        <a:xfrm>
          <a:off x="0" y="0"/>
          <a:ext cx="0" cy="0"/>
          <a:chOff x="0" y="0"/>
          <a:chExt cx="0" cy="0"/>
        </a:xfrm>
      </p:grpSpPr>
      <p:pic>
        <p:nvPicPr>
          <p:cNvPr descr="WhiteBackground.png" id="17" name="Google Shape;17;p3"/>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18" name="Google Shape;18;p3"/>
          <p:cNvSpPr txBox="1"/>
          <p:nvPr>
            <p:ph idx="1" type="body"/>
          </p:nvPr>
        </p:nvSpPr>
        <p:spPr>
          <a:xfrm>
            <a:off x="457200" y="1376921"/>
            <a:ext cx="8229600"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dk2"/>
              </a:buClr>
              <a:buSzPts val="2600"/>
              <a:buChar char="•"/>
              <a:defRPr b="0">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3"/>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679"/>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_Grey">
  <p:cSld name="1Column_Grey">
    <p:spTree>
      <p:nvGrpSpPr>
        <p:cNvPr id="21" name="Shape 21"/>
        <p:cNvGrpSpPr/>
        <p:nvPr/>
      </p:nvGrpSpPr>
      <p:grpSpPr>
        <a:xfrm>
          <a:off x="0" y="0"/>
          <a:ext cx="0" cy="0"/>
          <a:chOff x="0" y="0"/>
          <a:chExt cx="0" cy="0"/>
        </a:xfrm>
      </p:grpSpPr>
      <p:pic>
        <p:nvPicPr>
          <p:cNvPr descr="GrayBackground.png" id="22" name="Google Shape;22;p4"/>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23" name="Google Shape;23;p4"/>
          <p:cNvSpPr txBox="1"/>
          <p:nvPr>
            <p:ph idx="1" type="body"/>
          </p:nvPr>
        </p:nvSpPr>
        <p:spPr>
          <a:xfrm>
            <a:off x="457200" y="1376921"/>
            <a:ext cx="8229600"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dk2"/>
              </a:buClr>
              <a:buSzPts val="2600"/>
              <a:buChar char="•"/>
              <a:defRPr b="0">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679"/>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_Maroon">
  <p:cSld name="1Column_Maroon">
    <p:spTree>
      <p:nvGrpSpPr>
        <p:cNvPr id="26" name="Shape 26"/>
        <p:cNvGrpSpPr/>
        <p:nvPr/>
      </p:nvGrpSpPr>
      <p:grpSpPr>
        <a:xfrm>
          <a:off x="0" y="0"/>
          <a:ext cx="0" cy="0"/>
          <a:chOff x="0" y="0"/>
          <a:chExt cx="0" cy="0"/>
        </a:xfrm>
      </p:grpSpPr>
      <p:pic>
        <p:nvPicPr>
          <p:cNvPr descr="MaroonBackground.png" id="27" name="Google Shape;27;p5"/>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28" name="Google Shape;28;p5"/>
          <p:cNvSpPr txBox="1"/>
          <p:nvPr>
            <p:ph idx="1" type="body"/>
          </p:nvPr>
        </p:nvSpPr>
        <p:spPr>
          <a:xfrm>
            <a:off x="457200" y="1376921"/>
            <a:ext cx="8229600" cy="4433329"/>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lt2"/>
              </a:buClr>
              <a:buSzPts val="2600"/>
              <a:buFont typeface="Arial"/>
              <a:buChar char="•"/>
              <a:defRPr b="0">
                <a:solidFill>
                  <a:schemeClr val="lt1"/>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5"/>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lt1"/>
              </a:buClr>
              <a:buSzPts val="3600"/>
              <a:buFont typeface="Trebuchet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31" name="Shape 31"/>
        <p:cNvGrpSpPr/>
        <p:nvPr/>
      </p:nvGrpSpPr>
      <p:grpSpPr>
        <a:xfrm>
          <a:off x="0" y="0"/>
          <a:ext cx="0" cy="0"/>
          <a:chOff x="0" y="0"/>
          <a:chExt cx="0" cy="0"/>
        </a:xfrm>
      </p:grpSpPr>
      <p:pic>
        <p:nvPicPr>
          <p:cNvPr descr="Title:Closing_Bkgd_2-01.png" id="32" name="Google Shape;32;p6"/>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33" name="Google Shape;33;p6"/>
          <p:cNvSpPr txBox="1"/>
          <p:nvPr>
            <p:ph idx="10" type="dt"/>
          </p:nvPr>
        </p:nvSpPr>
        <p:spPr>
          <a:xfrm>
            <a:off x="457200" y="6166561"/>
            <a:ext cx="4565650"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6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34" name="Google Shape;34;p6"/>
          <p:cNvSpPr txBox="1"/>
          <p:nvPr>
            <p:ph type="title"/>
          </p:nvPr>
        </p:nvSpPr>
        <p:spPr>
          <a:xfrm>
            <a:off x="457200" y="981717"/>
            <a:ext cx="8229600" cy="1213104"/>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dk2"/>
              </a:buClr>
              <a:buSzPts val="4800"/>
              <a:buFont typeface="Trebuchet MS"/>
              <a:buNone/>
              <a:defRPr sz="48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2709864"/>
            <a:ext cx="8229600" cy="1490906"/>
          </a:xfrm>
          <a:prstGeom prst="rect">
            <a:avLst/>
          </a:prstGeom>
          <a:noFill/>
          <a:ln>
            <a:noFill/>
          </a:ln>
        </p:spPr>
        <p:txBody>
          <a:bodyPr anchorCtr="0" anchor="t" bIns="45700" lIns="91425" spcFirstLastPara="1" rIns="91425" wrap="square" tIns="45700">
            <a:normAutofit/>
          </a:bodyPr>
          <a:lstStyle>
            <a:lvl1pPr indent="-228600" lvl="0" marL="457200" algn="l">
              <a:spcBef>
                <a:spcPts val="768"/>
              </a:spcBef>
              <a:spcAft>
                <a:spcPts val="0"/>
              </a:spcAft>
              <a:buSzPts val="2600"/>
              <a:buNone/>
              <a:defRPr>
                <a:solidFill>
                  <a:schemeClr val="accent1"/>
                </a:solidFill>
              </a:defRPr>
            </a:lvl1pPr>
            <a:lvl2pPr indent="-342900" lvl="1" marL="914400" algn="l">
              <a:spcBef>
                <a:spcPts val="672"/>
              </a:spcBef>
              <a:spcAft>
                <a:spcPts val="0"/>
              </a:spcAft>
              <a:buSzPts val="1800"/>
              <a:buChar char="-"/>
              <a:defRPr/>
            </a:lvl2pPr>
            <a:lvl3pPr indent="-228600" lvl="2" marL="1371600" algn="l">
              <a:spcBef>
                <a:spcPts val="576"/>
              </a:spcBef>
              <a:spcAft>
                <a:spcPts val="0"/>
              </a:spcAft>
              <a:buSzPts val="2200"/>
              <a:buNone/>
              <a:defRPr>
                <a:solidFill>
                  <a:srgbClr val="FFFFFF"/>
                </a:solidFill>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6"/>
          <p:cNvSpPr txBox="1"/>
          <p:nvPr>
            <p:ph idx="2" type="body"/>
          </p:nvPr>
        </p:nvSpPr>
        <p:spPr>
          <a:xfrm>
            <a:off x="457200" y="4761404"/>
            <a:ext cx="8229599" cy="435827"/>
          </a:xfrm>
          <a:prstGeom prst="rect">
            <a:avLst/>
          </a:prstGeom>
          <a:noFill/>
          <a:ln>
            <a:noFill/>
          </a:ln>
        </p:spPr>
        <p:txBody>
          <a:bodyPr anchorCtr="0" anchor="t" bIns="45700" lIns="91425" spcFirstLastPara="1" rIns="91425" wrap="square" tIns="45700">
            <a:normAutofit/>
          </a:bodyPr>
          <a:lstStyle>
            <a:lvl1pPr indent="-228600" lvl="0" marL="457200" algn="l">
              <a:spcBef>
                <a:spcPts val="768"/>
              </a:spcBef>
              <a:spcAft>
                <a:spcPts val="0"/>
              </a:spcAft>
              <a:buSzPts val="1800"/>
              <a:buNone/>
              <a:defRPr b="0" sz="1800">
                <a:solidFill>
                  <a:srgbClr val="75787B"/>
                </a:solidFill>
              </a:defRPr>
            </a:lvl1pPr>
            <a:lvl2pPr indent="-342900" lvl="1" marL="914400" algn="l">
              <a:spcBef>
                <a:spcPts val="672"/>
              </a:spcBef>
              <a:spcAft>
                <a:spcPts val="0"/>
              </a:spcAft>
              <a:buSzPts val="1800"/>
              <a:buChar char="-"/>
              <a:defRPr/>
            </a:lvl2pPr>
            <a:lvl3pPr indent="-368300" lvl="2" marL="1371600" algn="l">
              <a:spcBef>
                <a:spcPts val="576"/>
              </a:spcBef>
              <a:spcAft>
                <a:spcPts val="0"/>
              </a:spcAft>
              <a:buSzPts val="2200"/>
              <a:buChar char="•"/>
              <a:defRPr>
                <a:solidFill>
                  <a:srgbClr val="FFFFFF"/>
                </a:solidFill>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Caption_White">
  <p:cSld name="Image_Caption_White">
    <p:spTree>
      <p:nvGrpSpPr>
        <p:cNvPr id="37" name="Shape 37"/>
        <p:cNvGrpSpPr/>
        <p:nvPr/>
      </p:nvGrpSpPr>
      <p:grpSpPr>
        <a:xfrm>
          <a:off x="0" y="0"/>
          <a:ext cx="0" cy="0"/>
          <a:chOff x="0" y="0"/>
          <a:chExt cx="0" cy="0"/>
        </a:xfrm>
      </p:grpSpPr>
      <p:pic>
        <p:nvPicPr>
          <p:cNvPr descr="WhiteBackground.png" id="38" name="Google Shape;38;p7"/>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39" name="Google Shape;39;p7"/>
          <p:cNvSpPr txBox="1"/>
          <p:nvPr>
            <p:ph idx="1" type="body"/>
          </p:nvPr>
        </p:nvSpPr>
        <p:spPr>
          <a:xfrm>
            <a:off x="457200" y="5567364"/>
            <a:ext cx="5330824"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768"/>
              </a:spcBef>
              <a:spcAft>
                <a:spcPts val="0"/>
              </a:spcAft>
              <a:buSzPts val="1400"/>
              <a:buNone/>
              <a:defRPr b="0" sz="1400">
                <a:solidFill>
                  <a:srgbClr val="000000"/>
                </a:solidFill>
              </a:defRPr>
            </a:lvl1pPr>
            <a:lvl2pPr indent="-342900" lvl="1" marL="914400" algn="l">
              <a:spcBef>
                <a:spcPts val="672"/>
              </a:spcBef>
              <a:spcAft>
                <a:spcPts val="0"/>
              </a:spcAft>
              <a:buSzPts val="1800"/>
              <a:buChar char="-"/>
              <a:defRPr/>
            </a:lvl2pPr>
            <a:lvl3pPr indent="-368300" lvl="2" marL="1371600" algn="l">
              <a:spcBef>
                <a:spcPts val="576"/>
              </a:spcBef>
              <a:spcAft>
                <a:spcPts val="0"/>
              </a:spcAft>
              <a:buSzPts val="2200"/>
              <a:buChar char="•"/>
              <a:defRPr>
                <a:solidFill>
                  <a:srgbClr val="FFFFFF"/>
                </a:solidFill>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7"/>
          <p:cNvSpPr txBox="1"/>
          <p:nvPr>
            <p:ph idx="2" type="body"/>
          </p:nvPr>
        </p:nvSpPr>
        <p:spPr>
          <a:xfrm>
            <a:off x="457200" y="1376921"/>
            <a:ext cx="8229600" cy="3881565"/>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dk2"/>
              </a:buClr>
              <a:buSzPts val="2600"/>
              <a:buChar char="•"/>
              <a:defRPr b="0">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7"/>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679"/>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Caption_Grey">
  <p:cSld name="Image_Caption_Grey">
    <p:spTree>
      <p:nvGrpSpPr>
        <p:cNvPr id="43" name="Shape 43"/>
        <p:cNvGrpSpPr/>
        <p:nvPr/>
      </p:nvGrpSpPr>
      <p:grpSpPr>
        <a:xfrm>
          <a:off x="0" y="0"/>
          <a:ext cx="0" cy="0"/>
          <a:chOff x="0" y="0"/>
          <a:chExt cx="0" cy="0"/>
        </a:xfrm>
      </p:grpSpPr>
      <p:pic>
        <p:nvPicPr>
          <p:cNvPr descr="GrayBackground.png" id="44" name="Google Shape;44;p8"/>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45" name="Google Shape;45;p8"/>
          <p:cNvSpPr txBox="1"/>
          <p:nvPr>
            <p:ph idx="1" type="body"/>
          </p:nvPr>
        </p:nvSpPr>
        <p:spPr>
          <a:xfrm>
            <a:off x="457200" y="5567364"/>
            <a:ext cx="5330824"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768"/>
              </a:spcBef>
              <a:spcAft>
                <a:spcPts val="0"/>
              </a:spcAft>
              <a:buSzPts val="1400"/>
              <a:buNone/>
              <a:defRPr b="0" sz="1400">
                <a:solidFill>
                  <a:schemeClr val="dk1"/>
                </a:solidFill>
              </a:defRPr>
            </a:lvl1pPr>
            <a:lvl2pPr indent="-342900" lvl="1" marL="914400" algn="l">
              <a:spcBef>
                <a:spcPts val="672"/>
              </a:spcBef>
              <a:spcAft>
                <a:spcPts val="0"/>
              </a:spcAft>
              <a:buSzPts val="1800"/>
              <a:buChar char="-"/>
              <a:defRPr/>
            </a:lvl2pPr>
            <a:lvl3pPr indent="-368300" lvl="2" marL="1371600" algn="l">
              <a:spcBef>
                <a:spcPts val="576"/>
              </a:spcBef>
              <a:spcAft>
                <a:spcPts val="0"/>
              </a:spcAft>
              <a:buSzPts val="2200"/>
              <a:buChar char="•"/>
              <a:defRPr>
                <a:solidFill>
                  <a:srgbClr val="FFFFFF"/>
                </a:solidFill>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8"/>
          <p:cNvSpPr txBox="1"/>
          <p:nvPr>
            <p:ph idx="2" type="body"/>
          </p:nvPr>
        </p:nvSpPr>
        <p:spPr>
          <a:xfrm>
            <a:off x="457200" y="1376921"/>
            <a:ext cx="8229600" cy="3881565"/>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dk2"/>
              </a:buClr>
              <a:buSzPts val="2600"/>
              <a:buChar char="•"/>
              <a:defRPr b="0">
                <a:solidFill>
                  <a:srgbClr val="000000"/>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8"/>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679"/>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_Caption_Maroon">
  <p:cSld name="Image_Caption_Maroon">
    <p:spTree>
      <p:nvGrpSpPr>
        <p:cNvPr id="49" name="Shape 49"/>
        <p:cNvGrpSpPr/>
        <p:nvPr/>
      </p:nvGrpSpPr>
      <p:grpSpPr>
        <a:xfrm>
          <a:off x="0" y="0"/>
          <a:ext cx="0" cy="0"/>
          <a:chOff x="0" y="0"/>
          <a:chExt cx="0" cy="0"/>
        </a:xfrm>
      </p:grpSpPr>
      <p:pic>
        <p:nvPicPr>
          <p:cNvPr descr="MaroonBackground.png" id="50" name="Google Shape;50;p9"/>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51" name="Google Shape;51;p9"/>
          <p:cNvSpPr txBox="1"/>
          <p:nvPr>
            <p:ph idx="1" type="body"/>
          </p:nvPr>
        </p:nvSpPr>
        <p:spPr>
          <a:xfrm>
            <a:off x="457200" y="5567364"/>
            <a:ext cx="5330824"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768"/>
              </a:spcBef>
              <a:spcAft>
                <a:spcPts val="0"/>
              </a:spcAft>
              <a:buSzPts val="1400"/>
              <a:buNone/>
              <a:defRPr b="0" sz="1400">
                <a:solidFill>
                  <a:srgbClr val="FFFFFF"/>
                </a:solidFill>
              </a:defRPr>
            </a:lvl1pPr>
            <a:lvl2pPr indent="-342900" lvl="1" marL="914400" algn="l">
              <a:spcBef>
                <a:spcPts val="672"/>
              </a:spcBef>
              <a:spcAft>
                <a:spcPts val="0"/>
              </a:spcAft>
              <a:buSzPts val="1800"/>
              <a:buChar char="-"/>
              <a:defRPr/>
            </a:lvl2pPr>
            <a:lvl3pPr indent="-368300" lvl="2" marL="1371600" algn="l">
              <a:spcBef>
                <a:spcPts val="576"/>
              </a:spcBef>
              <a:spcAft>
                <a:spcPts val="0"/>
              </a:spcAft>
              <a:buSzPts val="2200"/>
              <a:buChar char="•"/>
              <a:defRPr>
                <a:solidFill>
                  <a:srgbClr val="FFFFFF"/>
                </a:solidFill>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9"/>
          <p:cNvSpPr txBox="1"/>
          <p:nvPr>
            <p:ph idx="2" type="body"/>
          </p:nvPr>
        </p:nvSpPr>
        <p:spPr>
          <a:xfrm>
            <a:off x="457200" y="1376921"/>
            <a:ext cx="8229600" cy="3881565"/>
          </a:xfrm>
          <a:prstGeom prst="rect">
            <a:avLst/>
          </a:prstGeom>
          <a:noFill/>
          <a:ln>
            <a:noFill/>
          </a:ln>
        </p:spPr>
        <p:txBody>
          <a:bodyPr anchorCtr="0" anchor="t" bIns="45700" lIns="91425" spcFirstLastPara="1" rIns="91425" wrap="square" tIns="45700">
            <a:normAutofit/>
          </a:bodyPr>
          <a:lstStyle>
            <a:lvl1pPr indent="-393700" lvl="0" marL="457200" algn="l">
              <a:spcBef>
                <a:spcPts val="768"/>
              </a:spcBef>
              <a:spcAft>
                <a:spcPts val="0"/>
              </a:spcAft>
              <a:buClr>
                <a:schemeClr val="lt2"/>
              </a:buClr>
              <a:buSzPts val="2600"/>
              <a:buChar char="•"/>
              <a:defRPr>
                <a:solidFill>
                  <a:srgbClr val="FFFFFF"/>
                </a:solidFill>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9"/>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rgbClr val="FFFFFF"/>
              </a:buClr>
              <a:buSzPts val="3600"/>
              <a:buFont typeface="Trebuchet MS"/>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9"/>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_White">
  <p:cSld name="2Column_White">
    <p:spTree>
      <p:nvGrpSpPr>
        <p:cNvPr id="55" name="Shape 55"/>
        <p:cNvGrpSpPr/>
        <p:nvPr/>
      </p:nvGrpSpPr>
      <p:grpSpPr>
        <a:xfrm>
          <a:off x="0" y="0"/>
          <a:ext cx="0" cy="0"/>
          <a:chOff x="0" y="0"/>
          <a:chExt cx="0" cy="0"/>
        </a:xfrm>
      </p:grpSpPr>
      <p:pic>
        <p:nvPicPr>
          <p:cNvPr descr="WhiteBackground.png" id="56" name="Google Shape;56;p10"/>
          <p:cNvPicPr preferRelativeResize="0"/>
          <p:nvPr/>
        </p:nvPicPr>
        <p:blipFill rotWithShape="1">
          <a:blip r:embed="rId2">
            <a:alphaModFix/>
          </a:blip>
          <a:srcRect b="0" l="0" r="0" t="0"/>
          <a:stretch/>
        </p:blipFill>
        <p:spPr>
          <a:xfrm>
            <a:off x="0" y="0"/>
            <a:ext cx="9142984" cy="6858000"/>
          </a:xfrm>
          <a:prstGeom prst="rect">
            <a:avLst/>
          </a:prstGeom>
          <a:noFill/>
          <a:ln>
            <a:noFill/>
          </a:ln>
        </p:spPr>
      </p:pic>
      <p:sp>
        <p:nvSpPr>
          <p:cNvPr id="57" name="Google Shape;57;p10"/>
          <p:cNvSpPr txBox="1"/>
          <p:nvPr>
            <p:ph idx="1" type="body"/>
          </p:nvPr>
        </p:nvSpPr>
        <p:spPr>
          <a:xfrm>
            <a:off x="457200" y="1376921"/>
            <a:ext cx="3881395" cy="4433329"/>
          </a:xfrm>
          <a:prstGeom prst="rect">
            <a:avLst/>
          </a:prstGeom>
          <a:noFill/>
          <a:ln>
            <a:noFill/>
          </a:ln>
        </p:spPr>
        <p:txBody>
          <a:bodyPr anchorCtr="0" anchor="t" bIns="45700" lIns="91425" spcFirstLastPara="1" rIns="91425" wrap="square" tIns="45700">
            <a:normAutofit/>
          </a:bodyPr>
          <a:lstStyle>
            <a:lvl1pPr indent="-342900" lvl="0" marL="457200" algn="l">
              <a:spcBef>
                <a:spcPts val="768"/>
              </a:spcBef>
              <a:spcAft>
                <a:spcPts val="0"/>
              </a:spcAft>
              <a:buSzPts val="1800"/>
              <a:buChar char="•"/>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10"/>
          <p:cNvSpPr txBox="1"/>
          <p:nvPr>
            <p:ph idx="2" type="body"/>
          </p:nvPr>
        </p:nvSpPr>
        <p:spPr>
          <a:xfrm>
            <a:off x="4805405" y="1376921"/>
            <a:ext cx="3881395" cy="4433329"/>
          </a:xfrm>
          <a:prstGeom prst="rect">
            <a:avLst/>
          </a:prstGeom>
          <a:noFill/>
          <a:ln>
            <a:noFill/>
          </a:ln>
        </p:spPr>
        <p:txBody>
          <a:bodyPr anchorCtr="0" anchor="t" bIns="45700" lIns="91425" spcFirstLastPara="1" rIns="91425" wrap="square" tIns="45700">
            <a:normAutofit/>
          </a:bodyPr>
          <a:lstStyle>
            <a:lvl1pPr indent="-342900" lvl="0" marL="457200" algn="l">
              <a:spcBef>
                <a:spcPts val="768"/>
              </a:spcBef>
              <a:spcAft>
                <a:spcPts val="0"/>
              </a:spcAft>
              <a:buSzPts val="1800"/>
              <a:buChar char="•"/>
              <a:defRPr/>
            </a:lvl1pPr>
            <a:lvl2pPr indent="-342900" lvl="1" marL="914400" algn="l">
              <a:spcBef>
                <a:spcPts val="672"/>
              </a:spcBef>
              <a:spcAft>
                <a:spcPts val="0"/>
              </a:spcAft>
              <a:buSzPts val="1800"/>
              <a:buChar char="-"/>
              <a:defRPr/>
            </a:lvl2pPr>
            <a:lvl3pPr indent="-342900" lvl="2" marL="1371600" algn="l">
              <a:spcBef>
                <a:spcPts val="576"/>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10"/>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0" type="dt"/>
          </p:nvPr>
        </p:nvSpPr>
        <p:spPr>
          <a:xfrm>
            <a:off x="457200" y="6207147"/>
            <a:ext cx="6104352" cy="2819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679"/>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457200" y="1376921"/>
            <a:ext cx="8229600" cy="4571314"/>
          </a:xfrm>
          <a:prstGeom prst="rect">
            <a:avLst/>
          </a:prstGeom>
          <a:noFill/>
          <a:ln>
            <a:noFill/>
          </a:ln>
        </p:spPr>
        <p:txBody>
          <a:bodyPr anchorCtr="0" anchor="t" bIns="45700" lIns="91425" spcFirstLastPara="1" rIns="91425" wrap="square" tIns="45700">
            <a:normAutofit/>
          </a:bodyPr>
          <a:lstStyle>
            <a:lvl1pPr indent="-393700" lvl="0" marL="457200" marR="0" rtl="0" algn="l">
              <a:spcBef>
                <a:spcPts val="768"/>
              </a:spcBef>
              <a:spcAft>
                <a:spcPts val="0"/>
              </a:spcAft>
              <a:buClr>
                <a:schemeClr val="dk2"/>
              </a:buClr>
              <a:buSzPts val="2600"/>
              <a:buFont typeface="Arial"/>
              <a:buChar char="•"/>
              <a:defRPr b="0" i="0" sz="2600" u="none" cap="none" strike="noStrike">
                <a:solidFill>
                  <a:schemeClr val="dk1"/>
                </a:solidFill>
                <a:latin typeface="Arial"/>
                <a:ea typeface="Arial"/>
                <a:cs typeface="Arial"/>
                <a:sym typeface="Arial"/>
              </a:defRPr>
            </a:lvl1pPr>
            <a:lvl2pPr indent="-381000" lvl="1" marL="914400" marR="0" rtl="0" algn="l">
              <a:spcBef>
                <a:spcPts val="672"/>
              </a:spcBef>
              <a:spcAft>
                <a:spcPts val="0"/>
              </a:spcAft>
              <a:buClr>
                <a:schemeClr val="dk2"/>
              </a:buClr>
              <a:buSzPts val="2400"/>
              <a:buFont typeface="Merriweather Sans"/>
              <a:buChar char="-"/>
              <a:defRPr b="0" i="0" sz="2400" u="none" cap="none" strike="noStrike">
                <a:solidFill>
                  <a:srgbClr val="000000"/>
                </a:solidFill>
                <a:latin typeface="Arial"/>
                <a:ea typeface="Arial"/>
                <a:cs typeface="Arial"/>
                <a:sym typeface="Arial"/>
              </a:defRPr>
            </a:lvl2pPr>
            <a:lvl3pPr indent="-368300" lvl="2" marL="1371600" marR="0" rtl="0" algn="l">
              <a:spcBef>
                <a:spcPts val="576"/>
              </a:spcBef>
              <a:spcAft>
                <a:spcPts val="0"/>
              </a:spcAft>
              <a:buClr>
                <a:schemeClr val="dk2"/>
              </a:buClr>
              <a:buSzPts val="2200"/>
              <a:buFont typeface="Arial"/>
              <a:buChar char="•"/>
              <a:defRPr b="0" i="0" sz="2200" u="none" cap="none" strike="noStrike">
                <a:solidFill>
                  <a:srgbClr val="000000"/>
                </a:solidFill>
                <a:latin typeface="Arial"/>
                <a:ea typeface="Arial"/>
                <a:cs typeface="Arial"/>
                <a:sym typeface="Arial"/>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rgbClr val="000000"/>
                </a:solidFill>
                <a:latin typeface="Arial"/>
                <a:ea typeface="Arial"/>
                <a:cs typeface="Arial"/>
                <a:sym typeface="Arial"/>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11" name="Google Shape;11;p1"/>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Clr>
                <a:schemeClr val="dk2"/>
              </a:buClr>
              <a:buSzPts val="3600"/>
              <a:buFont typeface="Trebuchet MS"/>
              <a:buNone/>
              <a:defRPr b="1" i="0" sz="3600" u="none" cap="none" strike="noStrik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free0312@umn.edu" TargetMode="External"/><Relationship Id="rId4" Type="http://schemas.openxmlformats.org/officeDocument/2006/relationships/hyperlink" Target="mailto:mfiecas@um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tinyurl.com/eCOTS22-ArticleReview" TargetMode="Externa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ocs.google.com/document/d/1Ksbil1OIyyD6hplamYw0DfTd7FmuM5c_/edit?usp=sharing&amp;ouid=113972227065492755776&amp;rtpof=true&amp;sd=tr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cs.google.com/document/d/1Ksbil1OIyyD6hplamYw0DfTd7FmuM5c_/edit?usp=sharing&amp;ouid=113972227065492755776&amp;rtpof=true&amp;sd=tr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Ksbil1OIyyD6hplamYw0DfTd7FmuM5c_/edit?usp=sharing&amp;ouid=113972227065492755776&amp;rtpof=true&amp;sd=tru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tinyurl.com/eCOTS22-Activity-Breakout"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healthnewsreview.org/review/usa-today-provides-rosy-speculation-about-an-alzheimers-vaccine-not-yet-tested-in-huma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idx="1" type="body"/>
          </p:nvPr>
        </p:nvSpPr>
        <p:spPr>
          <a:xfrm>
            <a:off x="429750" y="4215025"/>
            <a:ext cx="8229600" cy="26430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SzPts val="2600"/>
              <a:buNone/>
            </a:pPr>
            <a:r>
              <a:rPr lang="en-US">
                <a:solidFill>
                  <a:schemeClr val="dk1"/>
                </a:solidFill>
              </a:rPr>
              <a:t>eCOTS 2022 </a:t>
            </a:r>
            <a:endParaRPr>
              <a:solidFill>
                <a:schemeClr val="dk1"/>
              </a:solidFill>
            </a:endParaRPr>
          </a:p>
          <a:p>
            <a:pPr indent="0" lvl="0" marL="0" rtl="0" algn="l">
              <a:spcBef>
                <a:spcPts val="1000"/>
              </a:spcBef>
              <a:spcAft>
                <a:spcPts val="0"/>
              </a:spcAft>
              <a:buSzPts val="2600"/>
              <a:buNone/>
            </a:pPr>
            <a:r>
              <a:rPr lang="en-US">
                <a:solidFill>
                  <a:schemeClr val="dk1"/>
                </a:solidFill>
              </a:rPr>
              <a:t>Laura Le</a:t>
            </a:r>
            <a:endParaRPr>
              <a:solidFill>
                <a:schemeClr val="dk1"/>
              </a:solidFill>
            </a:endParaRPr>
          </a:p>
          <a:p>
            <a:pPr indent="0" lvl="0" marL="0" rtl="0" algn="l">
              <a:spcBef>
                <a:spcPts val="0"/>
              </a:spcBef>
              <a:spcAft>
                <a:spcPts val="0"/>
              </a:spcAft>
              <a:buSzPts val="2600"/>
              <a:buNone/>
            </a:pPr>
            <a:r>
              <a:rPr lang="en-US" u="sng">
                <a:solidFill>
                  <a:schemeClr val="hlink"/>
                </a:solidFill>
                <a:hlinkClick r:id="rId3"/>
              </a:rPr>
              <a:t>free0312@umn.edu</a:t>
            </a:r>
            <a:endParaRPr>
              <a:solidFill>
                <a:schemeClr val="dk1"/>
              </a:solidFill>
            </a:endParaRPr>
          </a:p>
          <a:p>
            <a:pPr indent="0" lvl="0" marL="0" rtl="0" algn="l">
              <a:spcBef>
                <a:spcPts val="0"/>
              </a:spcBef>
              <a:spcAft>
                <a:spcPts val="0"/>
              </a:spcAft>
              <a:buSzPts val="2600"/>
              <a:buNone/>
            </a:pPr>
            <a:r>
              <a:t/>
            </a:r>
            <a:endParaRPr>
              <a:solidFill>
                <a:schemeClr val="dk1"/>
              </a:solidFill>
            </a:endParaRPr>
          </a:p>
          <a:p>
            <a:pPr indent="0" lvl="0" marL="0" rtl="0" algn="l">
              <a:spcBef>
                <a:spcPts val="0"/>
              </a:spcBef>
              <a:spcAft>
                <a:spcPts val="0"/>
              </a:spcAft>
              <a:buSzPts val="2600"/>
              <a:buNone/>
            </a:pPr>
            <a:r>
              <a:rPr lang="en-US">
                <a:solidFill>
                  <a:schemeClr val="dk1"/>
                </a:solidFill>
              </a:rPr>
              <a:t>Mark Fiecas</a:t>
            </a:r>
            <a:endParaRPr>
              <a:solidFill>
                <a:schemeClr val="dk1"/>
              </a:solidFill>
            </a:endParaRPr>
          </a:p>
          <a:p>
            <a:pPr indent="0" lvl="0" marL="0" rtl="0" algn="l">
              <a:spcBef>
                <a:spcPts val="0"/>
              </a:spcBef>
              <a:spcAft>
                <a:spcPts val="0"/>
              </a:spcAft>
              <a:buSzPts val="2600"/>
              <a:buNone/>
            </a:pPr>
            <a:r>
              <a:rPr lang="en-US" u="sng">
                <a:solidFill>
                  <a:schemeClr val="hlink"/>
                </a:solidFill>
                <a:hlinkClick r:id="rId4"/>
              </a:rPr>
              <a:t>mfiecas@umn.edu</a:t>
            </a:r>
            <a:endParaRPr>
              <a:solidFill>
                <a:schemeClr val="dk1"/>
              </a:solidFill>
            </a:endParaRPr>
          </a:p>
        </p:txBody>
      </p:sp>
      <p:sp>
        <p:nvSpPr>
          <p:cNvPr id="97" name="Google Shape;97;p16"/>
          <p:cNvSpPr txBox="1"/>
          <p:nvPr>
            <p:ph type="title"/>
          </p:nvPr>
        </p:nvSpPr>
        <p:spPr>
          <a:xfrm>
            <a:off x="457200" y="981717"/>
            <a:ext cx="8229600" cy="2800824"/>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chemeClr val="dk2"/>
              </a:buClr>
              <a:buSzPts val="6200"/>
              <a:buFont typeface="Trebuchet MS"/>
              <a:buNone/>
            </a:pPr>
            <a:r>
              <a:rPr lang="en-US"/>
              <a:t>Article Review Activity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5"/>
          <p:cNvSpPr txBox="1"/>
          <p:nvPr>
            <p:ph idx="1" type="body"/>
          </p:nvPr>
        </p:nvSpPr>
        <p:spPr>
          <a:xfrm>
            <a:off x="457200" y="1376926"/>
            <a:ext cx="8229600" cy="5481000"/>
          </a:xfrm>
          <a:prstGeom prst="rect">
            <a:avLst/>
          </a:prstGeom>
        </p:spPr>
        <p:txBody>
          <a:bodyPr anchorCtr="0" anchor="t" bIns="45700" lIns="91425" spcFirstLastPara="1" rIns="91425" wrap="square" tIns="45700">
            <a:normAutofit lnSpcReduction="20000"/>
          </a:bodyPr>
          <a:lstStyle/>
          <a:p>
            <a:pPr indent="-393700" lvl="0" marL="457200" rtl="0" algn="l">
              <a:lnSpc>
                <a:spcPct val="115000"/>
              </a:lnSpc>
              <a:spcBef>
                <a:spcPts val="768"/>
              </a:spcBef>
              <a:spcAft>
                <a:spcPts val="0"/>
              </a:spcAft>
              <a:buSzPts val="2600"/>
              <a:buChar char="•"/>
            </a:pPr>
            <a:r>
              <a:rPr lang="en-US"/>
              <a:t>Think critically (and reflexively) about aspects of statistics/research</a:t>
            </a:r>
            <a:endParaRPr/>
          </a:p>
          <a:p>
            <a:pPr indent="-393700" lvl="0" marL="457200" rtl="0" algn="l">
              <a:lnSpc>
                <a:spcPct val="115000"/>
              </a:lnSpc>
              <a:spcBef>
                <a:spcPts val="1000"/>
              </a:spcBef>
              <a:spcAft>
                <a:spcPts val="0"/>
              </a:spcAft>
              <a:buSzPts val="2600"/>
              <a:buChar char="•"/>
            </a:pPr>
            <a:r>
              <a:rPr lang="en-US"/>
              <a:t>Slow down and review an article multiple times (e.g., skim at first for important points and then focus on details)</a:t>
            </a:r>
            <a:endParaRPr/>
          </a:p>
          <a:p>
            <a:pPr indent="-393700" lvl="0" marL="457200" rtl="0" algn="l">
              <a:lnSpc>
                <a:spcPct val="115000"/>
              </a:lnSpc>
              <a:spcBef>
                <a:spcPts val="1000"/>
              </a:spcBef>
              <a:spcAft>
                <a:spcPts val="0"/>
              </a:spcAft>
              <a:buSzPts val="2600"/>
              <a:buChar char="•"/>
            </a:pPr>
            <a:r>
              <a:rPr lang="en-US"/>
              <a:t>Break down large articles/studies into smaller sections (e.g., more digestible pieces)</a:t>
            </a:r>
            <a:endParaRPr/>
          </a:p>
          <a:p>
            <a:pPr indent="-393700" lvl="0" marL="457200" rtl="0" algn="l">
              <a:lnSpc>
                <a:spcPct val="115000"/>
              </a:lnSpc>
              <a:spcBef>
                <a:spcPts val="1000"/>
              </a:spcBef>
              <a:spcAft>
                <a:spcPts val="0"/>
              </a:spcAft>
              <a:buSzPts val="2600"/>
              <a:buChar char="•"/>
            </a:pPr>
            <a:r>
              <a:rPr lang="en-US">
                <a:solidFill>
                  <a:schemeClr val="dk1"/>
                </a:solidFill>
              </a:rPr>
              <a:t>R</a:t>
            </a:r>
            <a:r>
              <a:rPr lang="en-US">
                <a:solidFill>
                  <a:schemeClr val="dk1"/>
                </a:solidFill>
              </a:rPr>
              <a:t>eview article through multiple avenues (via whole course project)</a:t>
            </a:r>
            <a:endParaRPr>
              <a:solidFill>
                <a:schemeClr val="dk1"/>
              </a:solidFill>
            </a:endParaRPr>
          </a:p>
          <a:p>
            <a:pPr indent="-393700" lvl="0" marL="457200" rtl="0" algn="l">
              <a:lnSpc>
                <a:spcPct val="115000"/>
              </a:lnSpc>
              <a:spcBef>
                <a:spcPts val="1000"/>
              </a:spcBef>
              <a:spcAft>
                <a:spcPts val="1000"/>
              </a:spcAft>
              <a:buClr>
                <a:schemeClr val="dk1"/>
              </a:buClr>
              <a:buSzPts val="2600"/>
              <a:buChar char="•"/>
            </a:pPr>
            <a:r>
              <a:rPr lang="en-US">
                <a:solidFill>
                  <a:schemeClr val="dk1"/>
                </a:solidFill>
              </a:rPr>
              <a:t>Look beyond study itself (e.g., who are authors? funded research? conflicts of interest? journal information)</a:t>
            </a:r>
            <a:endParaRPr>
              <a:solidFill>
                <a:schemeClr val="dk1"/>
              </a:solidFill>
            </a:endParaRPr>
          </a:p>
        </p:txBody>
      </p:sp>
      <p:sp>
        <p:nvSpPr>
          <p:cNvPr id="219" name="Google Shape;219;p25"/>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highlight>
                  <a:schemeClr val="lt1"/>
                </a:highlight>
              </a:rPr>
              <a:t>Student Reflections</a:t>
            </a:r>
            <a:endParaRPr>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Questions or Conversation</a:t>
            </a:r>
            <a:endParaRPr/>
          </a:p>
        </p:txBody>
      </p:sp>
      <p:pic>
        <p:nvPicPr>
          <p:cNvPr id="226" name="Google Shape;226;p26"/>
          <p:cNvPicPr preferRelativeResize="0"/>
          <p:nvPr/>
        </p:nvPicPr>
        <p:blipFill>
          <a:blip r:embed="rId3">
            <a:alphaModFix/>
          </a:blip>
          <a:stretch>
            <a:fillRect/>
          </a:stretch>
        </p:blipFill>
        <p:spPr>
          <a:xfrm>
            <a:off x="828000" y="1081200"/>
            <a:ext cx="7128000" cy="5167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idx="10" type="dt"/>
          </p:nvPr>
        </p:nvSpPr>
        <p:spPr>
          <a:xfrm>
            <a:off x="457200" y="6166561"/>
            <a:ext cx="4565650" cy="28197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2021 Regents of the University of Minnesota. All rights reserved. The University of Minnesota is an equal opportunity </a:t>
            </a:r>
            <a:br>
              <a:rPr lang="en-US"/>
            </a:br>
            <a:r>
              <a:rPr lang="en-US"/>
              <a:t>educator and employer. This material is available in alternative formats upon request. Direct requests to 612-624-6669.</a:t>
            </a:r>
            <a:endParaRPr/>
          </a:p>
        </p:txBody>
      </p:sp>
      <p:sp>
        <p:nvSpPr>
          <p:cNvPr id="232" name="Google Shape;232;p27"/>
          <p:cNvSpPr txBox="1"/>
          <p:nvPr>
            <p:ph type="title"/>
          </p:nvPr>
        </p:nvSpPr>
        <p:spPr>
          <a:xfrm>
            <a:off x="457200" y="981717"/>
            <a:ext cx="8229600" cy="121310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2"/>
              </a:buClr>
              <a:buSzPts val="4800"/>
              <a:buFont typeface="Trebuchet MS"/>
              <a:buNone/>
            </a:pPr>
            <a:r>
              <a:rPr lang="en-US"/>
              <a:t>THANK YOU!</a:t>
            </a:r>
            <a:endParaRPr/>
          </a:p>
        </p:txBody>
      </p:sp>
      <p:sp>
        <p:nvSpPr>
          <p:cNvPr id="233" name="Google Shape;233;p27"/>
          <p:cNvSpPr txBox="1"/>
          <p:nvPr>
            <p:ph idx="1" type="body"/>
          </p:nvPr>
        </p:nvSpPr>
        <p:spPr>
          <a:xfrm>
            <a:off x="457200" y="2709864"/>
            <a:ext cx="8229600" cy="14909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600"/>
              <a:buNone/>
            </a:pPr>
            <a:r>
              <a:rPr lang="en-US">
                <a:solidFill>
                  <a:schemeClr val="dk1"/>
                </a:solidFill>
              </a:rPr>
              <a:t>Link to Course Project folder:</a:t>
            </a:r>
            <a:endParaRPr>
              <a:solidFill>
                <a:schemeClr val="dk1"/>
              </a:solidFill>
            </a:endParaRPr>
          </a:p>
          <a:p>
            <a:pPr indent="0" lvl="0" marL="0" rtl="0" algn="l">
              <a:spcBef>
                <a:spcPts val="0"/>
              </a:spcBef>
              <a:spcAft>
                <a:spcPts val="0"/>
              </a:spcAft>
              <a:buSzPts val="2600"/>
              <a:buNone/>
            </a:pPr>
            <a:r>
              <a:rPr lang="en-US" u="sng">
                <a:solidFill>
                  <a:schemeClr val="hlink"/>
                </a:solidFill>
                <a:hlinkClick r:id="rId3"/>
              </a:rPr>
              <a:t>https://tinyurl.com/eCOTS22-ArticleReview</a:t>
            </a:r>
            <a:endParaRPr>
              <a:solidFill>
                <a:schemeClr val="dk1"/>
              </a:solidFill>
            </a:endParaRPr>
          </a:p>
        </p:txBody>
      </p:sp>
      <p:sp>
        <p:nvSpPr>
          <p:cNvPr id="234" name="Google Shape;234;p27"/>
          <p:cNvSpPr txBox="1"/>
          <p:nvPr>
            <p:ph idx="2" type="body"/>
          </p:nvPr>
        </p:nvSpPr>
        <p:spPr>
          <a:xfrm>
            <a:off x="457200" y="4761404"/>
            <a:ext cx="8229600" cy="435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n-US">
                <a:solidFill>
                  <a:schemeClr val="dk1"/>
                </a:solidFill>
              </a:rPr>
              <a:t>Happy Teaching! </a:t>
            </a:r>
            <a:endParaRPr>
              <a:solidFill>
                <a:schemeClr val="dk1"/>
              </a:solidFill>
            </a:endParaRPr>
          </a:p>
        </p:txBody>
      </p:sp>
      <p:pic>
        <p:nvPicPr>
          <p:cNvPr id="235" name="Google Shape;235;p27"/>
          <p:cNvPicPr preferRelativeResize="0"/>
          <p:nvPr/>
        </p:nvPicPr>
        <p:blipFill>
          <a:blip r:embed="rId4">
            <a:alphaModFix/>
          </a:blip>
          <a:stretch>
            <a:fillRect/>
          </a:stretch>
        </p:blipFill>
        <p:spPr>
          <a:xfrm>
            <a:off x="2553150" y="4094925"/>
            <a:ext cx="1768850" cy="1768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idx="1" type="body"/>
          </p:nvPr>
        </p:nvSpPr>
        <p:spPr>
          <a:xfrm>
            <a:off x="457200" y="1376926"/>
            <a:ext cx="8229600" cy="4328400"/>
          </a:xfrm>
          <a:prstGeom prst="rect">
            <a:avLst/>
          </a:prstGeom>
          <a:noFill/>
          <a:ln>
            <a:noFill/>
          </a:ln>
        </p:spPr>
        <p:txBody>
          <a:bodyPr anchorCtr="0" anchor="t" bIns="45700" lIns="91425" spcFirstLastPara="1" rIns="91425" wrap="square" tIns="45700">
            <a:normAutofit/>
          </a:bodyPr>
          <a:lstStyle/>
          <a:p>
            <a:pPr indent="0" lvl="0" marL="165100" rtl="0" algn="l">
              <a:spcBef>
                <a:spcPts val="0"/>
              </a:spcBef>
              <a:spcAft>
                <a:spcPts val="0"/>
              </a:spcAft>
              <a:buClr>
                <a:schemeClr val="dk2"/>
              </a:buClr>
              <a:buSzPts val="2600"/>
              <a:buNone/>
            </a:pPr>
            <a:r>
              <a:rPr b="1" lang="en-US"/>
              <a:t>Course: </a:t>
            </a:r>
            <a:r>
              <a:rPr lang="en-US" u="sng"/>
              <a:t>Biostatistical Literacy</a:t>
            </a:r>
            <a:r>
              <a:rPr lang="en-US"/>
              <a:t> for health science graduate students</a:t>
            </a:r>
            <a:endParaRPr/>
          </a:p>
          <a:p>
            <a:pPr indent="0" lvl="0" marL="165100" rtl="0" algn="l">
              <a:spcBef>
                <a:spcPts val="0"/>
              </a:spcBef>
              <a:spcAft>
                <a:spcPts val="0"/>
              </a:spcAft>
              <a:buClr>
                <a:schemeClr val="dk2"/>
              </a:buClr>
              <a:buSzPts val="2600"/>
              <a:buNone/>
            </a:pPr>
            <a:r>
              <a:t/>
            </a:r>
            <a:endParaRPr/>
          </a:p>
          <a:p>
            <a:pPr indent="0" lvl="0" marL="165100" rtl="0" algn="l">
              <a:spcBef>
                <a:spcPts val="0"/>
              </a:spcBef>
              <a:spcAft>
                <a:spcPts val="0"/>
              </a:spcAft>
              <a:buClr>
                <a:schemeClr val="dk2"/>
              </a:buClr>
              <a:buSzPts val="2600"/>
              <a:buNone/>
            </a:pPr>
            <a:r>
              <a:rPr b="1" lang="en-US"/>
              <a:t>Goal of Course: </a:t>
            </a:r>
            <a:r>
              <a:rPr lang="en-US"/>
              <a:t>Develop students’ ability to </a:t>
            </a:r>
            <a:r>
              <a:rPr lang="en-US" u="sng"/>
              <a:t>read and interpret statistical results</a:t>
            </a:r>
            <a:r>
              <a:rPr lang="en-US"/>
              <a:t> in the primary literature of their scientific field of interest.</a:t>
            </a:r>
            <a:endParaRPr/>
          </a:p>
          <a:p>
            <a:pPr indent="0" lvl="0" marL="165100" rtl="0" algn="l">
              <a:spcBef>
                <a:spcPts val="0"/>
              </a:spcBef>
              <a:spcAft>
                <a:spcPts val="0"/>
              </a:spcAft>
              <a:buClr>
                <a:schemeClr val="dk2"/>
              </a:buClr>
              <a:buSzPts val="2600"/>
              <a:buNone/>
            </a:pPr>
            <a:r>
              <a:t/>
            </a:r>
            <a:endParaRPr/>
          </a:p>
          <a:p>
            <a:pPr indent="0" lvl="0" marL="165100" rtl="0" algn="l">
              <a:spcBef>
                <a:spcPts val="0"/>
              </a:spcBef>
              <a:spcAft>
                <a:spcPts val="0"/>
              </a:spcAft>
              <a:buClr>
                <a:schemeClr val="dk2"/>
              </a:buClr>
              <a:buSzPts val="2600"/>
              <a:buNone/>
            </a:pPr>
            <a:r>
              <a:rPr b="1" lang="en-US"/>
              <a:t>Course Structure:</a:t>
            </a:r>
            <a:endParaRPr b="1"/>
          </a:p>
        </p:txBody>
      </p:sp>
      <p:sp>
        <p:nvSpPr>
          <p:cNvPr id="103" name="Google Shape;103;p17"/>
          <p:cNvSpPr txBox="1"/>
          <p:nvPr>
            <p:ph type="title"/>
          </p:nvPr>
        </p:nvSpPr>
        <p:spPr>
          <a:xfrm>
            <a:off x="457200" y="453168"/>
            <a:ext cx="8229600" cy="693852"/>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Clr>
                <a:schemeClr val="dk2"/>
              </a:buClr>
              <a:buSzPts val="3600"/>
              <a:buFont typeface="Trebuchet MS"/>
              <a:buNone/>
            </a:pPr>
            <a:r>
              <a:rPr lang="en-US"/>
              <a:t>Background</a:t>
            </a:r>
            <a:endParaRPr/>
          </a:p>
        </p:txBody>
      </p:sp>
      <p:sp>
        <p:nvSpPr>
          <p:cNvPr id="104" name="Google Shape;104;p17"/>
          <p:cNvSpPr/>
          <p:nvPr/>
        </p:nvSpPr>
        <p:spPr>
          <a:xfrm>
            <a:off x="7016475" y="5676575"/>
            <a:ext cx="2127600" cy="1181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7"/>
          <p:cNvPicPr preferRelativeResize="0"/>
          <p:nvPr/>
        </p:nvPicPr>
        <p:blipFill>
          <a:blip r:embed="rId3">
            <a:alphaModFix/>
          </a:blip>
          <a:stretch>
            <a:fillRect/>
          </a:stretch>
        </p:blipFill>
        <p:spPr>
          <a:xfrm>
            <a:off x="152400" y="4775923"/>
            <a:ext cx="8839204" cy="14501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Overview of Course Project</a:t>
            </a:r>
            <a:endParaRPr/>
          </a:p>
        </p:txBody>
      </p:sp>
      <p:sp>
        <p:nvSpPr>
          <p:cNvPr id="112" name="Google Shape;112;p18"/>
          <p:cNvSpPr/>
          <p:nvPr/>
        </p:nvSpPr>
        <p:spPr>
          <a:xfrm>
            <a:off x="4968600" y="1430413"/>
            <a:ext cx="2404800" cy="1902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t>Research Guidelines Checklist</a:t>
            </a:r>
            <a:endParaRPr b="1" sz="2600"/>
          </a:p>
        </p:txBody>
      </p:sp>
      <p:sp>
        <p:nvSpPr>
          <p:cNvPr id="113" name="Google Shape;113;p18"/>
          <p:cNvSpPr/>
          <p:nvPr/>
        </p:nvSpPr>
        <p:spPr>
          <a:xfrm>
            <a:off x="693300" y="3528000"/>
            <a:ext cx="3212700" cy="3065400"/>
          </a:xfrm>
          <a:prstGeom prst="roundRect">
            <a:avLst>
              <a:gd fmla="val 16667" name="adj"/>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solidFill>
                  <a:schemeClr val="lt1"/>
                </a:solidFill>
              </a:rPr>
              <a:t>Article Review</a:t>
            </a:r>
            <a:endParaRPr b="1" sz="2600">
              <a:solidFill>
                <a:schemeClr val="lt1"/>
              </a:solidFill>
            </a:endParaRPr>
          </a:p>
        </p:txBody>
      </p:sp>
      <p:sp>
        <p:nvSpPr>
          <p:cNvPr id="114" name="Google Shape;114;p18"/>
          <p:cNvSpPr/>
          <p:nvPr/>
        </p:nvSpPr>
        <p:spPr>
          <a:xfrm>
            <a:off x="4968600" y="4129250"/>
            <a:ext cx="2404800" cy="1902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t>Literature Learning Activity</a:t>
            </a:r>
            <a:endParaRPr b="1" sz="2600"/>
          </a:p>
        </p:txBody>
      </p:sp>
      <p:sp>
        <p:nvSpPr>
          <p:cNvPr id="115" name="Google Shape;115;p18"/>
          <p:cNvSpPr/>
          <p:nvPr/>
        </p:nvSpPr>
        <p:spPr>
          <a:xfrm>
            <a:off x="1029000" y="1431625"/>
            <a:ext cx="2409000" cy="1899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t>Find Article</a:t>
            </a:r>
            <a:endParaRPr b="1" sz="2600"/>
          </a:p>
        </p:txBody>
      </p:sp>
      <p:cxnSp>
        <p:nvCxnSpPr>
          <p:cNvPr id="116" name="Google Shape;116;p18"/>
          <p:cNvCxnSpPr>
            <a:stCxn id="115" idx="3"/>
            <a:endCxn id="112" idx="1"/>
          </p:cNvCxnSpPr>
          <p:nvPr/>
        </p:nvCxnSpPr>
        <p:spPr>
          <a:xfrm>
            <a:off x="3438000" y="2381425"/>
            <a:ext cx="1530600" cy="0"/>
          </a:xfrm>
          <a:prstGeom prst="straightConnector1">
            <a:avLst/>
          </a:prstGeom>
          <a:noFill/>
          <a:ln cap="flat" cmpd="sng" w="38100">
            <a:solidFill>
              <a:schemeClr val="dk1"/>
            </a:solidFill>
            <a:prstDash val="solid"/>
            <a:round/>
            <a:headEnd len="med" w="med" type="none"/>
            <a:tailEnd len="med" w="med" type="triangle"/>
          </a:ln>
        </p:spPr>
      </p:cxnSp>
      <p:cxnSp>
        <p:nvCxnSpPr>
          <p:cNvPr id="117" name="Google Shape;117;p18"/>
          <p:cNvCxnSpPr/>
          <p:nvPr/>
        </p:nvCxnSpPr>
        <p:spPr>
          <a:xfrm flipH="1">
            <a:off x="3874200" y="3258000"/>
            <a:ext cx="1224000" cy="612000"/>
          </a:xfrm>
          <a:prstGeom prst="straightConnector1">
            <a:avLst/>
          </a:prstGeom>
          <a:noFill/>
          <a:ln cap="flat" cmpd="sng" w="38100">
            <a:solidFill>
              <a:schemeClr val="dk1"/>
            </a:solidFill>
            <a:prstDash val="solid"/>
            <a:round/>
            <a:headEnd len="med" w="med" type="none"/>
            <a:tailEnd len="med" w="med" type="triangle"/>
          </a:ln>
        </p:spPr>
      </p:cxnSp>
      <p:cxnSp>
        <p:nvCxnSpPr>
          <p:cNvPr id="118" name="Google Shape;118;p18"/>
          <p:cNvCxnSpPr>
            <a:stCxn id="113" idx="3"/>
            <a:endCxn id="114" idx="1"/>
          </p:cNvCxnSpPr>
          <p:nvPr/>
        </p:nvCxnSpPr>
        <p:spPr>
          <a:xfrm>
            <a:off x="3906000" y="5060700"/>
            <a:ext cx="1062600" cy="195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u="sng">
                <a:solidFill>
                  <a:schemeClr val="hlink"/>
                </a:solidFill>
                <a:hlinkClick r:id="rId3"/>
              </a:rPr>
              <a:t>Article Review</a:t>
            </a:r>
            <a:r>
              <a:rPr lang="en-US"/>
              <a:t> Activity</a:t>
            </a:r>
            <a:endParaRPr/>
          </a:p>
        </p:txBody>
      </p:sp>
      <p:grpSp>
        <p:nvGrpSpPr>
          <p:cNvPr id="125" name="Google Shape;125;p19"/>
          <p:cNvGrpSpPr/>
          <p:nvPr/>
        </p:nvGrpSpPr>
        <p:grpSpPr>
          <a:xfrm>
            <a:off x="2015999" y="1423211"/>
            <a:ext cx="6670376" cy="610910"/>
            <a:chOff x="534300" y="1728000"/>
            <a:chExt cx="8152500" cy="693900"/>
          </a:xfrm>
        </p:grpSpPr>
        <p:sp>
          <p:nvSpPr>
            <p:cNvPr id="126" name="Google Shape;126;p19"/>
            <p:cNvSpPr/>
            <p:nvPr/>
          </p:nvSpPr>
          <p:spPr>
            <a:xfrm>
              <a:off x="5718000" y="1728000"/>
              <a:ext cx="2968800" cy="6939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US" sz="2000"/>
                <a:t>Justification</a:t>
              </a:r>
              <a:endParaRPr b="1" sz="2000"/>
            </a:p>
          </p:txBody>
        </p:sp>
        <p:sp>
          <p:nvSpPr>
            <p:cNvPr id="127" name="Google Shape;127;p19"/>
            <p:cNvSpPr/>
            <p:nvPr/>
          </p:nvSpPr>
          <p:spPr>
            <a:xfrm>
              <a:off x="3160800" y="1728000"/>
              <a:ext cx="2971800" cy="693900"/>
            </a:xfrm>
            <a:prstGeom prst="homePlate">
              <a:avLst>
                <a:gd fmla="val 50000" name="adj"/>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t>Score</a:t>
              </a:r>
              <a:endParaRPr b="1" sz="2000"/>
            </a:p>
          </p:txBody>
        </p:sp>
        <p:sp>
          <p:nvSpPr>
            <p:cNvPr id="128" name="Google Shape;128;p19"/>
            <p:cNvSpPr/>
            <p:nvPr/>
          </p:nvSpPr>
          <p:spPr>
            <a:xfrm>
              <a:off x="534300" y="1728000"/>
              <a:ext cx="2971800" cy="6939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000"/>
                <a:t>Description</a:t>
              </a:r>
              <a:endParaRPr b="1" sz="2000"/>
            </a:p>
          </p:txBody>
        </p:sp>
      </p:grpSp>
      <p:sp>
        <p:nvSpPr>
          <p:cNvPr id="129" name="Google Shape;129;p19"/>
          <p:cNvSpPr txBox="1"/>
          <p:nvPr/>
        </p:nvSpPr>
        <p:spPr>
          <a:xfrm>
            <a:off x="49800" y="1462200"/>
            <a:ext cx="187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Components:</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u="sng">
                <a:solidFill>
                  <a:schemeClr val="hlink"/>
                </a:solidFill>
                <a:hlinkClick r:id="rId3"/>
              </a:rPr>
              <a:t>Article Review</a:t>
            </a:r>
            <a:r>
              <a:rPr lang="en-US"/>
              <a:t> Activity</a:t>
            </a:r>
            <a:endParaRPr/>
          </a:p>
        </p:txBody>
      </p:sp>
      <p:grpSp>
        <p:nvGrpSpPr>
          <p:cNvPr id="136" name="Google Shape;136;p20"/>
          <p:cNvGrpSpPr/>
          <p:nvPr/>
        </p:nvGrpSpPr>
        <p:grpSpPr>
          <a:xfrm>
            <a:off x="2015999" y="1423211"/>
            <a:ext cx="6670376" cy="610910"/>
            <a:chOff x="534300" y="1728000"/>
            <a:chExt cx="8152500" cy="693900"/>
          </a:xfrm>
        </p:grpSpPr>
        <p:sp>
          <p:nvSpPr>
            <p:cNvPr id="137" name="Google Shape;137;p20"/>
            <p:cNvSpPr/>
            <p:nvPr/>
          </p:nvSpPr>
          <p:spPr>
            <a:xfrm>
              <a:off x="5718000" y="1728000"/>
              <a:ext cx="2968800" cy="6939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US" sz="2000"/>
                <a:t>Justification</a:t>
              </a:r>
              <a:endParaRPr b="1" sz="2000"/>
            </a:p>
          </p:txBody>
        </p:sp>
        <p:sp>
          <p:nvSpPr>
            <p:cNvPr id="138" name="Google Shape;138;p20"/>
            <p:cNvSpPr/>
            <p:nvPr/>
          </p:nvSpPr>
          <p:spPr>
            <a:xfrm>
              <a:off x="3160800" y="1728000"/>
              <a:ext cx="2971800" cy="693900"/>
            </a:xfrm>
            <a:prstGeom prst="homePlate">
              <a:avLst>
                <a:gd fmla="val 50000" name="adj"/>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t>Score</a:t>
              </a:r>
              <a:endParaRPr b="1" sz="2000"/>
            </a:p>
          </p:txBody>
        </p:sp>
        <p:sp>
          <p:nvSpPr>
            <p:cNvPr id="139" name="Google Shape;139;p20"/>
            <p:cNvSpPr/>
            <p:nvPr/>
          </p:nvSpPr>
          <p:spPr>
            <a:xfrm>
              <a:off x="534300" y="1728000"/>
              <a:ext cx="2971800" cy="6939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000"/>
                <a:t>Description</a:t>
              </a:r>
              <a:endParaRPr b="1" sz="2000"/>
            </a:p>
          </p:txBody>
        </p:sp>
      </p:grpSp>
      <p:grpSp>
        <p:nvGrpSpPr>
          <p:cNvPr id="140" name="Google Shape;140;p20"/>
          <p:cNvGrpSpPr/>
          <p:nvPr/>
        </p:nvGrpSpPr>
        <p:grpSpPr>
          <a:xfrm>
            <a:off x="342000" y="2526600"/>
            <a:ext cx="8497200" cy="3532500"/>
            <a:chOff x="342000" y="3060000"/>
            <a:chExt cx="8497200" cy="3532500"/>
          </a:xfrm>
        </p:grpSpPr>
        <p:sp>
          <p:nvSpPr>
            <p:cNvPr id="141" name="Google Shape;141;p20"/>
            <p:cNvSpPr/>
            <p:nvPr/>
          </p:nvSpPr>
          <p:spPr>
            <a:xfrm>
              <a:off x="1717800" y="3106800"/>
              <a:ext cx="1445400" cy="11622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Primary Outcome</a:t>
              </a:r>
              <a:endParaRPr b="1"/>
            </a:p>
          </p:txBody>
        </p:sp>
        <p:sp>
          <p:nvSpPr>
            <p:cNvPr id="142" name="Google Shape;142;p20"/>
            <p:cNvSpPr/>
            <p:nvPr/>
          </p:nvSpPr>
          <p:spPr>
            <a:xfrm>
              <a:off x="4615800" y="4255113"/>
              <a:ext cx="1444800" cy="11613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t>Practically Meaningful Results</a:t>
              </a:r>
              <a:endParaRPr b="1" sz="1200"/>
            </a:p>
          </p:txBody>
        </p:sp>
        <p:sp>
          <p:nvSpPr>
            <p:cNvPr id="143" name="Google Shape;143;p20"/>
            <p:cNvSpPr/>
            <p:nvPr/>
          </p:nvSpPr>
          <p:spPr>
            <a:xfrm>
              <a:off x="1717800" y="5431200"/>
              <a:ext cx="1444800" cy="11613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Tables and Figures</a:t>
              </a:r>
              <a:endParaRPr b="1"/>
            </a:p>
          </p:txBody>
        </p:sp>
        <p:sp>
          <p:nvSpPr>
            <p:cNvPr id="144" name="Google Shape;144;p20"/>
            <p:cNvSpPr/>
            <p:nvPr/>
          </p:nvSpPr>
          <p:spPr>
            <a:xfrm>
              <a:off x="1717800" y="4269000"/>
              <a:ext cx="1444800" cy="1161300"/>
            </a:xfrm>
            <a:prstGeom prst="ellipse">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chemeClr val="dk2"/>
                  </a:solidFill>
                </a:rPr>
                <a:t>Confounding</a:t>
              </a:r>
              <a:endParaRPr b="1" sz="1000">
                <a:solidFill>
                  <a:schemeClr val="dk2"/>
                </a:solidFill>
              </a:endParaRPr>
            </a:p>
          </p:txBody>
        </p:sp>
        <p:sp>
          <p:nvSpPr>
            <p:cNvPr id="145" name="Google Shape;145;p20"/>
            <p:cNvSpPr/>
            <p:nvPr/>
          </p:nvSpPr>
          <p:spPr>
            <a:xfrm>
              <a:off x="3166800" y="5431200"/>
              <a:ext cx="1444800" cy="11613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t>Transparency</a:t>
              </a:r>
              <a:endParaRPr b="1" sz="1000"/>
            </a:p>
          </p:txBody>
        </p:sp>
        <p:sp>
          <p:nvSpPr>
            <p:cNvPr id="146" name="Google Shape;146;p20"/>
            <p:cNvSpPr/>
            <p:nvPr/>
          </p:nvSpPr>
          <p:spPr>
            <a:xfrm>
              <a:off x="3163200" y="3106200"/>
              <a:ext cx="1444800" cy="1161300"/>
            </a:xfrm>
            <a:prstGeom prst="ellipse">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rPr>
                <a:t>Treatment/Control Groups</a:t>
              </a:r>
              <a:endParaRPr b="1" sz="1300">
                <a:solidFill>
                  <a:schemeClr val="lt1"/>
                </a:solidFill>
              </a:endParaRPr>
            </a:p>
          </p:txBody>
        </p:sp>
        <p:sp>
          <p:nvSpPr>
            <p:cNvPr id="147" name="Google Shape;147;p20"/>
            <p:cNvSpPr/>
            <p:nvPr/>
          </p:nvSpPr>
          <p:spPr>
            <a:xfrm>
              <a:off x="3163200" y="4268700"/>
              <a:ext cx="1444800" cy="1161300"/>
            </a:xfrm>
            <a:prstGeom prst="ellipse">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Groups at Baseline</a:t>
              </a:r>
              <a:endParaRPr b="1">
                <a:solidFill>
                  <a:schemeClr val="lt1"/>
                </a:solidFill>
              </a:endParaRPr>
            </a:p>
          </p:txBody>
        </p:sp>
        <p:sp>
          <p:nvSpPr>
            <p:cNvPr id="148" name="Google Shape;148;p20"/>
            <p:cNvSpPr/>
            <p:nvPr/>
          </p:nvSpPr>
          <p:spPr>
            <a:xfrm>
              <a:off x="4615800" y="3079025"/>
              <a:ext cx="1444800" cy="11613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Sample</a:t>
              </a:r>
              <a:endParaRPr b="1"/>
            </a:p>
          </p:txBody>
        </p:sp>
        <p:sp>
          <p:nvSpPr>
            <p:cNvPr id="149" name="Google Shape;149;p20"/>
            <p:cNvSpPr/>
            <p:nvPr/>
          </p:nvSpPr>
          <p:spPr>
            <a:xfrm>
              <a:off x="6068400" y="3106800"/>
              <a:ext cx="1444800" cy="11613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t>Statistical Analyses</a:t>
              </a:r>
              <a:endParaRPr b="1" sz="1300"/>
            </a:p>
          </p:txBody>
        </p:sp>
        <p:sp>
          <p:nvSpPr>
            <p:cNvPr id="150" name="Google Shape;150;p20"/>
            <p:cNvSpPr/>
            <p:nvPr/>
          </p:nvSpPr>
          <p:spPr>
            <a:xfrm>
              <a:off x="6068400" y="4269000"/>
              <a:ext cx="1444800" cy="11613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t>Limitations</a:t>
              </a:r>
              <a:endParaRPr b="1" sz="1200"/>
            </a:p>
          </p:txBody>
        </p:sp>
        <p:sp>
          <p:nvSpPr>
            <p:cNvPr id="151" name="Google Shape;151;p20"/>
            <p:cNvSpPr/>
            <p:nvPr/>
          </p:nvSpPr>
          <p:spPr>
            <a:xfrm>
              <a:off x="342000" y="3060000"/>
              <a:ext cx="1278000" cy="3235200"/>
            </a:xfrm>
            <a:prstGeom prst="rect">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t>Research Question</a:t>
              </a:r>
              <a:endParaRPr b="1" sz="1900"/>
            </a:p>
          </p:txBody>
        </p:sp>
        <p:sp>
          <p:nvSpPr>
            <p:cNvPr id="152" name="Google Shape;152;p20"/>
            <p:cNvSpPr/>
            <p:nvPr/>
          </p:nvSpPr>
          <p:spPr>
            <a:xfrm>
              <a:off x="7561200" y="3083400"/>
              <a:ext cx="1278000" cy="32352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t>Study Quality</a:t>
              </a:r>
              <a:endParaRPr b="1" sz="2000"/>
            </a:p>
          </p:txBody>
        </p:sp>
      </p:grpSp>
      <p:sp>
        <p:nvSpPr>
          <p:cNvPr id="153" name="Google Shape;153;p20"/>
          <p:cNvSpPr txBox="1"/>
          <p:nvPr/>
        </p:nvSpPr>
        <p:spPr>
          <a:xfrm>
            <a:off x="49800" y="1462200"/>
            <a:ext cx="187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Components:</a:t>
            </a:r>
            <a:endParaRPr b="1" sz="2000"/>
          </a:p>
        </p:txBody>
      </p:sp>
      <p:sp>
        <p:nvSpPr>
          <p:cNvPr id="154" name="Google Shape;154;p20"/>
          <p:cNvSpPr txBox="1"/>
          <p:nvPr/>
        </p:nvSpPr>
        <p:spPr>
          <a:xfrm>
            <a:off x="49800" y="2041325"/>
            <a:ext cx="205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Content</a:t>
            </a:r>
            <a:r>
              <a:rPr lang="en-US" sz="2000"/>
              <a:t> </a:t>
            </a:r>
            <a:r>
              <a:rPr b="1" lang="en-US" sz="2000"/>
              <a:t>Areas:</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u="sng">
                <a:solidFill>
                  <a:schemeClr val="hlink"/>
                </a:solidFill>
                <a:hlinkClick r:id="rId3"/>
              </a:rPr>
              <a:t>Article Review</a:t>
            </a:r>
            <a:r>
              <a:rPr lang="en-US"/>
              <a:t> Activity</a:t>
            </a:r>
            <a:endParaRPr/>
          </a:p>
        </p:txBody>
      </p:sp>
      <p:grpSp>
        <p:nvGrpSpPr>
          <p:cNvPr id="161" name="Google Shape;161;p21"/>
          <p:cNvGrpSpPr/>
          <p:nvPr/>
        </p:nvGrpSpPr>
        <p:grpSpPr>
          <a:xfrm>
            <a:off x="2015999" y="1423211"/>
            <a:ext cx="6670376" cy="610910"/>
            <a:chOff x="534300" y="1728000"/>
            <a:chExt cx="8152500" cy="693900"/>
          </a:xfrm>
        </p:grpSpPr>
        <p:sp>
          <p:nvSpPr>
            <p:cNvPr id="162" name="Google Shape;162;p21"/>
            <p:cNvSpPr/>
            <p:nvPr/>
          </p:nvSpPr>
          <p:spPr>
            <a:xfrm>
              <a:off x="5718000" y="1728000"/>
              <a:ext cx="2968800" cy="6939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US" sz="2000"/>
                <a:t>Justification</a:t>
              </a:r>
              <a:endParaRPr b="1" sz="2000"/>
            </a:p>
          </p:txBody>
        </p:sp>
        <p:sp>
          <p:nvSpPr>
            <p:cNvPr id="163" name="Google Shape;163;p21"/>
            <p:cNvSpPr/>
            <p:nvPr/>
          </p:nvSpPr>
          <p:spPr>
            <a:xfrm>
              <a:off x="3160800" y="1728000"/>
              <a:ext cx="2971800" cy="693900"/>
            </a:xfrm>
            <a:prstGeom prst="homePlate">
              <a:avLst>
                <a:gd fmla="val 50000" name="adj"/>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t>Score</a:t>
              </a:r>
              <a:endParaRPr b="1" sz="2000"/>
            </a:p>
          </p:txBody>
        </p:sp>
        <p:sp>
          <p:nvSpPr>
            <p:cNvPr id="164" name="Google Shape;164;p21"/>
            <p:cNvSpPr/>
            <p:nvPr/>
          </p:nvSpPr>
          <p:spPr>
            <a:xfrm>
              <a:off x="534300" y="1728000"/>
              <a:ext cx="2971800" cy="693900"/>
            </a:xfrm>
            <a:prstGeom prst="homePlate">
              <a:avLst>
                <a:gd fmla="val 50000" name="adj"/>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000"/>
                <a:t>Description</a:t>
              </a:r>
              <a:endParaRPr b="1" sz="2000"/>
            </a:p>
          </p:txBody>
        </p:sp>
      </p:grpSp>
      <p:sp>
        <p:nvSpPr>
          <p:cNvPr id="165" name="Google Shape;165;p21"/>
          <p:cNvSpPr/>
          <p:nvPr/>
        </p:nvSpPr>
        <p:spPr>
          <a:xfrm>
            <a:off x="7128000" y="5814000"/>
            <a:ext cx="1872000" cy="86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21"/>
          <p:cNvGrpSpPr/>
          <p:nvPr/>
        </p:nvGrpSpPr>
        <p:grpSpPr>
          <a:xfrm>
            <a:off x="342000" y="2526600"/>
            <a:ext cx="8497200" cy="3532500"/>
            <a:chOff x="342000" y="3060000"/>
            <a:chExt cx="8497200" cy="3532500"/>
          </a:xfrm>
        </p:grpSpPr>
        <p:sp>
          <p:nvSpPr>
            <p:cNvPr id="167" name="Google Shape;167;p21"/>
            <p:cNvSpPr/>
            <p:nvPr/>
          </p:nvSpPr>
          <p:spPr>
            <a:xfrm>
              <a:off x="1717800" y="3106800"/>
              <a:ext cx="1445400" cy="11622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Primary Outcome</a:t>
              </a:r>
              <a:endParaRPr b="1"/>
            </a:p>
          </p:txBody>
        </p:sp>
        <p:sp>
          <p:nvSpPr>
            <p:cNvPr id="168" name="Google Shape;168;p21"/>
            <p:cNvSpPr/>
            <p:nvPr/>
          </p:nvSpPr>
          <p:spPr>
            <a:xfrm>
              <a:off x="4615800" y="4255113"/>
              <a:ext cx="1444800" cy="11613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t>Practically Meaningful Results</a:t>
              </a:r>
              <a:endParaRPr b="1" sz="1200"/>
            </a:p>
          </p:txBody>
        </p:sp>
        <p:sp>
          <p:nvSpPr>
            <p:cNvPr id="169" name="Google Shape;169;p21"/>
            <p:cNvSpPr/>
            <p:nvPr/>
          </p:nvSpPr>
          <p:spPr>
            <a:xfrm>
              <a:off x="1717800" y="5431200"/>
              <a:ext cx="1444800" cy="11613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Tables and Figures</a:t>
              </a:r>
              <a:endParaRPr b="1"/>
            </a:p>
          </p:txBody>
        </p:sp>
        <p:sp>
          <p:nvSpPr>
            <p:cNvPr id="170" name="Google Shape;170;p21"/>
            <p:cNvSpPr/>
            <p:nvPr/>
          </p:nvSpPr>
          <p:spPr>
            <a:xfrm>
              <a:off x="1717800" y="4269000"/>
              <a:ext cx="1444800" cy="1161300"/>
            </a:xfrm>
            <a:prstGeom prst="ellipse">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chemeClr val="dk2"/>
                  </a:solidFill>
                </a:rPr>
                <a:t>Confounding</a:t>
              </a:r>
              <a:endParaRPr b="1" sz="1000">
                <a:solidFill>
                  <a:schemeClr val="dk2"/>
                </a:solidFill>
              </a:endParaRPr>
            </a:p>
          </p:txBody>
        </p:sp>
        <p:sp>
          <p:nvSpPr>
            <p:cNvPr id="171" name="Google Shape;171;p21"/>
            <p:cNvSpPr/>
            <p:nvPr/>
          </p:nvSpPr>
          <p:spPr>
            <a:xfrm>
              <a:off x="3166800" y="5431200"/>
              <a:ext cx="1444800" cy="1161300"/>
            </a:xfrm>
            <a:prstGeom prst="ellipse">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t>Transparency</a:t>
              </a:r>
              <a:endParaRPr b="1" sz="1000"/>
            </a:p>
          </p:txBody>
        </p:sp>
        <p:sp>
          <p:nvSpPr>
            <p:cNvPr id="172" name="Google Shape;172;p21"/>
            <p:cNvSpPr/>
            <p:nvPr/>
          </p:nvSpPr>
          <p:spPr>
            <a:xfrm>
              <a:off x="3163200" y="3106200"/>
              <a:ext cx="1444800" cy="1161300"/>
            </a:xfrm>
            <a:prstGeom prst="ellipse">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rPr>
                <a:t>Treatment/Control Groups</a:t>
              </a:r>
              <a:endParaRPr b="1" sz="1300">
                <a:solidFill>
                  <a:schemeClr val="lt1"/>
                </a:solidFill>
              </a:endParaRPr>
            </a:p>
          </p:txBody>
        </p:sp>
        <p:sp>
          <p:nvSpPr>
            <p:cNvPr id="173" name="Google Shape;173;p21"/>
            <p:cNvSpPr/>
            <p:nvPr/>
          </p:nvSpPr>
          <p:spPr>
            <a:xfrm>
              <a:off x="3163200" y="4268700"/>
              <a:ext cx="1444800" cy="1161300"/>
            </a:xfrm>
            <a:prstGeom prst="ellipse">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Groups at Baseline</a:t>
              </a:r>
              <a:endParaRPr b="1">
                <a:solidFill>
                  <a:schemeClr val="lt1"/>
                </a:solidFill>
              </a:endParaRPr>
            </a:p>
          </p:txBody>
        </p:sp>
        <p:sp>
          <p:nvSpPr>
            <p:cNvPr id="174" name="Google Shape;174;p21"/>
            <p:cNvSpPr/>
            <p:nvPr/>
          </p:nvSpPr>
          <p:spPr>
            <a:xfrm>
              <a:off x="4615800" y="3079025"/>
              <a:ext cx="1444800" cy="11613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Sample</a:t>
              </a:r>
              <a:endParaRPr b="1"/>
            </a:p>
          </p:txBody>
        </p:sp>
        <p:sp>
          <p:nvSpPr>
            <p:cNvPr id="175" name="Google Shape;175;p21"/>
            <p:cNvSpPr/>
            <p:nvPr/>
          </p:nvSpPr>
          <p:spPr>
            <a:xfrm>
              <a:off x="6068400" y="3106800"/>
              <a:ext cx="1444800" cy="11613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t>Statistical Analyses</a:t>
              </a:r>
              <a:endParaRPr b="1" sz="1300"/>
            </a:p>
          </p:txBody>
        </p:sp>
        <p:sp>
          <p:nvSpPr>
            <p:cNvPr id="176" name="Google Shape;176;p21"/>
            <p:cNvSpPr/>
            <p:nvPr/>
          </p:nvSpPr>
          <p:spPr>
            <a:xfrm>
              <a:off x="6068400" y="4269000"/>
              <a:ext cx="1444800" cy="11613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t>Limitations</a:t>
              </a:r>
              <a:endParaRPr b="1" sz="1200"/>
            </a:p>
          </p:txBody>
        </p:sp>
        <p:sp>
          <p:nvSpPr>
            <p:cNvPr id="177" name="Google Shape;177;p21"/>
            <p:cNvSpPr/>
            <p:nvPr/>
          </p:nvSpPr>
          <p:spPr>
            <a:xfrm>
              <a:off x="342000" y="3060000"/>
              <a:ext cx="1278000" cy="3235200"/>
            </a:xfrm>
            <a:prstGeom prst="rect">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t>Research Question</a:t>
              </a:r>
              <a:endParaRPr b="1" sz="1900"/>
            </a:p>
          </p:txBody>
        </p:sp>
        <p:sp>
          <p:nvSpPr>
            <p:cNvPr id="178" name="Google Shape;178;p21"/>
            <p:cNvSpPr/>
            <p:nvPr/>
          </p:nvSpPr>
          <p:spPr>
            <a:xfrm>
              <a:off x="7561200" y="3083400"/>
              <a:ext cx="1278000" cy="32352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t>Study Quality</a:t>
              </a:r>
              <a:endParaRPr b="1" sz="2000"/>
            </a:p>
          </p:txBody>
        </p:sp>
      </p:grpSp>
      <p:grpSp>
        <p:nvGrpSpPr>
          <p:cNvPr id="179" name="Google Shape;179;p21"/>
          <p:cNvGrpSpPr/>
          <p:nvPr/>
        </p:nvGrpSpPr>
        <p:grpSpPr>
          <a:xfrm>
            <a:off x="5715594" y="5982904"/>
            <a:ext cx="3428414" cy="864011"/>
            <a:chOff x="5058000" y="360000"/>
            <a:chExt cx="3781200" cy="972000"/>
          </a:xfrm>
        </p:grpSpPr>
        <p:sp>
          <p:nvSpPr>
            <p:cNvPr id="180" name="Google Shape;180;p21"/>
            <p:cNvSpPr/>
            <p:nvPr/>
          </p:nvSpPr>
          <p:spPr>
            <a:xfrm>
              <a:off x="5058000" y="360000"/>
              <a:ext cx="3781200" cy="9720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p:nvPr/>
          </p:nvSpPr>
          <p:spPr>
            <a:xfrm>
              <a:off x="5120400" y="522000"/>
              <a:ext cx="750000" cy="6252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a:off x="5854800" y="522000"/>
              <a:ext cx="750000" cy="6252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6604800" y="522000"/>
              <a:ext cx="750000" cy="6252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7339200" y="522000"/>
              <a:ext cx="750000" cy="6252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8089200" y="522000"/>
              <a:ext cx="750000" cy="6252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1"/>
          <p:cNvSpPr txBox="1"/>
          <p:nvPr/>
        </p:nvSpPr>
        <p:spPr>
          <a:xfrm>
            <a:off x="49800" y="1462200"/>
            <a:ext cx="187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Components:</a:t>
            </a:r>
            <a:endParaRPr b="1" sz="2000"/>
          </a:p>
        </p:txBody>
      </p:sp>
      <p:sp>
        <p:nvSpPr>
          <p:cNvPr id="187" name="Google Shape;187;p21"/>
          <p:cNvSpPr txBox="1"/>
          <p:nvPr/>
        </p:nvSpPr>
        <p:spPr>
          <a:xfrm>
            <a:off x="49800" y="2041325"/>
            <a:ext cx="205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Content</a:t>
            </a:r>
            <a:r>
              <a:rPr lang="en-US" sz="2000"/>
              <a:t> </a:t>
            </a:r>
            <a:r>
              <a:rPr b="1" lang="en-US" sz="2000"/>
              <a:t>Areas:</a:t>
            </a:r>
            <a:endParaRPr b="1" sz="2000"/>
          </a:p>
        </p:txBody>
      </p:sp>
      <p:sp>
        <p:nvSpPr>
          <p:cNvPr id="188" name="Google Shape;188;p21"/>
          <p:cNvSpPr txBox="1"/>
          <p:nvPr/>
        </p:nvSpPr>
        <p:spPr>
          <a:xfrm>
            <a:off x="3895200" y="6241800"/>
            <a:ext cx="1872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Star Scoring:</a:t>
            </a:r>
            <a:endParaRPr b="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idx="1" type="body"/>
          </p:nvPr>
        </p:nvSpPr>
        <p:spPr>
          <a:xfrm>
            <a:off x="457200" y="1376921"/>
            <a:ext cx="8229600" cy="4433400"/>
          </a:xfrm>
          <a:prstGeom prst="rect">
            <a:avLst/>
          </a:prstGeom>
        </p:spPr>
        <p:txBody>
          <a:bodyPr anchorCtr="0" anchor="t" bIns="45700" lIns="91425" spcFirstLastPara="1" rIns="91425" wrap="square" tIns="45700">
            <a:normAutofit/>
          </a:bodyPr>
          <a:lstStyle/>
          <a:p>
            <a:pPr indent="0" lvl="0" marL="0" rtl="0" algn="l">
              <a:lnSpc>
                <a:spcPct val="115000"/>
              </a:lnSpc>
              <a:spcBef>
                <a:spcPts val="768"/>
              </a:spcBef>
              <a:spcAft>
                <a:spcPts val="0"/>
              </a:spcAft>
              <a:buNone/>
            </a:pPr>
            <a:r>
              <a:rPr lang="en-US"/>
              <a:t>In small groups: </a:t>
            </a:r>
            <a:endParaRPr/>
          </a:p>
          <a:p>
            <a:pPr indent="-393700" lvl="0" marL="457200" rtl="0" algn="l">
              <a:lnSpc>
                <a:spcPct val="115000"/>
              </a:lnSpc>
              <a:spcBef>
                <a:spcPts val="1000"/>
              </a:spcBef>
              <a:spcAft>
                <a:spcPts val="0"/>
              </a:spcAft>
              <a:buSzPts val="2600"/>
              <a:buChar char="•"/>
            </a:pPr>
            <a:r>
              <a:rPr lang="en-US">
                <a:highlight>
                  <a:schemeClr val="lt1"/>
                </a:highlight>
              </a:rPr>
              <a:t>Participate in answering a few of the content areas, using information from an abstract</a:t>
            </a:r>
            <a:endParaRPr>
              <a:highlight>
                <a:schemeClr val="lt1"/>
              </a:highlight>
            </a:endParaRPr>
          </a:p>
          <a:p>
            <a:pPr indent="-393700" lvl="0" marL="457200" rtl="0" algn="l">
              <a:lnSpc>
                <a:spcPct val="115000"/>
              </a:lnSpc>
              <a:spcBef>
                <a:spcPts val="1000"/>
              </a:spcBef>
              <a:spcAft>
                <a:spcPts val="0"/>
              </a:spcAft>
              <a:buSzPts val="2600"/>
              <a:buChar char="•"/>
            </a:pPr>
            <a:r>
              <a:rPr lang="en-US"/>
              <a:t>Record your group’s answers in the slides </a:t>
            </a:r>
            <a:endParaRPr/>
          </a:p>
          <a:p>
            <a:pPr indent="0" lvl="0" marL="0" rtl="0" algn="l">
              <a:lnSpc>
                <a:spcPct val="115000"/>
              </a:lnSpc>
              <a:spcBef>
                <a:spcPts val="1000"/>
              </a:spcBef>
              <a:spcAft>
                <a:spcPts val="0"/>
              </a:spcAft>
              <a:buNone/>
            </a:pPr>
            <a:r>
              <a:t/>
            </a:r>
            <a:endParaRPr/>
          </a:p>
          <a:p>
            <a:pPr indent="0" lvl="0" marL="0" rtl="0" algn="ctr">
              <a:lnSpc>
                <a:spcPct val="115000"/>
              </a:lnSpc>
              <a:spcBef>
                <a:spcPts val="1000"/>
              </a:spcBef>
              <a:spcAft>
                <a:spcPts val="1000"/>
              </a:spcAft>
              <a:buNone/>
            </a:pPr>
            <a:r>
              <a:rPr lang="en-US" u="sng">
                <a:solidFill>
                  <a:schemeClr val="hlink"/>
                </a:solidFill>
                <a:hlinkClick r:id="rId3"/>
              </a:rPr>
              <a:t>https://tinyurl.com/eCOTS22-Activity-Breakout</a:t>
            </a:r>
            <a:endParaRPr/>
          </a:p>
        </p:txBody>
      </p:sp>
      <p:sp>
        <p:nvSpPr>
          <p:cNvPr id="195" name="Google Shape;195;p22"/>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highlight>
                  <a:schemeClr val="lt1"/>
                </a:highlight>
              </a:rPr>
              <a:t>Student Hat Time!</a:t>
            </a:r>
            <a:endParaRPr>
              <a:highlight>
                <a:schemeClr val="lt1"/>
              </a:highlight>
            </a:endParaRPr>
          </a:p>
        </p:txBody>
      </p:sp>
      <p:pic>
        <p:nvPicPr>
          <p:cNvPr id="196" name="Google Shape;196;p22"/>
          <p:cNvPicPr preferRelativeResize="0"/>
          <p:nvPr/>
        </p:nvPicPr>
        <p:blipFill>
          <a:blip r:embed="rId4">
            <a:alphaModFix/>
          </a:blip>
          <a:stretch>
            <a:fillRect/>
          </a:stretch>
        </p:blipFill>
        <p:spPr>
          <a:xfrm rot="-1830283">
            <a:off x="95977" y="199920"/>
            <a:ext cx="632247" cy="4139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idx="1" type="body"/>
          </p:nvPr>
        </p:nvSpPr>
        <p:spPr>
          <a:xfrm>
            <a:off x="457200" y="1376926"/>
            <a:ext cx="8229600" cy="5481000"/>
          </a:xfrm>
          <a:prstGeom prst="rect">
            <a:avLst/>
          </a:prstGeom>
        </p:spPr>
        <p:txBody>
          <a:bodyPr anchorCtr="0" anchor="t" bIns="45700" lIns="91425" spcFirstLastPara="1" rIns="91425" wrap="square" tIns="45700">
            <a:normAutofit/>
          </a:bodyPr>
          <a:lstStyle/>
          <a:p>
            <a:pPr indent="-393700" lvl="0" marL="457200" rtl="0" algn="l">
              <a:lnSpc>
                <a:spcPct val="115000"/>
              </a:lnSpc>
              <a:spcBef>
                <a:spcPts val="768"/>
              </a:spcBef>
              <a:spcAft>
                <a:spcPts val="0"/>
              </a:spcAft>
              <a:buSzPts val="2600"/>
              <a:buChar char="•"/>
            </a:pPr>
            <a:r>
              <a:rPr lang="en-US">
                <a:solidFill>
                  <a:schemeClr val="dk1"/>
                </a:solidFill>
              </a:rPr>
              <a:t>In-class activity or out-of-class “activity”/assessment; individual or group</a:t>
            </a:r>
            <a:endParaRPr/>
          </a:p>
          <a:p>
            <a:pPr indent="-393700" lvl="0" marL="457200" rtl="0" algn="l">
              <a:lnSpc>
                <a:spcPct val="115000"/>
              </a:lnSpc>
              <a:spcBef>
                <a:spcPts val="1000"/>
              </a:spcBef>
              <a:spcAft>
                <a:spcPts val="0"/>
              </a:spcAft>
              <a:buSzPts val="2600"/>
              <a:buChar char="•"/>
            </a:pPr>
            <a:r>
              <a:rPr lang="en-US"/>
              <a:t>Variety of articles (choice by student or instructor)</a:t>
            </a:r>
            <a:endParaRPr/>
          </a:p>
          <a:p>
            <a:pPr indent="-342900" lvl="1" marL="914400" rtl="0" algn="l">
              <a:lnSpc>
                <a:spcPct val="115000"/>
              </a:lnSpc>
              <a:spcBef>
                <a:spcPts val="1000"/>
              </a:spcBef>
              <a:spcAft>
                <a:spcPts val="0"/>
              </a:spcAft>
              <a:buSzPts val="1800"/>
              <a:buChar char="-"/>
            </a:pPr>
            <a:r>
              <a:rPr lang="en-US"/>
              <a:t>Abstract</a:t>
            </a:r>
            <a:endParaRPr/>
          </a:p>
          <a:p>
            <a:pPr indent="-342900" lvl="1" marL="914400" rtl="0" algn="l">
              <a:lnSpc>
                <a:spcPct val="115000"/>
              </a:lnSpc>
              <a:spcBef>
                <a:spcPts val="1000"/>
              </a:spcBef>
              <a:spcAft>
                <a:spcPts val="0"/>
              </a:spcAft>
              <a:buSzPts val="1800"/>
              <a:buChar char="-"/>
            </a:pPr>
            <a:r>
              <a:rPr lang="en-US"/>
              <a:t>Research article</a:t>
            </a:r>
            <a:endParaRPr/>
          </a:p>
          <a:p>
            <a:pPr indent="-342900" lvl="1" marL="914400" rtl="0" algn="l">
              <a:lnSpc>
                <a:spcPct val="115000"/>
              </a:lnSpc>
              <a:spcBef>
                <a:spcPts val="1000"/>
              </a:spcBef>
              <a:spcAft>
                <a:spcPts val="0"/>
              </a:spcAft>
              <a:buSzPts val="1800"/>
              <a:buChar char="-"/>
            </a:pPr>
            <a:r>
              <a:rPr lang="en-US"/>
              <a:t>News article about a study</a:t>
            </a:r>
            <a:endParaRPr/>
          </a:p>
          <a:p>
            <a:pPr indent="-393700" lvl="0" marL="457200" rtl="0" algn="l">
              <a:lnSpc>
                <a:spcPct val="115000"/>
              </a:lnSpc>
              <a:spcBef>
                <a:spcPts val="1000"/>
              </a:spcBef>
              <a:spcAft>
                <a:spcPts val="0"/>
              </a:spcAft>
              <a:buSzPts val="2600"/>
              <a:buChar char="•"/>
            </a:pPr>
            <a:r>
              <a:rPr lang="en-US"/>
              <a:t>Variety of content areas</a:t>
            </a:r>
            <a:endParaRPr/>
          </a:p>
          <a:p>
            <a:pPr indent="-342900" lvl="1" marL="914400" rtl="0" algn="l">
              <a:lnSpc>
                <a:spcPct val="115000"/>
              </a:lnSpc>
              <a:spcBef>
                <a:spcPts val="1000"/>
              </a:spcBef>
              <a:spcAft>
                <a:spcPts val="1000"/>
              </a:spcAft>
              <a:buSzPts val="1800"/>
              <a:buChar char="-"/>
            </a:pPr>
            <a:r>
              <a:rPr lang="en-US" u="sng">
                <a:solidFill>
                  <a:schemeClr val="hlink"/>
                </a:solidFill>
                <a:hlinkClick r:id="rId3"/>
              </a:rPr>
              <a:t>Health News Review</a:t>
            </a:r>
            <a:r>
              <a:rPr lang="en-US"/>
              <a:t> (inspiration for activity’s structure)</a:t>
            </a:r>
            <a:endParaRPr/>
          </a:p>
        </p:txBody>
      </p:sp>
      <p:sp>
        <p:nvSpPr>
          <p:cNvPr id="203" name="Google Shape;203;p23"/>
          <p:cNvSpPr txBox="1"/>
          <p:nvPr>
            <p:ph type="title"/>
          </p:nvPr>
        </p:nvSpPr>
        <p:spPr>
          <a:xfrm>
            <a:off x="457200" y="453168"/>
            <a:ext cx="82296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Variations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idx="1" type="body"/>
          </p:nvPr>
        </p:nvSpPr>
        <p:spPr>
          <a:xfrm>
            <a:off x="457200" y="1376926"/>
            <a:ext cx="8229600" cy="5481000"/>
          </a:xfrm>
          <a:prstGeom prst="rect">
            <a:avLst/>
          </a:prstGeom>
        </p:spPr>
        <p:txBody>
          <a:bodyPr anchorCtr="0" anchor="t" bIns="45700" lIns="91425" spcFirstLastPara="1" rIns="91425" wrap="square" tIns="45700">
            <a:normAutofit/>
          </a:bodyPr>
          <a:lstStyle/>
          <a:p>
            <a:pPr indent="0" lvl="0" marL="0" rtl="0" algn="l">
              <a:spcBef>
                <a:spcPts val="768"/>
              </a:spcBef>
              <a:spcAft>
                <a:spcPts val="0"/>
              </a:spcAft>
              <a:buNone/>
            </a:pPr>
            <a:r>
              <a:rPr b="1" lang="en-US"/>
              <a:t>Purpose: </a:t>
            </a:r>
            <a:r>
              <a:rPr lang="en-US"/>
              <a:t>To allow students to </a:t>
            </a:r>
            <a:r>
              <a:rPr b="1" lang="en-US"/>
              <a:t>reflect on their learning experience</a:t>
            </a:r>
            <a:r>
              <a:rPr lang="en-US"/>
              <a:t>, both the </a:t>
            </a:r>
            <a:r>
              <a:rPr lang="en-US" u="sng"/>
              <a:t>positive </a:t>
            </a:r>
            <a:r>
              <a:rPr lang="en-US"/>
              <a:t>and </a:t>
            </a:r>
            <a:r>
              <a:rPr lang="en-US" u="sng"/>
              <a:t>negative</a:t>
            </a:r>
            <a:r>
              <a:rPr lang="en-US"/>
              <a:t> aspects, as you worked on the Project components and </a:t>
            </a:r>
            <a:r>
              <a:rPr b="1" lang="en-US"/>
              <a:t>relate it to how you would read the scientific literature in the future</a:t>
            </a:r>
            <a:r>
              <a:rPr lang="en-US"/>
              <a:t>.</a:t>
            </a:r>
            <a:endParaRPr/>
          </a:p>
          <a:p>
            <a:pPr indent="0" lvl="0" marL="0" rtl="0" algn="l">
              <a:lnSpc>
                <a:spcPct val="115000"/>
              </a:lnSpc>
              <a:spcBef>
                <a:spcPts val="0"/>
              </a:spcBef>
              <a:spcAft>
                <a:spcPts val="1000"/>
              </a:spcAft>
              <a:buNone/>
            </a:pPr>
            <a:r>
              <a:t/>
            </a:r>
            <a:endParaRPr sz="2200"/>
          </a:p>
        </p:txBody>
      </p:sp>
      <p:sp>
        <p:nvSpPr>
          <p:cNvPr id="210" name="Google Shape;210;p24"/>
          <p:cNvSpPr txBox="1"/>
          <p:nvPr>
            <p:ph type="title"/>
          </p:nvPr>
        </p:nvSpPr>
        <p:spPr>
          <a:xfrm>
            <a:off x="457200" y="453175"/>
            <a:ext cx="8686800" cy="693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Final Assignment: Reflection Statement</a:t>
            </a:r>
            <a:endParaRPr/>
          </a:p>
        </p:txBody>
      </p:sp>
      <p:pic>
        <p:nvPicPr>
          <p:cNvPr id="211" name="Google Shape;211;p24"/>
          <p:cNvPicPr preferRelativeResize="0"/>
          <p:nvPr/>
        </p:nvPicPr>
        <p:blipFill>
          <a:blip r:embed="rId3">
            <a:alphaModFix/>
          </a:blip>
          <a:stretch>
            <a:fillRect/>
          </a:stretch>
        </p:blipFill>
        <p:spPr>
          <a:xfrm>
            <a:off x="152400" y="3975475"/>
            <a:ext cx="1456024" cy="2577725"/>
          </a:xfrm>
          <a:prstGeom prst="rect">
            <a:avLst/>
          </a:prstGeom>
          <a:noFill/>
          <a:ln>
            <a:noFill/>
          </a:ln>
        </p:spPr>
      </p:pic>
      <p:graphicFrame>
        <p:nvGraphicFramePr>
          <p:cNvPr id="212" name="Google Shape;212;p24"/>
          <p:cNvGraphicFramePr/>
          <p:nvPr/>
        </p:nvGraphicFramePr>
        <p:xfrm>
          <a:off x="1721350" y="3642275"/>
          <a:ext cx="3000000" cy="3000000"/>
        </p:xfrm>
        <a:graphic>
          <a:graphicData uri="http://schemas.openxmlformats.org/drawingml/2006/table">
            <a:tbl>
              <a:tblPr>
                <a:noFill/>
                <a:tableStyleId>{FC2CFEBF-AB2E-4BC7-B88C-AC59C0CA7CD7}</a:tableStyleId>
              </a:tblPr>
              <a:tblGrid>
                <a:gridCol w="7239000"/>
              </a:tblGrid>
              <a:tr h="381000">
                <a:tc>
                  <a:txBody>
                    <a:bodyPr/>
                    <a:lstStyle/>
                    <a:p>
                      <a:pPr indent="0" lvl="0" marL="0" rtl="0" algn="l">
                        <a:lnSpc>
                          <a:spcPct val="115000"/>
                        </a:lnSpc>
                        <a:spcBef>
                          <a:spcPts val="0"/>
                        </a:spcBef>
                        <a:spcAft>
                          <a:spcPts val="1000"/>
                        </a:spcAft>
                        <a:buNone/>
                      </a:pPr>
                      <a:r>
                        <a:rPr lang="en-US" sz="2200">
                          <a:solidFill>
                            <a:schemeClr val="dk1"/>
                          </a:solidFill>
                        </a:rPr>
                        <a:t>What went well and what barriers did you encounter during the Article Review? </a:t>
                      </a:r>
                      <a:endParaRPr/>
                    </a:p>
                  </a:txBody>
                  <a:tcPr marT="91425" marB="91425" marR="91425" marL="91425">
                    <a:solidFill>
                      <a:schemeClr val="lt1"/>
                    </a:solidFill>
                  </a:tcPr>
                </a:tc>
              </a:tr>
              <a:tr h="381000">
                <a:tc>
                  <a:txBody>
                    <a:bodyPr/>
                    <a:lstStyle/>
                    <a:p>
                      <a:pPr indent="0" lvl="0" marL="0" rtl="0" algn="l">
                        <a:lnSpc>
                          <a:spcPct val="115000"/>
                        </a:lnSpc>
                        <a:spcBef>
                          <a:spcPts val="0"/>
                        </a:spcBef>
                        <a:spcAft>
                          <a:spcPts val="1000"/>
                        </a:spcAft>
                        <a:buNone/>
                      </a:pPr>
                      <a:r>
                        <a:rPr lang="en-US" sz="2200">
                          <a:solidFill>
                            <a:schemeClr val="dk1"/>
                          </a:solidFill>
                        </a:rPr>
                        <a:t>How did the Article Review contribute to your ability to read, interpret, and critically assess a published research article?</a:t>
                      </a:r>
                      <a:endParaRPr/>
                    </a:p>
                  </a:txBody>
                  <a:tcPr marT="91425" marB="91425" marR="91425" marL="91425">
                    <a:solidFill>
                      <a:schemeClr val="lt1"/>
                    </a:solidFill>
                  </a:tcPr>
                </a:tc>
              </a:tr>
              <a:tr h="381000">
                <a:tc>
                  <a:txBody>
                    <a:bodyPr/>
                    <a:lstStyle/>
                    <a:p>
                      <a:pPr indent="0" lvl="0" marL="0" rtl="0" algn="l">
                        <a:lnSpc>
                          <a:spcPct val="115000"/>
                        </a:lnSpc>
                        <a:spcBef>
                          <a:spcPts val="0"/>
                        </a:spcBef>
                        <a:spcAft>
                          <a:spcPts val="1000"/>
                        </a:spcAft>
                        <a:buNone/>
                      </a:pPr>
                      <a:r>
                        <a:rPr lang="en-US" sz="2200">
                          <a:solidFill>
                            <a:schemeClr val="dk1"/>
                          </a:solidFill>
                        </a:rPr>
                        <a:t>What skills used during these assignments are transferable to other areas of your life or studies?</a:t>
                      </a:r>
                      <a:endParaRPr/>
                    </a:p>
                  </a:txBody>
                  <a:tcPr marT="91425" marB="91425" marR="91425" marL="91425">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ph-powerpoint-v3">
  <a:themeElements>
    <a:clrScheme name="SPH_ColorPalette_3">
      <a:dk1>
        <a:srgbClr val="000000"/>
      </a:dk1>
      <a:lt1>
        <a:srgbClr val="FFFFFF"/>
      </a:lt1>
      <a:dk2>
        <a:srgbClr val="7A0019"/>
      </a:dk2>
      <a:lt2>
        <a:srgbClr val="FFCC3F"/>
      </a:lt2>
      <a:accent1>
        <a:srgbClr val="75787B"/>
      </a:accent1>
      <a:accent2>
        <a:srgbClr val="D0D0CE"/>
      </a:accent2>
      <a:accent3>
        <a:srgbClr val="236192"/>
      </a:accent3>
      <a:accent4>
        <a:srgbClr val="E04E39"/>
      </a:accent4>
      <a:accent5>
        <a:srgbClr val="006A52"/>
      </a:accent5>
      <a:accent6>
        <a:srgbClr val="D45D00"/>
      </a:accent6>
      <a:hlink>
        <a:srgbClr val="5BC2FF"/>
      </a:hlink>
      <a:folHlink>
        <a:srgbClr val="A4D6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