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E4DE3-314B-49F3-A1FD-AC6E1D772138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4ABC97-03AB-441A-838B-9E730B8CC7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This presentation uses Rguroo, and internet based statistical software. </a:t>
          </a:r>
        </a:p>
      </dgm:t>
    </dgm:pt>
    <dgm:pt modelId="{803B723A-F007-4802-9CC8-BA6FB14599E4}" type="parTrans" cxnId="{0B5BEA4A-216E-40F7-AAF9-2DD6481B3D5E}">
      <dgm:prSet/>
      <dgm:spPr/>
      <dgm:t>
        <a:bodyPr/>
        <a:lstStyle/>
        <a:p>
          <a:endParaRPr lang="en-US"/>
        </a:p>
      </dgm:t>
    </dgm:pt>
    <dgm:pt modelId="{C43F1E81-4377-426C-B936-57FC2D8A738F}" type="sibTrans" cxnId="{0B5BEA4A-216E-40F7-AAF9-2DD6481B3D5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A1F500-E906-4752-89CC-4A93D47CE4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have taught this lesson using fathom, JMP, and once with the TI calculator where I asked students to enter data into calculator before coming to class. </a:t>
          </a:r>
        </a:p>
      </dgm:t>
    </dgm:pt>
    <dgm:pt modelId="{4B4D2605-EE87-479D-A711-4E1E5F13A8FF}" type="parTrans" cxnId="{350FDA92-751C-4982-95BF-0F965035D93E}">
      <dgm:prSet/>
      <dgm:spPr/>
      <dgm:t>
        <a:bodyPr/>
        <a:lstStyle/>
        <a:p>
          <a:endParaRPr lang="en-US"/>
        </a:p>
      </dgm:t>
    </dgm:pt>
    <dgm:pt modelId="{5C4C8E67-2F88-4AC4-A727-60E3CD66D7F1}" type="sibTrans" cxnId="{350FDA92-751C-4982-95BF-0F965035D93E}">
      <dgm:prSet/>
      <dgm:spPr/>
      <dgm:t>
        <a:bodyPr/>
        <a:lstStyle/>
        <a:p>
          <a:endParaRPr lang="en-US"/>
        </a:p>
      </dgm:t>
    </dgm:pt>
    <dgm:pt modelId="{49442151-A899-42A5-855E-EA66A838FF88}" type="pres">
      <dgm:prSet presAssocID="{0BBE4DE3-314B-49F3-A1FD-AC6E1D772138}" presName="root" presStyleCnt="0">
        <dgm:presLayoutVars>
          <dgm:dir/>
          <dgm:resizeHandles val="exact"/>
        </dgm:presLayoutVars>
      </dgm:prSet>
      <dgm:spPr/>
    </dgm:pt>
    <dgm:pt modelId="{70BE24C4-8AA4-499D-B719-8FD235091E09}" type="pres">
      <dgm:prSet presAssocID="{0BBE4DE3-314B-49F3-A1FD-AC6E1D772138}" presName="container" presStyleCnt="0">
        <dgm:presLayoutVars>
          <dgm:dir/>
          <dgm:resizeHandles val="exact"/>
        </dgm:presLayoutVars>
      </dgm:prSet>
      <dgm:spPr/>
    </dgm:pt>
    <dgm:pt modelId="{B6C805EA-EA4E-427D-89C6-90D658B27B32}" type="pres">
      <dgm:prSet presAssocID="{2D4ABC97-03AB-441A-838B-9E730B8CC7B4}" presName="compNode" presStyleCnt="0"/>
      <dgm:spPr/>
    </dgm:pt>
    <dgm:pt modelId="{CA89E8D7-7318-4165-BF8E-C6D736B699CD}" type="pres">
      <dgm:prSet presAssocID="{2D4ABC97-03AB-441A-838B-9E730B8CC7B4}" presName="iconBgRect" presStyleLbl="bgShp" presStyleIdx="0" presStyleCnt="2"/>
      <dgm:spPr/>
    </dgm:pt>
    <dgm:pt modelId="{3E4F09FF-1619-4639-9537-DCA9440E6AF8}" type="pres">
      <dgm:prSet presAssocID="{2D4ABC97-03AB-441A-838B-9E730B8CC7B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D597D921-AD83-458F-9234-75A917DA0750}" type="pres">
      <dgm:prSet presAssocID="{2D4ABC97-03AB-441A-838B-9E730B8CC7B4}" presName="spaceRect" presStyleCnt="0"/>
      <dgm:spPr/>
    </dgm:pt>
    <dgm:pt modelId="{00346828-A85B-4E08-9130-7C8B8BB17D2E}" type="pres">
      <dgm:prSet presAssocID="{2D4ABC97-03AB-441A-838B-9E730B8CC7B4}" presName="textRect" presStyleLbl="revTx" presStyleIdx="0" presStyleCnt="2">
        <dgm:presLayoutVars>
          <dgm:chMax val="1"/>
          <dgm:chPref val="1"/>
        </dgm:presLayoutVars>
      </dgm:prSet>
      <dgm:spPr/>
    </dgm:pt>
    <dgm:pt modelId="{D7CA8338-EBF2-45E5-84AA-45CC0ECA0E5B}" type="pres">
      <dgm:prSet presAssocID="{C43F1E81-4377-426C-B936-57FC2D8A738F}" presName="sibTrans" presStyleLbl="sibTrans2D1" presStyleIdx="0" presStyleCnt="0"/>
      <dgm:spPr/>
    </dgm:pt>
    <dgm:pt modelId="{F37C699B-D5AD-4D16-97F2-C3F22F40A819}" type="pres">
      <dgm:prSet presAssocID="{9CA1F500-E906-4752-89CC-4A93D47CE42D}" presName="compNode" presStyleCnt="0"/>
      <dgm:spPr/>
    </dgm:pt>
    <dgm:pt modelId="{85AFA50A-ED29-4893-9334-DD18E7236858}" type="pres">
      <dgm:prSet presAssocID="{9CA1F500-E906-4752-89CC-4A93D47CE42D}" presName="iconBgRect" presStyleLbl="bgShp" presStyleIdx="1" presStyleCnt="2"/>
      <dgm:spPr/>
    </dgm:pt>
    <dgm:pt modelId="{6D931E18-9FDF-4E74-B099-D6DC1DEBF5C2}" type="pres">
      <dgm:prSet presAssocID="{9CA1F500-E906-4752-89CC-4A93D47CE42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F2C4DF62-93BC-4094-93D3-4CE09BBFD95C}" type="pres">
      <dgm:prSet presAssocID="{9CA1F500-E906-4752-89CC-4A93D47CE42D}" presName="spaceRect" presStyleCnt="0"/>
      <dgm:spPr/>
    </dgm:pt>
    <dgm:pt modelId="{615BC3BD-8E39-4D41-AE0E-3D6FFD61A91E}" type="pres">
      <dgm:prSet presAssocID="{9CA1F500-E906-4752-89CC-4A93D47CE42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B5BEA4A-216E-40F7-AAF9-2DD6481B3D5E}" srcId="{0BBE4DE3-314B-49F3-A1FD-AC6E1D772138}" destId="{2D4ABC97-03AB-441A-838B-9E730B8CC7B4}" srcOrd="0" destOrd="0" parTransId="{803B723A-F007-4802-9CC8-BA6FB14599E4}" sibTransId="{C43F1E81-4377-426C-B936-57FC2D8A738F}"/>
    <dgm:cxn modelId="{5E7D0159-5617-4F6E-8044-2081A5A30811}" type="presOf" srcId="{C43F1E81-4377-426C-B936-57FC2D8A738F}" destId="{D7CA8338-EBF2-45E5-84AA-45CC0ECA0E5B}" srcOrd="0" destOrd="0" presId="urn:microsoft.com/office/officeart/2018/2/layout/IconCircleList"/>
    <dgm:cxn modelId="{350FDA92-751C-4982-95BF-0F965035D93E}" srcId="{0BBE4DE3-314B-49F3-A1FD-AC6E1D772138}" destId="{9CA1F500-E906-4752-89CC-4A93D47CE42D}" srcOrd="1" destOrd="0" parTransId="{4B4D2605-EE87-479D-A711-4E1E5F13A8FF}" sibTransId="{5C4C8E67-2F88-4AC4-A727-60E3CD66D7F1}"/>
    <dgm:cxn modelId="{224D259E-6B80-4BFC-8860-75340556751A}" type="presOf" srcId="{9CA1F500-E906-4752-89CC-4A93D47CE42D}" destId="{615BC3BD-8E39-4D41-AE0E-3D6FFD61A91E}" srcOrd="0" destOrd="0" presId="urn:microsoft.com/office/officeart/2018/2/layout/IconCircleList"/>
    <dgm:cxn modelId="{85F5279E-7C63-4AAD-9B36-81D3801BAE9D}" type="presOf" srcId="{2D4ABC97-03AB-441A-838B-9E730B8CC7B4}" destId="{00346828-A85B-4E08-9130-7C8B8BB17D2E}" srcOrd="0" destOrd="0" presId="urn:microsoft.com/office/officeart/2018/2/layout/IconCircleList"/>
    <dgm:cxn modelId="{A4ECAFE1-2F0B-4295-A09F-FB43EE90973D}" type="presOf" srcId="{0BBE4DE3-314B-49F3-A1FD-AC6E1D772138}" destId="{49442151-A899-42A5-855E-EA66A838FF88}" srcOrd="0" destOrd="0" presId="urn:microsoft.com/office/officeart/2018/2/layout/IconCircleList"/>
    <dgm:cxn modelId="{F0B342D8-79F5-4EF8-87AF-40854138F8CA}" type="presParOf" srcId="{49442151-A899-42A5-855E-EA66A838FF88}" destId="{70BE24C4-8AA4-499D-B719-8FD235091E09}" srcOrd="0" destOrd="0" presId="urn:microsoft.com/office/officeart/2018/2/layout/IconCircleList"/>
    <dgm:cxn modelId="{D43436EF-F98C-41CE-B1EE-9E991D29D895}" type="presParOf" srcId="{70BE24C4-8AA4-499D-B719-8FD235091E09}" destId="{B6C805EA-EA4E-427D-89C6-90D658B27B32}" srcOrd="0" destOrd="0" presId="urn:microsoft.com/office/officeart/2018/2/layout/IconCircleList"/>
    <dgm:cxn modelId="{DEEF0AF8-8616-4641-916B-7222CE769D77}" type="presParOf" srcId="{B6C805EA-EA4E-427D-89C6-90D658B27B32}" destId="{CA89E8D7-7318-4165-BF8E-C6D736B699CD}" srcOrd="0" destOrd="0" presId="urn:microsoft.com/office/officeart/2018/2/layout/IconCircleList"/>
    <dgm:cxn modelId="{14232EFB-760F-4474-BE99-C0A765615817}" type="presParOf" srcId="{B6C805EA-EA4E-427D-89C6-90D658B27B32}" destId="{3E4F09FF-1619-4639-9537-DCA9440E6AF8}" srcOrd="1" destOrd="0" presId="urn:microsoft.com/office/officeart/2018/2/layout/IconCircleList"/>
    <dgm:cxn modelId="{938A7BC5-4FF0-4570-8944-B2545537A969}" type="presParOf" srcId="{B6C805EA-EA4E-427D-89C6-90D658B27B32}" destId="{D597D921-AD83-458F-9234-75A917DA0750}" srcOrd="2" destOrd="0" presId="urn:microsoft.com/office/officeart/2018/2/layout/IconCircleList"/>
    <dgm:cxn modelId="{710C8C33-FABE-4237-86BE-042AD11A8A54}" type="presParOf" srcId="{B6C805EA-EA4E-427D-89C6-90D658B27B32}" destId="{00346828-A85B-4E08-9130-7C8B8BB17D2E}" srcOrd="3" destOrd="0" presId="urn:microsoft.com/office/officeart/2018/2/layout/IconCircleList"/>
    <dgm:cxn modelId="{5489015F-7CC1-4FB0-80EF-E5C8CDA2E4AE}" type="presParOf" srcId="{70BE24C4-8AA4-499D-B719-8FD235091E09}" destId="{D7CA8338-EBF2-45E5-84AA-45CC0ECA0E5B}" srcOrd="1" destOrd="0" presId="urn:microsoft.com/office/officeart/2018/2/layout/IconCircleList"/>
    <dgm:cxn modelId="{0A575A45-9945-4538-997F-EA6649223A94}" type="presParOf" srcId="{70BE24C4-8AA4-499D-B719-8FD235091E09}" destId="{F37C699B-D5AD-4D16-97F2-C3F22F40A819}" srcOrd="2" destOrd="0" presId="urn:microsoft.com/office/officeart/2018/2/layout/IconCircleList"/>
    <dgm:cxn modelId="{C7EA9220-AF34-4907-BCE4-B288567942B1}" type="presParOf" srcId="{F37C699B-D5AD-4D16-97F2-C3F22F40A819}" destId="{85AFA50A-ED29-4893-9334-DD18E7236858}" srcOrd="0" destOrd="0" presId="urn:microsoft.com/office/officeart/2018/2/layout/IconCircleList"/>
    <dgm:cxn modelId="{C973C218-F8B8-42C7-ADD0-35CD8C5B26BC}" type="presParOf" srcId="{F37C699B-D5AD-4D16-97F2-C3F22F40A819}" destId="{6D931E18-9FDF-4E74-B099-D6DC1DEBF5C2}" srcOrd="1" destOrd="0" presId="urn:microsoft.com/office/officeart/2018/2/layout/IconCircleList"/>
    <dgm:cxn modelId="{B4EA74AB-1643-41FE-9CAC-330F039A8616}" type="presParOf" srcId="{F37C699B-D5AD-4D16-97F2-C3F22F40A819}" destId="{F2C4DF62-93BC-4094-93D3-4CE09BBFD95C}" srcOrd="2" destOrd="0" presId="urn:microsoft.com/office/officeart/2018/2/layout/IconCircleList"/>
    <dgm:cxn modelId="{FA67C5C6-97C1-4B51-853B-8F37FAFC7117}" type="presParOf" srcId="{F37C699B-D5AD-4D16-97F2-C3F22F40A819}" destId="{615BC3BD-8E39-4D41-AE0E-3D6FFD61A91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89E8D7-7318-4165-BF8E-C6D736B699CD}">
      <dsp:nvSpPr>
        <dsp:cNvPr id="0" name=""/>
        <dsp:cNvSpPr/>
      </dsp:nvSpPr>
      <dsp:spPr>
        <a:xfrm>
          <a:off x="134825" y="1363725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F09FF-1619-4639-9537-DCA9440E6AF8}">
      <dsp:nvSpPr>
        <dsp:cNvPr id="0" name=""/>
        <dsp:cNvSpPr/>
      </dsp:nvSpPr>
      <dsp:spPr>
        <a:xfrm>
          <a:off x="406966" y="1635866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46828-A85B-4E08-9130-7C8B8BB17D2E}">
      <dsp:nvSpPr>
        <dsp:cNvPr id="0" name=""/>
        <dsp:cNvSpPr/>
      </dsp:nvSpPr>
      <dsp:spPr>
        <a:xfrm>
          <a:off x="1708430" y="1363725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This presentation uses Rguroo, and internet based statistical software. </a:t>
          </a:r>
        </a:p>
      </dsp:txBody>
      <dsp:txXfrm>
        <a:off x="1708430" y="1363725"/>
        <a:ext cx="3054644" cy="1295909"/>
      </dsp:txXfrm>
    </dsp:sp>
    <dsp:sp modelId="{85AFA50A-ED29-4893-9334-DD18E7236858}">
      <dsp:nvSpPr>
        <dsp:cNvPr id="0" name=""/>
        <dsp:cNvSpPr/>
      </dsp:nvSpPr>
      <dsp:spPr>
        <a:xfrm>
          <a:off x="5295324" y="1363725"/>
          <a:ext cx="1295909" cy="12959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31E18-9FDF-4E74-B099-D6DC1DEBF5C2}">
      <dsp:nvSpPr>
        <dsp:cNvPr id="0" name=""/>
        <dsp:cNvSpPr/>
      </dsp:nvSpPr>
      <dsp:spPr>
        <a:xfrm>
          <a:off x="5567465" y="1635866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BC3BD-8E39-4D41-AE0E-3D6FFD61A91E}">
      <dsp:nvSpPr>
        <dsp:cNvPr id="0" name=""/>
        <dsp:cNvSpPr/>
      </dsp:nvSpPr>
      <dsp:spPr>
        <a:xfrm>
          <a:off x="6868929" y="1363725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 have taught this lesson using fathom, JMP, and once with the TI calculator where I asked students to enter data into calculator before coming to class. </a:t>
          </a:r>
        </a:p>
      </dsp:txBody>
      <dsp:txXfrm>
        <a:off x="6868929" y="1363725"/>
        <a:ext cx="3054644" cy="1295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40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3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3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86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6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7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7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3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608D3A-2FDD-49E5-A9DA-B54A2BD62F3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1602CE-A1E5-42AA-B8E1-E79B0EF9AE5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7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limate.nasa.gov/vital-signs/arctic-sea-ic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98EE-E716-C171-89DD-B97F41A15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Rate of Decline of the Arctic Sea Ice and Regression Modeling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BBEC7-BEE0-6050-296D-129DCE257E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Presenter: Amanda Walker</a:t>
            </a:r>
          </a:p>
          <a:p>
            <a:r>
              <a:rPr lang="en-US" dirty="0"/>
              <a:t>Texas State University </a:t>
            </a:r>
          </a:p>
        </p:txBody>
      </p:sp>
    </p:spTree>
    <p:extLst>
      <p:ext uri="{BB962C8B-B14F-4D97-AF65-F5344CB8AC3E}">
        <p14:creationId xmlns:p14="http://schemas.microsoft.com/office/powerpoint/2010/main" val="67058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B67FF-ED00-60D8-B1EE-0ADD9B7E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/>
              <a:t>Melting Sea Ice 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F2F52E39-0D8C-FDB6-E9B1-264775F423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27" r="27766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DDF6-C2EF-7702-75AF-5A8082498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Variables: </a:t>
            </a:r>
          </a:p>
          <a:p>
            <a:pPr marL="0" indent="0">
              <a:buNone/>
            </a:pPr>
            <a:r>
              <a:rPr lang="en-US"/>
              <a:t>Explanatory: Year (measurements begin in 1979)</a:t>
            </a:r>
          </a:p>
          <a:p>
            <a:pPr marL="0" indent="0">
              <a:buNone/>
            </a:pPr>
            <a:r>
              <a:rPr lang="en-US"/>
              <a:t>Response: Arctic Sea Ice Extent (surface area in million square km) </a:t>
            </a:r>
          </a:p>
          <a:p>
            <a:pPr marL="0" indent="0">
              <a:buNone/>
            </a:pPr>
            <a:r>
              <a:rPr lang="en-US"/>
              <a:t>https://climate.nasa.gov/vital-signs/arctic-sea-ice/</a:t>
            </a:r>
          </a:p>
        </p:txBody>
      </p:sp>
    </p:spTree>
    <p:extLst>
      <p:ext uri="{BB962C8B-B14F-4D97-AF65-F5344CB8AC3E}">
        <p14:creationId xmlns:p14="http://schemas.microsoft.com/office/powerpoint/2010/main" val="126448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D9F4A-A935-D4F7-5511-7F501F321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Linear Regression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41ABE2-CA96-D432-9BBB-356023EEC56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12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FBE37A-B566-4A15-DCBA-8E7DFAEE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Scatterplot, LSRL, interpret slope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45858-D647-AE68-5850-914B2B88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Interpret Scatterplot</a:t>
            </a:r>
          </a:p>
          <a:p>
            <a:pPr marL="0" indent="0">
              <a:buNone/>
            </a:pPr>
            <a:r>
              <a:rPr lang="en-US" dirty="0"/>
              <a:t>Write the LSRL: y = 167.01 – 0.080601x </a:t>
            </a:r>
          </a:p>
          <a:p>
            <a:pPr marL="0" indent="0">
              <a:buNone/>
            </a:pPr>
            <a:r>
              <a:rPr lang="en-US" dirty="0"/>
              <a:t>Correlation coefficient r = -0.89225</a:t>
            </a:r>
          </a:p>
          <a:p>
            <a:r>
              <a:rPr lang="en-US" dirty="0"/>
              <a:t>Interpret Slope as a rate of change*</a:t>
            </a:r>
          </a:p>
          <a:p>
            <a:r>
              <a:rPr lang="en-US" dirty="0"/>
              <a:t>- Each year since 1979 the extent of artic sea ice decreases by 80,601 km squared, on average!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7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FE581-9BCF-6F42-6805-FF6DC058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 Residual Plot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83D4-E55F-26FD-1FB0-CA6BAAB00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Interpreting residual plot can be a bit tricky for students at first, especially since R includes the polynomial fit. </a:t>
            </a:r>
          </a:p>
          <a:p>
            <a:endParaRPr lang="en-US" sz="2400" dirty="0"/>
          </a:p>
          <a:p>
            <a:r>
              <a:rPr lang="en-US" sz="2400" dirty="0"/>
              <a:t>There is potential curvature of the residuals around the line y=0, which might indicate a quadratic model is more appropriate.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26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2ABB703-2B0E-4C3B-B4A2-F3973548E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BCB939-A2BC-4EE3-18CE-F2424BD3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US" sz="4400"/>
              <a:t>Transform Data for Quadratic Regression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F4FB07-8C98-6491-94A9-48428ABD6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92" y="1933331"/>
            <a:ext cx="5451627" cy="267129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C21570E-E159-49A6-9891-FA397B7A9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70612-897A-2706-BCA5-03C9B6606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r>
              <a:rPr lang="en-US" dirty="0"/>
              <a:t>Right click on the data set, select Function, Select Transform </a:t>
            </a:r>
          </a:p>
          <a:p>
            <a:endParaRPr lang="en-US" dirty="0"/>
          </a:p>
          <a:p>
            <a:r>
              <a:rPr lang="en-US" dirty="0"/>
              <a:t>Create Variable: Quad</a:t>
            </a:r>
          </a:p>
          <a:p>
            <a:r>
              <a:rPr lang="en-US" dirty="0"/>
              <a:t>Returned Variable: Year^2</a:t>
            </a:r>
          </a:p>
          <a:p>
            <a:r>
              <a:rPr lang="en-US" dirty="0"/>
              <a:t>Save this new Data Set: New Arctic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5DA498-D9A2-4DA9-B9DA-B3776E08C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A73093-4B9D-420D-B17E-52293703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761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44FE32-A053-E510-E830-F1438F9E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>
                <a:solidFill>
                  <a:schemeClr val="tx1">
                    <a:lumMod val="85000"/>
                    <a:lumOff val="15000"/>
                  </a:schemeClr>
                </a:solidFill>
              </a:rPr>
              <a:t>Multiple Linear Regression Using this new Data Set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127B2E-9C6D-00BD-41AD-E2DFB72CBB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6802" y="640081"/>
            <a:ext cx="6586611" cy="505415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906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BA099-93FC-DC0F-8D5A-2B07E1B96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Compare Residual Plots &amp; Coefficient of Determination for each model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6AEFB-9DD2-3AAB-CF59-6E2A9835D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endParaRPr lang="en-US" dirty="0"/>
          </a:p>
          <a:p>
            <a:r>
              <a:rPr lang="en-US" dirty="0"/>
              <a:t>Quadratic: R-squared 0.805671</a:t>
            </a:r>
          </a:p>
          <a:p>
            <a:endParaRPr lang="en-US" dirty="0"/>
          </a:p>
          <a:p>
            <a:r>
              <a:rPr lang="en-US" dirty="0"/>
              <a:t>Linear: R-squared: 0.79611</a:t>
            </a:r>
          </a:p>
          <a:p>
            <a:endParaRPr lang="en-US" dirty="0"/>
          </a:p>
          <a:p>
            <a:r>
              <a:rPr lang="en-US" dirty="0"/>
              <a:t>While these are close, the quadratic model has less curvature around the line y=0 and higher R-squared value. </a:t>
            </a:r>
          </a:p>
          <a:p>
            <a:r>
              <a:rPr lang="en-US" dirty="0"/>
              <a:t>*Note: I recently updated this data set using new measurements from NASA and the R-squared values have gotten closer over the last two years. </a:t>
            </a:r>
          </a:p>
        </p:txBody>
      </p:sp>
    </p:spTree>
    <p:extLst>
      <p:ext uri="{BB962C8B-B14F-4D97-AF65-F5344CB8AC3E}">
        <p14:creationId xmlns:p14="http://schemas.microsoft.com/office/powerpoint/2010/main" val="344951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1AE6-B4BD-D6AD-0AEE-559D8980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0728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600" dirty="0"/>
              <a:t>Resources: </a:t>
            </a:r>
            <a:br>
              <a:rPr lang="en-US" sz="3600" dirty="0"/>
            </a:br>
            <a:r>
              <a:rPr lang="en-US" sz="3600" dirty="0"/>
              <a:t>This lesson was adapted from the article published in JSE (Witt 2013)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7B591-BFD0-C792-8DD4-8521B4113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Witt, G. (2013). Using Data from Climate Science to Teach Introductory Statistics. 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Statistics Education, 21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http://jse.amstat.org/v21n1/witt.pdf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https://climate.nasa.gov/vital-signs/arctic-sea-ice/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178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</TotalTime>
  <Words>379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Rate of Decline of the Arctic Sea Ice and Regression Modeling </vt:lpstr>
      <vt:lpstr>Melting Sea Ice </vt:lpstr>
      <vt:lpstr>Modeling Linear Regression </vt:lpstr>
      <vt:lpstr>Scatterplot, LSRL, interpret slope </vt:lpstr>
      <vt:lpstr>Interpret Residual Plot </vt:lpstr>
      <vt:lpstr>Transform Data for Quadratic Regression</vt:lpstr>
      <vt:lpstr>Multiple Linear Regression Using this new Data Set</vt:lpstr>
      <vt:lpstr>Compare Residual Plots &amp; Coefficient of Determination for each model </vt:lpstr>
      <vt:lpstr> Resources:  This lesson was adapted from the article published in JSE (Witt 2013)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 of Decline of the Arctic Sea Ice and Regression Modeling </dc:title>
  <dc:creator>Walker, Amanda N</dc:creator>
  <cp:lastModifiedBy>Walker, Amanda N</cp:lastModifiedBy>
  <cp:revision>1</cp:revision>
  <dcterms:created xsi:type="dcterms:W3CDTF">2022-05-12T16:42:06Z</dcterms:created>
  <dcterms:modified xsi:type="dcterms:W3CDTF">2022-05-12T17:51:17Z</dcterms:modified>
</cp:coreProperties>
</file>