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8"/>
  </p:notesMasterIdLst>
  <p:sldIdLst>
    <p:sldId id="526" r:id="rId2"/>
    <p:sldId id="513" r:id="rId3"/>
    <p:sldId id="530" r:id="rId4"/>
    <p:sldId id="531" r:id="rId5"/>
    <p:sldId id="529" r:id="rId6"/>
    <p:sldId id="527"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mn-cs"/>
      </a:defRPr>
    </a:lvl1pPr>
    <a:lvl2pPr marL="457200" algn="l" rtl="0" fontAlgn="base">
      <a:spcBef>
        <a:spcPct val="0"/>
      </a:spcBef>
      <a:spcAft>
        <a:spcPct val="0"/>
      </a:spcAft>
      <a:defRPr sz="2400" kern="1200">
        <a:solidFill>
          <a:schemeClr val="tx1"/>
        </a:solidFill>
        <a:latin typeface="Arial" pitchFamily="34" charset="0"/>
        <a:ea typeface="+mn-ea"/>
        <a:cs typeface="+mn-cs"/>
      </a:defRPr>
    </a:lvl2pPr>
    <a:lvl3pPr marL="914400" algn="l" rtl="0" fontAlgn="base">
      <a:spcBef>
        <a:spcPct val="0"/>
      </a:spcBef>
      <a:spcAft>
        <a:spcPct val="0"/>
      </a:spcAft>
      <a:defRPr sz="2400" kern="1200">
        <a:solidFill>
          <a:schemeClr val="tx1"/>
        </a:solidFill>
        <a:latin typeface="Arial" pitchFamily="34" charset="0"/>
        <a:ea typeface="+mn-ea"/>
        <a:cs typeface="+mn-cs"/>
      </a:defRPr>
    </a:lvl3pPr>
    <a:lvl4pPr marL="1371600" algn="l" rtl="0" fontAlgn="base">
      <a:spcBef>
        <a:spcPct val="0"/>
      </a:spcBef>
      <a:spcAft>
        <a:spcPct val="0"/>
      </a:spcAft>
      <a:defRPr sz="2400" kern="1200">
        <a:solidFill>
          <a:schemeClr val="tx1"/>
        </a:solidFill>
        <a:latin typeface="Arial" pitchFamily="34" charset="0"/>
        <a:ea typeface="+mn-ea"/>
        <a:cs typeface="+mn-cs"/>
      </a:defRPr>
    </a:lvl4pPr>
    <a:lvl5pPr marL="1828800" algn="l" rtl="0" fontAlgn="base">
      <a:spcBef>
        <a:spcPct val="0"/>
      </a:spcBef>
      <a:spcAft>
        <a:spcPct val="0"/>
      </a:spcAft>
      <a:defRPr sz="2400" kern="1200">
        <a:solidFill>
          <a:schemeClr val="tx1"/>
        </a:solidFill>
        <a:latin typeface="Arial" pitchFamily="34" charset="0"/>
        <a:ea typeface="+mn-ea"/>
        <a:cs typeface="+mn-cs"/>
      </a:defRPr>
    </a:lvl5pPr>
    <a:lvl6pPr marL="2286000" algn="l" defTabSz="914400" rtl="0" eaLnBrk="1" latinLnBrk="0" hangingPunct="1">
      <a:defRPr sz="2400" kern="1200">
        <a:solidFill>
          <a:schemeClr val="tx1"/>
        </a:solidFill>
        <a:latin typeface="Arial" pitchFamily="34" charset="0"/>
        <a:ea typeface="+mn-ea"/>
        <a:cs typeface="+mn-cs"/>
      </a:defRPr>
    </a:lvl6pPr>
    <a:lvl7pPr marL="2743200" algn="l" defTabSz="914400" rtl="0" eaLnBrk="1" latinLnBrk="0" hangingPunct="1">
      <a:defRPr sz="2400" kern="1200">
        <a:solidFill>
          <a:schemeClr val="tx1"/>
        </a:solidFill>
        <a:latin typeface="Arial" pitchFamily="34" charset="0"/>
        <a:ea typeface="+mn-ea"/>
        <a:cs typeface="+mn-cs"/>
      </a:defRPr>
    </a:lvl7pPr>
    <a:lvl8pPr marL="3200400" algn="l" defTabSz="914400" rtl="0" eaLnBrk="1" latinLnBrk="0" hangingPunct="1">
      <a:defRPr sz="2400" kern="1200">
        <a:solidFill>
          <a:schemeClr val="tx1"/>
        </a:solidFill>
        <a:latin typeface="Arial" pitchFamily="34" charset="0"/>
        <a:ea typeface="+mn-ea"/>
        <a:cs typeface="+mn-cs"/>
      </a:defRPr>
    </a:lvl8pPr>
    <a:lvl9pPr marL="3657600" algn="l" defTabSz="914400" rtl="0" eaLnBrk="1" latinLnBrk="0" hangingPunct="1">
      <a:defRPr sz="2400"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CSS"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764" y="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6296C510-0A55-4B04-A31B-92F7C796D122}" type="datetimeFigureOut">
              <a:rPr lang="en-US"/>
              <a:pPr>
                <a:defRPr/>
              </a:pPr>
              <a:t>5/31/2023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875748A4-B103-45FF-A007-287BD7F36419}" type="slidenum">
              <a:rPr lang="en-US"/>
              <a:pPr>
                <a:defRPr/>
              </a:pPr>
              <a:t>‹#›</a:t>
            </a:fld>
            <a:endParaRPr lang="en-US"/>
          </a:p>
        </p:txBody>
      </p:sp>
    </p:spTree>
    <p:extLst>
      <p:ext uri="{BB962C8B-B14F-4D97-AF65-F5344CB8AC3E}">
        <p14:creationId xmlns:p14="http://schemas.microsoft.com/office/powerpoint/2010/main" val="134190084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en-US" sz="1800">
              <a:latin typeface="Arial" charset="0"/>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en-US" sz="1800">
              <a:latin typeface="Arial" charset="0"/>
            </a:endParaRPr>
          </a:p>
        </p:txBody>
      </p:sp>
      <p:sp>
        <p:nvSpPr>
          <p:cNvPr id="16386"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16387"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r>
              <a:rPr lang="en-US" altLang="en-US" smtClean="0"/>
              <a:t>Cobb Award</a:t>
            </a:r>
            <a:endParaRPr lang="en-US"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en-US" altLang="en-US" smtClean="0"/>
              <a:t>USCOTS 2023</a:t>
            </a:r>
            <a:endParaRPr lang="en-US" altLang="en-US"/>
          </a:p>
        </p:txBody>
      </p:sp>
      <p:sp>
        <p:nvSpPr>
          <p:cNvPr id="8" name="Rectangle 6"/>
          <p:cNvSpPr>
            <a:spLocks noGrp="1" noChangeArrowheads="1"/>
          </p:cNvSpPr>
          <p:nvPr>
            <p:ph type="sldNum" sz="quarter" idx="12"/>
          </p:nvPr>
        </p:nvSpPr>
        <p:spPr/>
        <p:txBody>
          <a:bodyPr/>
          <a:lstStyle>
            <a:lvl1pPr>
              <a:defRPr/>
            </a:lvl1pPr>
          </a:lstStyle>
          <a:p>
            <a:pPr>
              <a:defRPr/>
            </a:pPr>
            <a:fld id="{6F0DA6ED-8A5F-4536-86EB-1D442657FF32}" type="slidenum">
              <a:rPr lang="en-US" altLang="en-US"/>
              <a:pPr>
                <a:defRPr/>
              </a:pPr>
              <a:t>‹#›</a:t>
            </a:fld>
            <a:endParaRPr lang="en-US" altLang="en-US"/>
          </a:p>
        </p:txBody>
      </p:sp>
    </p:spTree>
    <p:extLst>
      <p:ext uri="{BB962C8B-B14F-4D97-AF65-F5344CB8AC3E}">
        <p14:creationId xmlns:p14="http://schemas.microsoft.com/office/powerpoint/2010/main" val="3043933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A87E59F-2677-4121-ABE1-A0706B8D0387}" type="slidenum">
              <a:rPr lang="en-US" altLang="en-US"/>
              <a:pPr>
                <a:defRPr/>
              </a:pPr>
              <a:t>‹#›</a:t>
            </a:fld>
            <a:endParaRPr lang="en-US" altLang="en-US"/>
          </a:p>
        </p:txBody>
      </p:sp>
    </p:spTree>
    <p:extLst>
      <p:ext uri="{BB962C8B-B14F-4D97-AF65-F5344CB8AC3E}">
        <p14:creationId xmlns:p14="http://schemas.microsoft.com/office/powerpoint/2010/main" val="68380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77D5956-C4EB-474F-8F7B-2E74AEA5B242}" type="slidenum">
              <a:rPr lang="en-US" altLang="en-US"/>
              <a:pPr>
                <a:defRPr/>
              </a:pPr>
              <a:t>‹#›</a:t>
            </a:fld>
            <a:endParaRPr lang="en-US" altLang="en-US"/>
          </a:p>
        </p:txBody>
      </p:sp>
    </p:spTree>
    <p:extLst>
      <p:ext uri="{BB962C8B-B14F-4D97-AF65-F5344CB8AC3E}">
        <p14:creationId xmlns:p14="http://schemas.microsoft.com/office/powerpoint/2010/main" val="266637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18C9A65-CAE6-434E-B465-DBBA5BA6FFBF}" type="slidenum">
              <a:rPr lang="en-US" altLang="en-US"/>
              <a:pPr>
                <a:defRPr/>
              </a:pPr>
              <a:t>‹#›</a:t>
            </a:fld>
            <a:endParaRPr lang="en-US" altLang="en-US"/>
          </a:p>
        </p:txBody>
      </p:sp>
    </p:spTree>
    <p:extLst>
      <p:ext uri="{BB962C8B-B14F-4D97-AF65-F5344CB8AC3E}">
        <p14:creationId xmlns:p14="http://schemas.microsoft.com/office/powerpoint/2010/main" val="200081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29B7F8B-A36E-482A-95DA-95AA3C8547C0}" type="slidenum">
              <a:rPr lang="en-US" altLang="en-US"/>
              <a:pPr>
                <a:defRPr/>
              </a:pPr>
              <a:t>‹#›</a:t>
            </a:fld>
            <a:endParaRPr lang="en-US" altLang="en-US"/>
          </a:p>
        </p:txBody>
      </p:sp>
    </p:spTree>
    <p:extLst>
      <p:ext uri="{BB962C8B-B14F-4D97-AF65-F5344CB8AC3E}">
        <p14:creationId xmlns:p14="http://schemas.microsoft.com/office/powerpoint/2010/main" val="347948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539228F-BDF3-44E0-8FD3-CF8DF84E38D0}" type="slidenum">
              <a:rPr lang="en-US" altLang="en-US"/>
              <a:pPr>
                <a:defRPr/>
              </a:pPr>
              <a:t>‹#›</a:t>
            </a:fld>
            <a:endParaRPr lang="en-US" altLang="en-US"/>
          </a:p>
        </p:txBody>
      </p:sp>
    </p:spTree>
    <p:extLst>
      <p:ext uri="{BB962C8B-B14F-4D97-AF65-F5344CB8AC3E}">
        <p14:creationId xmlns:p14="http://schemas.microsoft.com/office/powerpoint/2010/main" val="3994935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C60619A-864E-4332-A515-0377B6B5D5EE}" type="slidenum">
              <a:rPr lang="en-US" altLang="en-US"/>
              <a:pPr>
                <a:defRPr/>
              </a:pPr>
              <a:t>‹#›</a:t>
            </a:fld>
            <a:endParaRPr lang="en-US" altLang="en-US"/>
          </a:p>
        </p:txBody>
      </p:sp>
    </p:spTree>
    <p:extLst>
      <p:ext uri="{BB962C8B-B14F-4D97-AF65-F5344CB8AC3E}">
        <p14:creationId xmlns:p14="http://schemas.microsoft.com/office/powerpoint/2010/main" val="4002271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63DE30D-D9CE-40F1-A9D2-9C30340EF160}" type="slidenum">
              <a:rPr lang="en-US" altLang="en-US"/>
              <a:pPr>
                <a:defRPr/>
              </a:pPr>
              <a:t>‹#›</a:t>
            </a:fld>
            <a:endParaRPr lang="en-US" altLang="en-US"/>
          </a:p>
        </p:txBody>
      </p:sp>
    </p:spTree>
    <p:extLst>
      <p:ext uri="{BB962C8B-B14F-4D97-AF65-F5344CB8AC3E}">
        <p14:creationId xmlns:p14="http://schemas.microsoft.com/office/powerpoint/2010/main" val="1989525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3A2C338C-A87A-4B5E-BC76-80B262109B19}" type="slidenum">
              <a:rPr lang="en-US" altLang="en-US"/>
              <a:pPr>
                <a:defRPr/>
              </a:pPr>
              <a:t>‹#›</a:t>
            </a:fld>
            <a:endParaRPr lang="en-US" altLang="en-US"/>
          </a:p>
        </p:txBody>
      </p:sp>
    </p:spTree>
    <p:extLst>
      <p:ext uri="{BB962C8B-B14F-4D97-AF65-F5344CB8AC3E}">
        <p14:creationId xmlns:p14="http://schemas.microsoft.com/office/powerpoint/2010/main" val="2757273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098E500-59FD-4E9F-B46E-62B835992236}" type="slidenum">
              <a:rPr lang="en-US" altLang="en-US"/>
              <a:pPr>
                <a:defRPr/>
              </a:pPr>
              <a:t>‹#›</a:t>
            </a:fld>
            <a:endParaRPr lang="en-US" altLang="en-US"/>
          </a:p>
        </p:txBody>
      </p:sp>
    </p:spTree>
    <p:extLst>
      <p:ext uri="{BB962C8B-B14F-4D97-AF65-F5344CB8AC3E}">
        <p14:creationId xmlns:p14="http://schemas.microsoft.com/office/powerpoint/2010/main" val="2965277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Cobb Award</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USCOTS 2023</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BA27AE8-D682-4B9D-9B76-7B39E983974A}" type="slidenum">
              <a:rPr lang="en-US" altLang="en-US"/>
              <a:pPr>
                <a:defRPr/>
              </a:pPr>
              <a:t>‹#›</a:t>
            </a:fld>
            <a:endParaRPr lang="en-US" altLang="en-US"/>
          </a:p>
        </p:txBody>
      </p:sp>
    </p:spTree>
    <p:extLst>
      <p:ext uri="{BB962C8B-B14F-4D97-AF65-F5344CB8AC3E}">
        <p14:creationId xmlns:p14="http://schemas.microsoft.com/office/powerpoint/2010/main" val="106129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5364"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r>
              <a:rPr lang="en-US" altLang="en-US" smtClean="0"/>
              <a:t>Cobb Award</a:t>
            </a:r>
            <a:endParaRPr lang="en-US" altLang="en-US"/>
          </a:p>
        </p:txBody>
      </p:sp>
      <p:sp>
        <p:nvSpPr>
          <p:cNvPr id="1536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r>
              <a:rPr lang="en-US" altLang="en-US" smtClean="0"/>
              <a:t>USCOTS 2023</a:t>
            </a:r>
            <a:endParaRPr lang="en-US" altLang="en-US"/>
          </a:p>
        </p:txBody>
      </p:sp>
      <p:sp>
        <p:nvSpPr>
          <p:cNvPr id="15366"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FAB56BD1-834D-4B43-99EF-D518F64B84B1}" type="slidenum">
              <a:rPr lang="en-US" altLang="en-US"/>
              <a:pPr>
                <a:defRPr/>
              </a:pPr>
              <a:t>‹#›</a:t>
            </a:fld>
            <a:endParaRPr lang="en-US" altLang="en-US"/>
          </a:p>
        </p:txBody>
      </p:sp>
      <p:sp>
        <p:nvSpPr>
          <p:cNvPr id="1536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en-US" sz="1800">
              <a:latin typeface="Arial" charset="0"/>
            </a:endParaRPr>
          </a:p>
        </p:txBody>
      </p:sp>
      <p:sp>
        <p:nvSpPr>
          <p:cNvPr id="1536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en-US" sz="1800">
              <a:latin typeface="Arial" charset="0"/>
            </a:endParaRPr>
          </a:p>
        </p:txBody>
      </p:sp>
    </p:spTree>
  </p:cSld>
  <p:clrMap bg1="lt1" tx1="dk1" bg2="lt2" tx2="dk2" accent1="accent1" accent2="accent2" accent3="accent3" accent4="accent4" accent5="accent5" accent6="accent6" hlink="hlink" folHlink="folHlink"/>
  <p:sldLayoutIdLst>
    <p:sldLayoutId id="2147483711"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iming>
    <p:tnLst>
      <p:par>
        <p:cTn id="1" dur="indefinite" restart="never" nodeType="tmRoot"/>
      </p:par>
    </p:tnLst>
  </p:timing>
  <p:hf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agazine.amstat.org/blog/2020/07/01/remembering-george-cobb-1947-2020/" TargetMode="External"/><Relationship Id="rId2" Type="http://schemas.openxmlformats.org/officeDocument/2006/relationships/hyperlink" Target="georgewcobb.com" TargetMode="External"/><Relationship Id="rId1" Type="http://schemas.openxmlformats.org/officeDocument/2006/relationships/slideLayout" Target="../slideLayouts/slideLayout2.xml"/><Relationship Id="rId5" Type="http://schemas.openxmlformats.org/officeDocument/2006/relationships/hyperlink" Target="http://www.causeweb.org/cause/ecots/ecots20/program/memorial" TargetMode="External"/><Relationship Id="rId4" Type="http://schemas.openxmlformats.org/officeDocument/2006/relationships/hyperlink" Target="http://www.tandfonline.com/doi/abs/10.1080/10691898.2015.11889729"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839200" cy="1139825"/>
          </a:xfrm>
        </p:spPr>
        <p:txBody>
          <a:bodyPr/>
          <a:lstStyle/>
          <a:p>
            <a:r>
              <a:rPr lang="en-US" sz="3900" dirty="0" smtClean="0"/>
              <a:t>CAUSE Lifetime </a:t>
            </a:r>
            <a:r>
              <a:rPr lang="en-US" sz="3900" dirty="0" smtClean="0"/>
              <a:t>Achievement </a:t>
            </a:r>
            <a:r>
              <a:rPr lang="en-US" sz="3900" dirty="0" smtClean="0"/>
              <a:t>Award</a:t>
            </a:r>
            <a:endParaRPr lang="en-US" sz="3900" dirty="0"/>
          </a:p>
        </p:txBody>
      </p:sp>
      <p:sp>
        <p:nvSpPr>
          <p:cNvPr id="3" name="Content Placeholder 2"/>
          <p:cNvSpPr>
            <a:spLocks noGrp="1"/>
          </p:cNvSpPr>
          <p:nvPr>
            <p:ph idx="1"/>
          </p:nvPr>
        </p:nvSpPr>
        <p:spPr/>
        <p:txBody>
          <a:bodyPr/>
          <a:lstStyle/>
          <a:p>
            <a:r>
              <a:rPr lang="en-US" dirty="0"/>
              <a:t>2005: George Cobb</a:t>
            </a:r>
            <a:endParaRPr lang="en-US" dirty="0"/>
          </a:p>
          <a:p>
            <a:r>
              <a:rPr lang="en-US" dirty="0"/>
              <a:t>2007: Joan Garfield</a:t>
            </a:r>
            <a:endParaRPr lang="en-US" dirty="0"/>
          </a:p>
          <a:p>
            <a:r>
              <a:rPr lang="en-US" dirty="0"/>
              <a:t>2009: Roxy Peck</a:t>
            </a:r>
            <a:endParaRPr lang="en-US" dirty="0"/>
          </a:p>
          <a:p>
            <a:r>
              <a:rPr lang="en-US" dirty="0"/>
              <a:t>2011: Dick </a:t>
            </a:r>
            <a:r>
              <a:rPr lang="en-US" dirty="0" err="1"/>
              <a:t>Scheaffer</a:t>
            </a:r>
            <a:endParaRPr lang="en-US" dirty="0"/>
          </a:p>
          <a:p>
            <a:r>
              <a:rPr lang="en-US" dirty="0"/>
              <a:t>2013: Chris </a:t>
            </a:r>
            <a:r>
              <a:rPr lang="en-US" dirty="0" smtClean="0"/>
              <a:t>Franklin</a:t>
            </a:r>
            <a:endParaRPr lang="en-US" dirty="0"/>
          </a:p>
          <a:p>
            <a:r>
              <a:rPr lang="en-US" dirty="0"/>
              <a:t>2015: Ann </a:t>
            </a:r>
            <a:r>
              <a:rPr lang="en-US" dirty="0" smtClean="0"/>
              <a:t>Watkins, Mike </a:t>
            </a:r>
            <a:r>
              <a:rPr lang="en-US" dirty="0"/>
              <a:t>Shaughnessy</a:t>
            </a:r>
            <a:endParaRPr lang="en-US" dirty="0"/>
          </a:p>
          <a:p>
            <a:r>
              <a:rPr lang="en-US" dirty="0"/>
              <a:t>2017: Danny Kaplan</a:t>
            </a:r>
            <a:endParaRPr lang="en-US" dirty="0"/>
          </a:p>
          <a:p>
            <a:r>
              <a:rPr lang="en-US" dirty="0"/>
              <a:t>2019: Rob </a:t>
            </a:r>
            <a:r>
              <a:rPr lang="en-US" dirty="0" smtClean="0"/>
              <a:t>Gould, Tom Short</a:t>
            </a:r>
            <a:r>
              <a:rPr lang="en-US" dirty="0"/>
              <a:t/>
            </a:r>
            <a:br>
              <a:rPr lang="en-US" dirty="0"/>
            </a:br>
            <a:endParaRPr lang="en-US" dirty="0" smtClean="0"/>
          </a:p>
        </p:txBody>
      </p:sp>
      <p:sp>
        <p:nvSpPr>
          <p:cNvPr id="4" name="Slide Number Placeholder 3"/>
          <p:cNvSpPr>
            <a:spLocks noGrp="1"/>
          </p:cNvSpPr>
          <p:nvPr>
            <p:ph type="sldNum" sz="quarter" idx="12"/>
          </p:nvPr>
        </p:nvSpPr>
        <p:spPr/>
        <p:txBody>
          <a:bodyPr/>
          <a:lstStyle/>
          <a:p>
            <a:pPr>
              <a:defRPr/>
            </a:pPr>
            <a:fld id="{718C9A65-CAE6-434E-B465-DBBA5BA6FFBF}" type="slidenum">
              <a:rPr lang="en-US" altLang="en-US" smtClean="0"/>
              <a:pPr>
                <a:defRPr/>
              </a:pPr>
              <a:t>1</a:t>
            </a:fld>
            <a:endParaRPr lang="en-US" altLang="en-US"/>
          </a:p>
        </p:txBody>
      </p:sp>
      <p:sp>
        <p:nvSpPr>
          <p:cNvPr id="6" name="Date Placeholder 5"/>
          <p:cNvSpPr>
            <a:spLocks noGrp="1"/>
          </p:cNvSpPr>
          <p:nvPr>
            <p:ph type="dt" sz="half" idx="10"/>
          </p:nvPr>
        </p:nvSpPr>
        <p:spPr/>
        <p:txBody>
          <a:bodyPr/>
          <a:lstStyle/>
          <a:p>
            <a:pPr>
              <a:defRPr/>
            </a:pPr>
            <a:r>
              <a:rPr lang="en-US" altLang="en-US" smtClean="0"/>
              <a:t>Cobb Award</a:t>
            </a:r>
            <a:endParaRPr lang="en-US" altLang="en-US"/>
          </a:p>
        </p:txBody>
      </p:sp>
      <p:sp>
        <p:nvSpPr>
          <p:cNvPr id="8" name="Footer Placeholder 7"/>
          <p:cNvSpPr>
            <a:spLocks noGrp="1"/>
          </p:cNvSpPr>
          <p:nvPr>
            <p:ph type="ftr" sz="quarter" idx="11"/>
          </p:nvPr>
        </p:nvSpPr>
        <p:spPr/>
        <p:txBody>
          <a:bodyPr/>
          <a:lstStyle/>
          <a:p>
            <a:pPr>
              <a:defRPr/>
            </a:pPr>
            <a:r>
              <a:rPr lang="en-US" altLang="en-US" smtClean="0"/>
              <a:t>USCOTS 2023</a:t>
            </a:r>
            <a:endParaRPr lang="en-US" altLang="en-US"/>
          </a:p>
        </p:txBody>
      </p:sp>
    </p:spTree>
    <p:extLst>
      <p:ext uri="{BB962C8B-B14F-4D97-AF65-F5344CB8AC3E}">
        <p14:creationId xmlns:p14="http://schemas.microsoft.com/office/powerpoint/2010/main" val="219783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839200" cy="1139825"/>
          </a:xfrm>
        </p:spPr>
        <p:txBody>
          <a:bodyPr/>
          <a:lstStyle/>
          <a:p>
            <a:r>
              <a:rPr lang="en-US" sz="3900" dirty="0" smtClean="0"/>
              <a:t>George Cobb </a:t>
            </a:r>
            <a:r>
              <a:rPr lang="en-US" sz="3900" dirty="0" smtClean="0"/>
              <a:t>Lifetime Achievement </a:t>
            </a:r>
            <a:r>
              <a:rPr lang="en-US" sz="3900" dirty="0" smtClean="0"/>
              <a:t>Award</a:t>
            </a:r>
            <a:endParaRPr lang="en-US" sz="3900"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lgn="ctr">
              <a:buNone/>
            </a:pPr>
            <a:r>
              <a:rPr lang="en-US" dirty="0" smtClean="0"/>
              <a:t>George Cobb, 1947 – 2020 </a:t>
            </a:r>
            <a:endParaRPr lang="en-US" dirty="0" smtClean="0"/>
          </a:p>
        </p:txBody>
      </p:sp>
      <p:sp>
        <p:nvSpPr>
          <p:cNvPr id="4" name="Slide Number Placeholder 3"/>
          <p:cNvSpPr>
            <a:spLocks noGrp="1"/>
          </p:cNvSpPr>
          <p:nvPr>
            <p:ph type="sldNum" sz="quarter" idx="12"/>
          </p:nvPr>
        </p:nvSpPr>
        <p:spPr/>
        <p:txBody>
          <a:bodyPr/>
          <a:lstStyle/>
          <a:p>
            <a:pPr>
              <a:defRPr/>
            </a:pPr>
            <a:fld id="{718C9A65-CAE6-434E-B465-DBBA5BA6FFBF}" type="slidenum">
              <a:rPr lang="en-US" altLang="en-US" smtClean="0"/>
              <a:pPr>
                <a:defRPr/>
              </a:pPr>
              <a:t>2</a:t>
            </a:fld>
            <a:endParaRPr lang="en-US" altLang="en-US"/>
          </a:p>
        </p:txBody>
      </p:sp>
      <p:sp>
        <p:nvSpPr>
          <p:cNvPr id="6" name="Date Placeholder 5"/>
          <p:cNvSpPr>
            <a:spLocks noGrp="1"/>
          </p:cNvSpPr>
          <p:nvPr>
            <p:ph type="dt" sz="half" idx="10"/>
          </p:nvPr>
        </p:nvSpPr>
        <p:spPr/>
        <p:txBody>
          <a:bodyPr/>
          <a:lstStyle/>
          <a:p>
            <a:pPr>
              <a:defRPr/>
            </a:pPr>
            <a:r>
              <a:rPr lang="en-US" altLang="en-US" smtClean="0"/>
              <a:t>Cobb Award</a:t>
            </a:r>
            <a:endParaRPr lang="en-US" altLang="en-US"/>
          </a:p>
        </p:txBody>
      </p:sp>
      <p:sp>
        <p:nvSpPr>
          <p:cNvPr id="8" name="Footer Placeholder 7"/>
          <p:cNvSpPr>
            <a:spLocks noGrp="1"/>
          </p:cNvSpPr>
          <p:nvPr>
            <p:ph type="ftr" sz="quarter" idx="11"/>
          </p:nvPr>
        </p:nvSpPr>
        <p:spPr/>
        <p:txBody>
          <a:bodyPr/>
          <a:lstStyle/>
          <a:p>
            <a:pPr>
              <a:defRPr/>
            </a:pPr>
            <a:r>
              <a:rPr lang="en-US" altLang="en-US" smtClean="0"/>
              <a:t>USCOTS 2023</a:t>
            </a:r>
            <a:endParaRPr lang="en-US" altLang="en-US"/>
          </a:p>
        </p:txBody>
      </p:sp>
      <p:pic>
        <p:nvPicPr>
          <p:cNvPr id="1026" name="Picture 2" descr="https://lh6.googleusercontent.com/E_MORogQ-dUBaXpLbro8PRX7B9WhogWQ3-dWe2b4CUaEp8CjimXi6k7C2sMLtpu5_vSJpgtSKGxddchDQvVtmUmFZ36dfSYn81YDoPaSHbjkoK28As39hISXYkfXBka20sYAaQAjfmH8DAbE0s7AVz_jLJz9ydtgr9ioM8Lam63cm_JeuGES6loE1me6jnI=s204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725" y="1676400"/>
            <a:ext cx="8220075" cy="3666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6606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George’s wisdom and wit</a:t>
            </a:r>
            <a:endParaRPr lang="en-US" dirty="0"/>
          </a:p>
        </p:txBody>
      </p:sp>
      <p:sp>
        <p:nvSpPr>
          <p:cNvPr id="3" name="Content Placeholder 2"/>
          <p:cNvSpPr>
            <a:spLocks noGrp="1"/>
          </p:cNvSpPr>
          <p:nvPr>
            <p:ph idx="1"/>
          </p:nvPr>
        </p:nvSpPr>
        <p:spPr/>
        <p:txBody>
          <a:bodyPr/>
          <a:lstStyle/>
          <a:p>
            <a:pPr eaLnBrk="1" hangingPunct="1">
              <a:lnSpc>
                <a:spcPct val="90000"/>
              </a:lnSpc>
              <a:buNone/>
            </a:pPr>
            <a:r>
              <a:rPr lang="en-US" altLang="en-US" dirty="0" smtClean="0"/>
              <a:t>“Judge a textbook by its exercises, and you cannot go far wrong.”</a:t>
            </a:r>
            <a:endParaRPr lang="en-US" altLang="en-US" dirty="0"/>
          </a:p>
          <a:p>
            <a:pPr eaLnBrk="1" hangingPunct="1">
              <a:lnSpc>
                <a:spcPct val="90000"/>
              </a:lnSpc>
              <a:buNone/>
            </a:pPr>
            <a:r>
              <a:rPr lang="en-US" altLang="en-US" dirty="0"/>
              <a:t>    – George Cobb </a:t>
            </a:r>
            <a:r>
              <a:rPr lang="en-US" altLang="en-US" dirty="0" smtClean="0"/>
              <a:t>(</a:t>
            </a:r>
            <a:r>
              <a:rPr lang="en-US" altLang="en-US" i="1" dirty="0" smtClean="0"/>
              <a:t>JASA</a:t>
            </a:r>
            <a:r>
              <a:rPr lang="en-US" altLang="en-US" dirty="0" smtClean="0"/>
              <a:t>, 1987)</a:t>
            </a:r>
          </a:p>
          <a:p>
            <a:pPr eaLnBrk="1" hangingPunct="1">
              <a:lnSpc>
                <a:spcPct val="90000"/>
              </a:lnSpc>
              <a:buNone/>
            </a:pPr>
            <a:r>
              <a:rPr lang="en-US" altLang="en-US" dirty="0" smtClean="0"/>
              <a:t>“</a:t>
            </a:r>
            <a:r>
              <a:rPr lang="en-US" dirty="0"/>
              <a:t>Shorn of all subtlety, and led naked out of the protective fold of educational research literature, there comes a sheepish little fact: lectures don’t work nearly as well as many of us would like to </a:t>
            </a:r>
            <a:r>
              <a:rPr lang="en-US" dirty="0" smtClean="0"/>
              <a:t>think.”</a:t>
            </a:r>
          </a:p>
          <a:p>
            <a:pPr eaLnBrk="1" hangingPunct="1">
              <a:lnSpc>
                <a:spcPct val="90000"/>
              </a:lnSpc>
              <a:buNone/>
            </a:pPr>
            <a:r>
              <a:rPr lang="en-US" altLang="en-US" dirty="0"/>
              <a:t> </a:t>
            </a:r>
            <a:r>
              <a:rPr lang="en-US" altLang="en-US" dirty="0" smtClean="0"/>
              <a:t>	– </a:t>
            </a:r>
            <a:r>
              <a:rPr lang="en-US" altLang="en-US" dirty="0"/>
              <a:t>George Cobb </a:t>
            </a:r>
            <a:r>
              <a:rPr lang="en-US" altLang="en-US" dirty="0" smtClean="0"/>
              <a:t>(</a:t>
            </a:r>
            <a:r>
              <a:rPr lang="en-US" altLang="en-US" i="1" dirty="0" smtClean="0"/>
              <a:t>Heeding the Call for Change</a:t>
            </a:r>
            <a:r>
              <a:rPr lang="en-US" altLang="en-US" dirty="0" smtClean="0"/>
              <a:t>, 1996)</a:t>
            </a:r>
            <a:endParaRPr lang="en-US" altLang="en-US" dirty="0"/>
          </a:p>
        </p:txBody>
      </p:sp>
      <p:sp>
        <p:nvSpPr>
          <p:cNvPr id="4" name="Date Placeholder 3"/>
          <p:cNvSpPr>
            <a:spLocks noGrp="1"/>
          </p:cNvSpPr>
          <p:nvPr>
            <p:ph type="dt" sz="half" idx="10"/>
          </p:nvPr>
        </p:nvSpPr>
        <p:spPr/>
        <p:txBody>
          <a:bodyPr/>
          <a:lstStyle/>
          <a:p>
            <a:pPr>
              <a:defRPr/>
            </a:pPr>
            <a:r>
              <a:rPr lang="en-US" altLang="en-US" smtClean="0"/>
              <a:t>Cobb Award</a:t>
            </a:r>
            <a:endParaRPr lang="en-US" altLang="en-US"/>
          </a:p>
        </p:txBody>
      </p:sp>
      <p:sp>
        <p:nvSpPr>
          <p:cNvPr id="5" name="Footer Placeholder 4"/>
          <p:cNvSpPr>
            <a:spLocks noGrp="1"/>
          </p:cNvSpPr>
          <p:nvPr>
            <p:ph type="ftr" sz="quarter" idx="11"/>
          </p:nvPr>
        </p:nvSpPr>
        <p:spPr/>
        <p:txBody>
          <a:bodyPr/>
          <a:lstStyle/>
          <a:p>
            <a:pPr>
              <a:defRPr/>
            </a:pPr>
            <a:r>
              <a:rPr lang="en-US" altLang="en-US" dirty="0" smtClean="0"/>
              <a:t>USCOTS 2023</a:t>
            </a:r>
            <a:endParaRPr lang="en-US" altLang="en-US" dirty="0"/>
          </a:p>
        </p:txBody>
      </p:sp>
      <p:sp>
        <p:nvSpPr>
          <p:cNvPr id="6" name="Slide Number Placeholder 5"/>
          <p:cNvSpPr>
            <a:spLocks noGrp="1"/>
          </p:cNvSpPr>
          <p:nvPr>
            <p:ph type="sldNum" sz="quarter" idx="12"/>
          </p:nvPr>
        </p:nvSpPr>
        <p:spPr/>
        <p:txBody>
          <a:bodyPr/>
          <a:lstStyle/>
          <a:p>
            <a:pPr>
              <a:defRPr/>
            </a:pPr>
            <a:fld id="{718C9A65-CAE6-434E-B465-DBBA5BA6FFBF}" type="slidenum">
              <a:rPr lang="en-US" altLang="en-US" smtClean="0"/>
              <a:pPr>
                <a:defRPr/>
              </a:pPr>
              <a:t>3</a:t>
            </a:fld>
            <a:endParaRPr lang="en-US" altLang="en-US"/>
          </a:p>
        </p:txBody>
      </p:sp>
    </p:spTree>
    <p:extLst>
      <p:ext uri="{BB962C8B-B14F-4D97-AF65-F5344CB8AC3E}">
        <p14:creationId xmlns:p14="http://schemas.microsoft.com/office/powerpoint/2010/main" val="73942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George’s inspiration </a:t>
            </a:r>
            <a:endParaRPr lang="en-US" dirty="0"/>
          </a:p>
        </p:txBody>
      </p:sp>
      <p:sp>
        <p:nvSpPr>
          <p:cNvPr id="3" name="Content Placeholder 2"/>
          <p:cNvSpPr>
            <a:spLocks noGrp="1"/>
          </p:cNvSpPr>
          <p:nvPr>
            <p:ph idx="1"/>
          </p:nvPr>
        </p:nvSpPr>
        <p:spPr/>
        <p:txBody>
          <a:bodyPr/>
          <a:lstStyle/>
          <a:p>
            <a:pPr eaLnBrk="1" hangingPunct="1">
              <a:lnSpc>
                <a:spcPct val="90000"/>
              </a:lnSpc>
              <a:buNone/>
            </a:pPr>
            <a:r>
              <a:rPr lang="en-US" altLang="en-US" dirty="0"/>
              <a:t>“Ptolemy’s cosmology was </a:t>
            </a:r>
            <a:r>
              <a:rPr lang="en-US" altLang="en-US" dirty="0" smtClean="0"/>
              <a:t>needlessly complicated</a:t>
            </a:r>
            <a:r>
              <a:rPr lang="en-US" altLang="en-US" dirty="0"/>
              <a:t>, because he put the earth at the center of his system, instead of putting the sun at the center.  Our curriculum is needlessly complicated because we put the normal distribution, as an approximate sampling distribution for the mean, at the center of our curriculum, instead of putting the </a:t>
            </a:r>
            <a:r>
              <a:rPr lang="en-US" altLang="en-US" b="1" i="1" dirty="0"/>
              <a:t>core logic of inference</a:t>
            </a:r>
            <a:r>
              <a:rPr lang="en-US" altLang="en-US" dirty="0"/>
              <a:t> at the center.”</a:t>
            </a:r>
          </a:p>
          <a:p>
            <a:pPr eaLnBrk="1" hangingPunct="1">
              <a:lnSpc>
                <a:spcPct val="90000"/>
              </a:lnSpc>
              <a:buNone/>
            </a:pPr>
            <a:r>
              <a:rPr lang="en-US" altLang="en-US" dirty="0"/>
              <a:t>    – George Cobb (</a:t>
            </a:r>
            <a:r>
              <a:rPr lang="en-US" altLang="en-US" i="1" dirty="0"/>
              <a:t>TISE</a:t>
            </a:r>
            <a:r>
              <a:rPr lang="en-US" altLang="en-US" dirty="0"/>
              <a:t>, 2007</a:t>
            </a:r>
            <a:r>
              <a:rPr lang="en-US" altLang="en-US" dirty="0" smtClean="0"/>
              <a:t>)</a:t>
            </a:r>
            <a:endParaRPr lang="en-US" altLang="en-US" dirty="0"/>
          </a:p>
        </p:txBody>
      </p:sp>
      <p:sp>
        <p:nvSpPr>
          <p:cNvPr id="4" name="Date Placeholder 3"/>
          <p:cNvSpPr>
            <a:spLocks noGrp="1"/>
          </p:cNvSpPr>
          <p:nvPr>
            <p:ph type="dt" sz="half" idx="10"/>
          </p:nvPr>
        </p:nvSpPr>
        <p:spPr/>
        <p:txBody>
          <a:bodyPr/>
          <a:lstStyle/>
          <a:p>
            <a:pPr>
              <a:defRPr/>
            </a:pPr>
            <a:r>
              <a:rPr lang="en-US" altLang="en-US" smtClean="0"/>
              <a:t>Cobb Award</a:t>
            </a:r>
            <a:endParaRPr lang="en-US" altLang="en-US"/>
          </a:p>
        </p:txBody>
      </p:sp>
      <p:sp>
        <p:nvSpPr>
          <p:cNvPr id="5" name="Footer Placeholder 4"/>
          <p:cNvSpPr>
            <a:spLocks noGrp="1"/>
          </p:cNvSpPr>
          <p:nvPr>
            <p:ph type="ftr" sz="quarter" idx="11"/>
          </p:nvPr>
        </p:nvSpPr>
        <p:spPr/>
        <p:txBody>
          <a:bodyPr/>
          <a:lstStyle/>
          <a:p>
            <a:pPr>
              <a:defRPr/>
            </a:pPr>
            <a:r>
              <a:rPr lang="en-US" altLang="en-US" smtClean="0"/>
              <a:t>USCOTS 2023</a:t>
            </a:r>
            <a:endParaRPr lang="en-US" altLang="en-US"/>
          </a:p>
        </p:txBody>
      </p:sp>
      <p:sp>
        <p:nvSpPr>
          <p:cNvPr id="6" name="Slide Number Placeholder 5"/>
          <p:cNvSpPr>
            <a:spLocks noGrp="1"/>
          </p:cNvSpPr>
          <p:nvPr>
            <p:ph type="sldNum" sz="quarter" idx="12"/>
          </p:nvPr>
        </p:nvSpPr>
        <p:spPr/>
        <p:txBody>
          <a:bodyPr/>
          <a:lstStyle/>
          <a:p>
            <a:pPr>
              <a:defRPr/>
            </a:pPr>
            <a:fld id="{718C9A65-CAE6-434E-B465-DBBA5BA6FFBF}" type="slidenum">
              <a:rPr lang="en-US" altLang="en-US" smtClean="0"/>
              <a:pPr>
                <a:defRPr/>
              </a:pPr>
              <a:t>4</a:t>
            </a:fld>
            <a:endParaRPr lang="en-US" altLang="en-US"/>
          </a:p>
        </p:txBody>
      </p:sp>
    </p:spTree>
    <p:extLst>
      <p:ext uri="{BB962C8B-B14F-4D97-AF65-F5344CB8AC3E}">
        <p14:creationId xmlns:p14="http://schemas.microsoft.com/office/powerpoint/2010/main" val="2754758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about George</a:t>
            </a:r>
            <a:endParaRPr lang="en-US" dirty="0"/>
          </a:p>
        </p:txBody>
      </p:sp>
      <p:sp>
        <p:nvSpPr>
          <p:cNvPr id="3" name="Content Placeholder 2"/>
          <p:cNvSpPr>
            <a:spLocks noGrp="1"/>
          </p:cNvSpPr>
          <p:nvPr>
            <p:ph idx="1"/>
          </p:nvPr>
        </p:nvSpPr>
        <p:spPr/>
        <p:txBody>
          <a:bodyPr/>
          <a:lstStyle/>
          <a:p>
            <a:r>
              <a:rPr lang="en-US" sz="2800" dirty="0"/>
              <a:t>Memorial website: </a:t>
            </a:r>
            <a:r>
              <a:rPr lang="en-US" sz="2800" dirty="0">
                <a:hlinkClick r:id="rId2" action="ppaction://hlinkfile"/>
              </a:rPr>
              <a:t>georgewcobb.com</a:t>
            </a:r>
            <a:endParaRPr lang="en-US" sz="2800" dirty="0"/>
          </a:p>
          <a:p>
            <a:r>
              <a:rPr lang="en-US" sz="2800" i="1" dirty="0" err="1"/>
              <a:t>Amstat</a:t>
            </a:r>
            <a:r>
              <a:rPr lang="en-US" sz="2800" i="1" dirty="0"/>
              <a:t> News </a:t>
            </a:r>
            <a:r>
              <a:rPr lang="en-US" sz="2800" dirty="0"/>
              <a:t>obituary: </a:t>
            </a:r>
            <a:r>
              <a:rPr lang="en-US" sz="2800" dirty="0">
                <a:hlinkClick r:id="rId3"/>
              </a:rPr>
              <a:t>https://magazine.amstat.org/blog/2020/07/01/remembering-george-cobb-1947-2020/</a:t>
            </a:r>
            <a:endParaRPr lang="en-US" sz="2800" dirty="0"/>
          </a:p>
          <a:p>
            <a:r>
              <a:rPr lang="en-US" sz="2800" i="1" dirty="0"/>
              <a:t>JSE</a:t>
            </a:r>
            <a:r>
              <a:rPr lang="en-US" sz="2800" dirty="0"/>
              <a:t> interview: </a:t>
            </a:r>
            <a:r>
              <a:rPr lang="en-US" sz="2800" dirty="0">
                <a:hlinkClick r:id="rId4"/>
              </a:rPr>
              <a:t>www.tandfonline.com/doi/abs/10.1080/10691898.2015.11889729</a:t>
            </a:r>
            <a:endParaRPr lang="en-US" sz="2800" dirty="0"/>
          </a:p>
          <a:p>
            <a:r>
              <a:rPr lang="en-US" sz="2800" dirty="0" err="1"/>
              <a:t>eCOTS</a:t>
            </a:r>
            <a:r>
              <a:rPr lang="en-US" sz="2800" dirty="0"/>
              <a:t> memorial session: </a:t>
            </a:r>
            <a:r>
              <a:rPr lang="en-US" sz="2800" dirty="0">
                <a:hlinkClick r:id="rId5"/>
              </a:rPr>
              <a:t>www.causeweb.org/cause/ecots/ecots20/program/memorial</a:t>
            </a:r>
            <a:endParaRPr lang="en-US" sz="2800" dirty="0"/>
          </a:p>
        </p:txBody>
      </p:sp>
      <p:sp>
        <p:nvSpPr>
          <p:cNvPr id="4" name="Date Placeholder 3"/>
          <p:cNvSpPr>
            <a:spLocks noGrp="1"/>
          </p:cNvSpPr>
          <p:nvPr>
            <p:ph type="dt" sz="half" idx="10"/>
          </p:nvPr>
        </p:nvSpPr>
        <p:spPr/>
        <p:txBody>
          <a:bodyPr/>
          <a:lstStyle/>
          <a:p>
            <a:pPr>
              <a:defRPr/>
            </a:pPr>
            <a:r>
              <a:rPr lang="en-US" altLang="en-US" smtClean="0"/>
              <a:t>Cobb Award</a:t>
            </a:r>
            <a:endParaRPr lang="en-US" altLang="en-US"/>
          </a:p>
        </p:txBody>
      </p:sp>
      <p:sp>
        <p:nvSpPr>
          <p:cNvPr id="5" name="Footer Placeholder 4"/>
          <p:cNvSpPr>
            <a:spLocks noGrp="1"/>
          </p:cNvSpPr>
          <p:nvPr>
            <p:ph type="ftr" sz="quarter" idx="11"/>
          </p:nvPr>
        </p:nvSpPr>
        <p:spPr/>
        <p:txBody>
          <a:bodyPr/>
          <a:lstStyle/>
          <a:p>
            <a:pPr>
              <a:defRPr/>
            </a:pPr>
            <a:r>
              <a:rPr lang="en-US" altLang="en-US" smtClean="0"/>
              <a:t>USCOTS 2023</a:t>
            </a:r>
            <a:endParaRPr lang="en-US" altLang="en-US"/>
          </a:p>
        </p:txBody>
      </p:sp>
      <p:sp>
        <p:nvSpPr>
          <p:cNvPr id="6" name="Slide Number Placeholder 5"/>
          <p:cNvSpPr>
            <a:spLocks noGrp="1"/>
          </p:cNvSpPr>
          <p:nvPr>
            <p:ph type="sldNum" sz="quarter" idx="12"/>
          </p:nvPr>
        </p:nvSpPr>
        <p:spPr/>
        <p:txBody>
          <a:bodyPr/>
          <a:lstStyle/>
          <a:p>
            <a:pPr>
              <a:defRPr/>
            </a:pPr>
            <a:fld id="{718C9A65-CAE6-434E-B465-DBBA5BA6FFBF}" type="slidenum">
              <a:rPr lang="en-US" altLang="en-US" smtClean="0"/>
              <a:pPr>
                <a:defRPr/>
              </a:pPr>
              <a:t>5</a:t>
            </a:fld>
            <a:endParaRPr lang="en-US" altLang="en-US"/>
          </a:p>
        </p:txBody>
      </p:sp>
    </p:spTree>
    <p:extLst>
      <p:ext uri="{BB962C8B-B14F-4D97-AF65-F5344CB8AC3E}">
        <p14:creationId xmlns:p14="http://schemas.microsoft.com/office/powerpoint/2010/main" val="2384541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839200" cy="1139825"/>
          </a:xfrm>
        </p:spPr>
        <p:txBody>
          <a:bodyPr/>
          <a:lstStyle/>
          <a:p>
            <a:r>
              <a:rPr lang="en-US" sz="3900" dirty="0" smtClean="0"/>
              <a:t>George Cobb Lifetime </a:t>
            </a:r>
            <a:r>
              <a:rPr lang="en-US" sz="3900" dirty="0" smtClean="0"/>
              <a:t>Achievement </a:t>
            </a:r>
            <a:r>
              <a:rPr lang="en-US" sz="3900" dirty="0" smtClean="0"/>
              <a:t>Award</a:t>
            </a:r>
            <a:endParaRPr lang="en-US" sz="3900" dirty="0"/>
          </a:p>
        </p:txBody>
      </p:sp>
      <p:sp>
        <p:nvSpPr>
          <p:cNvPr id="3" name="Content Placeholder 2"/>
          <p:cNvSpPr>
            <a:spLocks noGrp="1"/>
          </p:cNvSpPr>
          <p:nvPr>
            <p:ph idx="1"/>
          </p:nvPr>
        </p:nvSpPr>
        <p:spPr/>
        <p:txBody>
          <a:bodyPr/>
          <a:lstStyle/>
          <a:p>
            <a:r>
              <a:rPr lang="en-US" dirty="0" smtClean="0"/>
              <a:t>2021: Jessica Utts</a:t>
            </a:r>
            <a:endParaRPr lang="en-US" dirty="0"/>
          </a:p>
          <a:p>
            <a:r>
              <a:rPr lang="en-US" dirty="0" smtClean="0"/>
              <a:t>2022: Bob delMas</a:t>
            </a:r>
          </a:p>
          <a:p>
            <a:endParaRPr lang="en-US" dirty="0" smtClean="0"/>
          </a:p>
          <a:p>
            <a:r>
              <a:rPr lang="en-US" dirty="0" smtClean="0"/>
              <a:t>2023: To be announced by Dennis Pearl, Director of CAUSE</a:t>
            </a:r>
            <a:r>
              <a:rPr lang="en-US" dirty="0"/>
              <a:t/>
            </a:r>
            <a:br>
              <a:rPr lang="en-US" dirty="0"/>
            </a:br>
            <a:endParaRPr lang="en-US" dirty="0" smtClean="0"/>
          </a:p>
        </p:txBody>
      </p:sp>
      <p:sp>
        <p:nvSpPr>
          <p:cNvPr id="4" name="Slide Number Placeholder 3"/>
          <p:cNvSpPr>
            <a:spLocks noGrp="1"/>
          </p:cNvSpPr>
          <p:nvPr>
            <p:ph type="sldNum" sz="quarter" idx="12"/>
          </p:nvPr>
        </p:nvSpPr>
        <p:spPr/>
        <p:txBody>
          <a:bodyPr/>
          <a:lstStyle/>
          <a:p>
            <a:pPr>
              <a:defRPr/>
            </a:pPr>
            <a:fld id="{718C9A65-CAE6-434E-B465-DBBA5BA6FFBF}" type="slidenum">
              <a:rPr lang="en-US" altLang="en-US" smtClean="0"/>
              <a:pPr>
                <a:defRPr/>
              </a:pPr>
              <a:t>6</a:t>
            </a:fld>
            <a:endParaRPr lang="en-US" altLang="en-US"/>
          </a:p>
        </p:txBody>
      </p:sp>
      <p:sp>
        <p:nvSpPr>
          <p:cNvPr id="6" name="Date Placeholder 5"/>
          <p:cNvSpPr>
            <a:spLocks noGrp="1"/>
          </p:cNvSpPr>
          <p:nvPr>
            <p:ph type="dt" sz="half" idx="10"/>
          </p:nvPr>
        </p:nvSpPr>
        <p:spPr/>
        <p:txBody>
          <a:bodyPr/>
          <a:lstStyle/>
          <a:p>
            <a:pPr>
              <a:defRPr/>
            </a:pPr>
            <a:r>
              <a:rPr lang="en-US" altLang="en-US" smtClean="0"/>
              <a:t>Cobb Award</a:t>
            </a:r>
            <a:endParaRPr lang="en-US" altLang="en-US"/>
          </a:p>
        </p:txBody>
      </p:sp>
      <p:sp>
        <p:nvSpPr>
          <p:cNvPr id="8" name="Footer Placeholder 7"/>
          <p:cNvSpPr>
            <a:spLocks noGrp="1"/>
          </p:cNvSpPr>
          <p:nvPr>
            <p:ph type="ftr" sz="quarter" idx="11"/>
          </p:nvPr>
        </p:nvSpPr>
        <p:spPr/>
        <p:txBody>
          <a:bodyPr/>
          <a:lstStyle/>
          <a:p>
            <a:pPr>
              <a:defRPr/>
            </a:pPr>
            <a:r>
              <a:rPr lang="en-US" altLang="en-US" smtClean="0"/>
              <a:t>USCOTS 2023</a:t>
            </a:r>
            <a:endParaRPr lang="en-US" altLang="en-US"/>
          </a:p>
        </p:txBody>
      </p:sp>
    </p:spTree>
    <p:extLst>
      <p:ext uri="{BB962C8B-B14F-4D97-AF65-F5344CB8AC3E}">
        <p14:creationId xmlns:p14="http://schemas.microsoft.com/office/powerpoint/2010/main" val="1156547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7050</TotalTime>
  <Words>296</Words>
  <Application>Microsoft Office PowerPoint</Application>
  <PresentationFormat>On-screen Show (4:3)</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Garamond</vt:lpstr>
      <vt:lpstr>Wingdings</vt:lpstr>
      <vt:lpstr>Edge</vt:lpstr>
      <vt:lpstr>CAUSE Lifetime Achievement Award</vt:lpstr>
      <vt:lpstr>George Cobb Lifetime Achievement Award</vt:lpstr>
      <vt:lpstr>George’s wisdom and wit</vt:lpstr>
      <vt:lpstr>George’s inspiration </vt:lpstr>
      <vt:lpstr>More about George</vt:lpstr>
      <vt:lpstr>George Cobb Lifetime Achievement Award</vt:lpstr>
    </vt:vector>
  </TitlesOfParts>
  <Company>Cal Poly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USCOTS Opening Session</dc:title>
  <dc:creator>Allan Rossman</dc:creator>
  <cp:lastModifiedBy>Allan Rossman</cp:lastModifiedBy>
  <cp:revision>401</cp:revision>
  <dcterms:created xsi:type="dcterms:W3CDTF">2009-03-26T00:55:02Z</dcterms:created>
  <dcterms:modified xsi:type="dcterms:W3CDTF">2023-06-01T03:21:18Z</dcterms:modified>
</cp:coreProperties>
</file>