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81" r:id="rId4"/>
    <p:sldId id="260" r:id="rId5"/>
    <p:sldId id="258" r:id="rId6"/>
    <p:sldId id="259" r:id="rId7"/>
    <p:sldId id="261" r:id="rId8"/>
    <p:sldId id="262" r:id="rId9"/>
    <p:sldId id="263" r:id="rId10"/>
    <p:sldId id="302" r:id="rId11"/>
    <p:sldId id="303" r:id="rId12"/>
    <p:sldId id="304" r:id="rId13"/>
    <p:sldId id="301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311" r:id="rId26"/>
    <p:sldId id="305" r:id="rId27"/>
    <p:sldId id="306" r:id="rId28"/>
    <p:sldId id="308" r:id="rId29"/>
    <p:sldId id="275" r:id="rId30"/>
    <p:sldId id="309" r:id="rId31"/>
    <p:sldId id="276" r:id="rId32"/>
    <p:sldId id="312" r:id="rId33"/>
    <p:sldId id="310" r:id="rId34"/>
    <p:sldId id="277" r:id="rId35"/>
    <p:sldId id="280" r:id="rId36"/>
    <p:sldId id="279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4C0E7-AD3E-46FB-8A55-90C359F994A0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2C42-50CA-4775-B013-31FD009F1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89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39109-2865-47BE-809D-EA865B83D7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5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39109-2865-47BE-809D-EA865B83D7F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5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39109-2865-47BE-809D-EA865B83D7F1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34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useweb.org/stub" TargetMode="External"/><Relationship Id="rId2" Type="http://schemas.openxmlformats.org/officeDocument/2006/relationships/hyperlink" Target="http://www.isi-stat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bchance@calpoly.edu" TargetMode="External"/><Relationship Id="rId5" Type="http://schemas.openxmlformats.org/officeDocument/2006/relationships/hyperlink" Target="mailto:nathan.tintle@dordt.edu" TargetMode="External"/><Relationship Id="rId4" Type="http://schemas.openxmlformats.org/officeDocument/2006/relationships/hyperlink" Target="http://www.causeweb.org/sbi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06B-E363-4EBE-B270-C267C86986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Multivariable thinking across the curriculum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6F479E-AE12-498A-A181-47AA43128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7673" y="4210632"/>
            <a:ext cx="8888684" cy="2376599"/>
          </a:xfrm>
        </p:spPr>
        <p:txBody>
          <a:bodyPr>
            <a:normAutofit/>
          </a:bodyPr>
          <a:lstStyle/>
          <a:p>
            <a:r>
              <a:rPr lang="en-US" dirty="0"/>
              <a:t>Jamie Bunting, Department of Biology, Cal Poly San Luis Obispo</a:t>
            </a:r>
            <a:br>
              <a:rPr lang="en-US" dirty="0"/>
            </a:br>
            <a:r>
              <a:rPr lang="en-US" dirty="0"/>
              <a:t>Beth Chance, Department of Statistics, Cal Poly San Luis Obispo</a:t>
            </a:r>
            <a:br>
              <a:rPr lang="en-US" dirty="0"/>
            </a:br>
            <a:r>
              <a:rPr lang="en-US" dirty="0"/>
              <a:t>Elena Keeling, Department of Biology, Cal Poly San Luis Obispo</a:t>
            </a:r>
            <a:br>
              <a:rPr lang="en-US" dirty="0"/>
            </a:br>
            <a:r>
              <a:rPr lang="en-US" dirty="0"/>
              <a:t>Karen McGaughey, Department of Statistics, Cal Poly San Luis Obispo</a:t>
            </a:r>
            <a:br>
              <a:rPr lang="en-US" dirty="0"/>
            </a:br>
            <a:r>
              <a:rPr lang="en-US" dirty="0"/>
              <a:t>Nathan Tintle, Department of Mathematics and Statistics, Dordt University</a:t>
            </a:r>
          </a:p>
          <a:p>
            <a:endParaRPr lang="en-US" dirty="0"/>
          </a:p>
          <a:p>
            <a:r>
              <a:rPr lang="en-US" dirty="0" err="1"/>
              <a:t>eCOTS</a:t>
            </a:r>
            <a:r>
              <a:rPr lang="en-US" dirty="0"/>
              <a:t>, May 2020</a:t>
            </a:r>
          </a:p>
        </p:txBody>
      </p:sp>
    </p:spTree>
    <p:extLst>
      <p:ext uri="{BB962C8B-B14F-4D97-AF65-F5344CB8AC3E}">
        <p14:creationId xmlns:p14="http://schemas.microsoft.com/office/powerpoint/2010/main" val="3093633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C054-BFFA-45C6-B03D-C9728ADF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 Cobb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ED3D8-3DD6-4FBA-8284-79348CC22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Professor Emeritus of Mathematics and Statistics at Mount Holyoke College</a:t>
            </a:r>
          </a:p>
          <a:p>
            <a:r>
              <a:rPr lang="en-US" sz="2600" dirty="0"/>
              <a:t>Fellow of the American Statistical Association </a:t>
            </a:r>
          </a:p>
          <a:p>
            <a:r>
              <a:rPr lang="en-US" sz="2600" dirty="0"/>
              <a:t>ASA’s Founders Award</a:t>
            </a:r>
          </a:p>
          <a:p>
            <a:r>
              <a:rPr lang="en-US" sz="2600" dirty="0"/>
              <a:t>USCOTS Lifetime Achievement Award</a:t>
            </a:r>
          </a:p>
          <a:p>
            <a:r>
              <a:rPr lang="en-US" sz="2600" dirty="0"/>
              <a:t>Among many other accolades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1" descr="image001">
            <a:extLst>
              <a:ext uri="{FF2B5EF4-FFF2-40B4-BE49-F238E27FC236}">
                <a16:creationId xmlns:a16="http://schemas.microsoft.com/office/drawing/2014/main" id="{9A5DC31E-D47F-415A-996E-17306575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36" y="304800"/>
            <a:ext cx="28495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157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299" y="646573"/>
            <a:ext cx="8229600" cy="1020762"/>
          </a:xfrm>
        </p:spPr>
        <p:txBody>
          <a:bodyPr>
            <a:normAutofit/>
          </a:bodyPr>
          <a:lstStyle/>
          <a:p>
            <a:r>
              <a:rPr lang="en-US" dirty="0"/>
              <a:t>The consequence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7299" y="2073061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/>
              <a:t>Few students ever leave our course seeing statistics as this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rouen-cathedral-rouen-f144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670" y="2563484"/>
            <a:ext cx="5867400" cy="38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77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79438"/>
            <a:ext cx="8229600" cy="1096962"/>
          </a:xfrm>
        </p:spPr>
        <p:txBody>
          <a:bodyPr>
            <a:normAutofit/>
          </a:bodyPr>
          <a:lstStyle/>
          <a:p>
            <a:r>
              <a:rPr lang="en-US" dirty="0"/>
              <a:t>The consequence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2042604"/>
            <a:ext cx="8458200" cy="5181600"/>
          </a:xfrm>
        </p:spPr>
        <p:txBody>
          <a:bodyPr>
            <a:normAutofit/>
          </a:bodyPr>
          <a:lstStyle/>
          <a:p>
            <a:r>
              <a:rPr lang="en-US" sz="2800" dirty="0"/>
              <a:t>The better students may get a fuzzy impression</a:t>
            </a:r>
          </a:p>
          <a:p>
            <a:pPr marL="0" indent="0">
              <a:buNone/>
            </a:pPr>
            <a:r>
              <a:rPr lang="en-US" sz="2800" dirty="0"/>
              <a:t>	</a:t>
            </a:r>
          </a:p>
        </p:txBody>
      </p:sp>
      <p:pic>
        <p:nvPicPr>
          <p:cNvPr id="4" name="Picture 3" descr="tumblr_lcdzvmTYrV1qep93so1_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28316"/>
            <a:ext cx="2514600" cy="432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62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003" y="627958"/>
            <a:ext cx="8229600" cy="1020762"/>
          </a:xfrm>
        </p:spPr>
        <p:txBody>
          <a:bodyPr>
            <a:normAutofit/>
          </a:bodyPr>
          <a:lstStyle/>
          <a:p>
            <a:r>
              <a:rPr lang="en-US" dirty="0"/>
              <a:t>The consequence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84" y="2037273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/>
              <a:t>All too many noses stay too close to the canvas, and see disconnected details</a:t>
            </a:r>
          </a:p>
          <a:p>
            <a:pPr marL="0" indent="0">
              <a:buNone/>
            </a:pPr>
            <a:endParaRPr lang="en-US" sz="2800" dirty="0">
              <a:cs typeface="Symbol" charset="2"/>
            </a:endParaRPr>
          </a:p>
        </p:txBody>
      </p:sp>
      <p:pic>
        <p:nvPicPr>
          <p:cNvPr id="4" name="Picture 3" descr="seurat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84" y="2997680"/>
            <a:ext cx="4648200" cy="34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89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53C8A-BB2D-4E29-87CB-8E9BD0690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multivariable thinking?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D1BDF-3408-4448-BDCB-43D9FCB26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Keep students focused on statistical thinking – by emphasizing multivariable thinking!</a:t>
            </a:r>
          </a:p>
          <a:p>
            <a:pPr lvl="1"/>
            <a:r>
              <a:rPr lang="en-US" dirty="0"/>
              <a:t>Practical problems, but simple enough time isn’t all spent on data cleaning/import/etc.</a:t>
            </a:r>
          </a:p>
          <a:p>
            <a:pPr lvl="1"/>
            <a:r>
              <a:rPr lang="en-US" dirty="0"/>
              <a:t>Focus on what statistics can and can’t tell you</a:t>
            </a:r>
          </a:p>
          <a:p>
            <a:pPr lvl="1"/>
            <a:r>
              <a:rPr lang="en-US" dirty="0"/>
              <a:t>Focus on explained variation</a:t>
            </a:r>
          </a:p>
          <a:p>
            <a:pPr lvl="1"/>
            <a:r>
              <a:rPr lang="en-US" dirty="0"/>
              <a:t>Focus on the logic of inference and overarching process of statistical investigations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819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04880-1B77-475F-919D-F4CC075D4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we’re seeing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60B9D-62BC-4713-AF7A-FB144A1D6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Lake Herring fry (fry=little fish; old enough to eat itself!) study</a:t>
            </a:r>
          </a:p>
        </p:txBody>
      </p:sp>
      <p:pic>
        <p:nvPicPr>
          <p:cNvPr id="5" name="Picture 4" descr="A picture containing person, indoor, food, man&#10;&#10;Description automatically generated">
            <a:extLst>
              <a:ext uri="{FF2B5EF4-FFF2-40B4-BE49-F238E27FC236}">
                <a16:creationId xmlns:a16="http://schemas.microsoft.com/office/drawing/2014/main" id="{2B18C6B2-D5DC-4F11-A8FD-3F86FA189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4" y="2616888"/>
            <a:ext cx="3658983" cy="2744237"/>
          </a:xfrm>
          <a:prstGeom prst="rect">
            <a:avLst/>
          </a:prstGeom>
        </p:spPr>
      </p:pic>
      <p:pic>
        <p:nvPicPr>
          <p:cNvPr id="7" name="Picture 6" descr="A picture containing indoor, table, kitchen, counter&#10;&#10;Description automatically generated">
            <a:extLst>
              <a:ext uri="{FF2B5EF4-FFF2-40B4-BE49-F238E27FC236}">
                <a16:creationId xmlns:a16="http://schemas.microsoft.com/office/drawing/2014/main" id="{0B046436-7A6A-4F00-AD3E-F8E3AE7C0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272" y="3554963"/>
            <a:ext cx="3893976" cy="2920482"/>
          </a:xfrm>
          <a:prstGeom prst="rect">
            <a:avLst/>
          </a:prstGeom>
        </p:spPr>
      </p:pic>
      <p:pic>
        <p:nvPicPr>
          <p:cNvPr id="1026" name="Picture 2" descr="Puget Sound Tides, Wind and Food Forms - Emerald Water Anglers">
            <a:extLst>
              <a:ext uri="{FF2B5EF4-FFF2-40B4-BE49-F238E27FC236}">
                <a16:creationId xmlns:a16="http://schemas.microsoft.com/office/drawing/2014/main" id="{8E56202A-44BC-46C9-A161-7AD0D91FD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824" y="1530205"/>
            <a:ext cx="28860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92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52241-A060-49D6-A6FD-30421190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Lake herring fry study</a:t>
            </a:r>
          </a:p>
        </p:txBody>
      </p:sp>
      <p:pic>
        <p:nvPicPr>
          <p:cNvPr id="5" name="Content Placeholder 4" descr="A large pot&#10;&#10;Description automatically generated">
            <a:extLst>
              <a:ext uri="{FF2B5EF4-FFF2-40B4-BE49-F238E27FC236}">
                <a16:creationId xmlns:a16="http://schemas.microsoft.com/office/drawing/2014/main" id="{B2835395-47F0-46FC-BD34-752346F0E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611" y="2043451"/>
            <a:ext cx="5175249" cy="3881437"/>
          </a:xfrm>
        </p:spPr>
      </p:pic>
      <p:pic>
        <p:nvPicPr>
          <p:cNvPr id="7" name="Picture 6" descr="A picture containing sitting, table, indoor, cake&#10;&#10;Description automatically generated">
            <a:extLst>
              <a:ext uri="{FF2B5EF4-FFF2-40B4-BE49-F238E27FC236}">
                <a16:creationId xmlns:a16="http://schemas.microsoft.com/office/drawing/2014/main" id="{EA382694-4AF8-44D0-A5B7-8826DFFC8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27426"/>
            <a:ext cx="5299725" cy="397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64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A67BE-EED4-49E8-9648-36772C74A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04440-5752-49B7-A654-44FB40E4F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Each tank is broken into 6 sections:</a:t>
            </a:r>
          </a:p>
          <a:p>
            <a:pPr lvl="1"/>
            <a:r>
              <a:rPr lang="en-US" dirty="0"/>
              <a:t>Water is the same</a:t>
            </a:r>
          </a:p>
          <a:p>
            <a:pPr lvl="1"/>
            <a:r>
              <a:rPr lang="en-US" dirty="0"/>
              <a:t>Fish can’t circulate between sections</a:t>
            </a:r>
          </a:p>
          <a:p>
            <a:r>
              <a:rPr lang="en-US" dirty="0"/>
              <a:t>Each tank of fish (fry) is fed the same diet</a:t>
            </a:r>
          </a:p>
          <a:p>
            <a:r>
              <a:rPr lang="en-US" dirty="0"/>
              <a:t>Three diets </a:t>
            </a:r>
            <a:r>
              <a:rPr lang="en-US" dirty="0">
                <a:sym typeface="Wingdings" panose="05000000000000000000" pitchFamily="2" charset="2"/>
              </a:rPr>
              <a:t>one diet per tank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Q+A time: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Statistician question: Why have 6 sections?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Researcher answer: Replication! 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Statistician question: Why replicate? What was the goal?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Researcher answer: Replication is good, isn’t it? I don’t know why…</a:t>
            </a:r>
          </a:p>
          <a:p>
            <a:endParaRPr lang="en-US" dirty="0"/>
          </a:p>
        </p:txBody>
      </p:sp>
      <p:pic>
        <p:nvPicPr>
          <p:cNvPr id="4" name="Content Placeholder 4" descr="A large pot&#10;&#10;Description automatically generated">
            <a:extLst>
              <a:ext uri="{FF2B5EF4-FFF2-40B4-BE49-F238E27FC236}">
                <a16:creationId xmlns:a16="http://schemas.microsoft.com/office/drawing/2014/main" id="{74BFDC57-90A7-4B02-8E6E-427F2F733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549" y="345280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12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9BD4D-9697-489B-AE2C-209736B72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AA7145-6217-4662-ADBF-EA43AAED1D0E}"/>
              </a:ext>
            </a:extLst>
          </p:cNvPr>
          <p:cNvSpPr txBox="1">
            <a:spLocks/>
          </p:cNvSpPr>
          <p:nvPr/>
        </p:nvSpPr>
        <p:spPr>
          <a:xfrm>
            <a:off x="588202" y="211876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tank is broken into 6 sections:</a:t>
            </a:r>
          </a:p>
          <a:p>
            <a:pPr lvl="1"/>
            <a:r>
              <a:rPr lang="en-US" dirty="0"/>
              <a:t>Water is the same</a:t>
            </a:r>
          </a:p>
          <a:p>
            <a:pPr lvl="1"/>
            <a:r>
              <a:rPr lang="en-US" dirty="0"/>
              <a:t>Fish can’t circulate</a:t>
            </a:r>
          </a:p>
          <a:p>
            <a:r>
              <a:rPr lang="en-US" dirty="0"/>
              <a:t>Each tank of fish (fry) is fed the same diet</a:t>
            </a:r>
          </a:p>
          <a:p>
            <a:r>
              <a:rPr lang="en-US" dirty="0"/>
              <a:t>Three diets </a:t>
            </a:r>
            <a:r>
              <a:rPr lang="en-US" dirty="0">
                <a:sym typeface="Wingdings" panose="05000000000000000000" pitchFamily="2" charset="2"/>
              </a:rPr>
              <a:t>one diet per tank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Q+A time: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Statistician question: Why feed the same diet for each tank?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Researcher answer: Easy!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Statistician question: Were you worried about confounding tank effects and diet effects?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Research answer: Hmmm…</a:t>
            </a:r>
          </a:p>
          <a:p>
            <a:endParaRPr lang="en-US" dirty="0"/>
          </a:p>
        </p:txBody>
      </p:sp>
      <p:pic>
        <p:nvPicPr>
          <p:cNvPr id="5" name="Content Placeholder 4" descr="A large pot&#10;&#10;Description automatically generated">
            <a:extLst>
              <a:ext uri="{FF2B5EF4-FFF2-40B4-BE49-F238E27FC236}">
                <a16:creationId xmlns:a16="http://schemas.microsoft.com/office/drawing/2014/main" id="{3D105179-2166-40CB-944A-2881AEF46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549" y="345280"/>
            <a:ext cx="517524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6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8A7BB-389A-45E2-9D88-B8267009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Fatty acids and health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87AB-0477-4E72-BE51-D7BB4B9A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819004" cy="4324101"/>
          </a:xfrm>
        </p:spPr>
        <p:txBody>
          <a:bodyPr>
            <a:normAutofit/>
          </a:bodyPr>
          <a:lstStyle/>
          <a:p>
            <a:r>
              <a:rPr lang="en-US" dirty="0"/>
              <a:t>Predict death by omega 3 fatty acids (survival analysis)</a:t>
            </a:r>
          </a:p>
          <a:p>
            <a:pPr lvl="1"/>
            <a:r>
              <a:rPr lang="en-US" dirty="0"/>
              <a:t>HR=0.91 95% CI (0.85, 0.98), p=0.02</a:t>
            </a:r>
          </a:p>
          <a:p>
            <a:r>
              <a:rPr lang="en-US" dirty="0"/>
              <a:t>Adjust for Linoleic acid (omega-6) level in the model</a:t>
            </a:r>
          </a:p>
          <a:p>
            <a:pPr lvl="1"/>
            <a:r>
              <a:rPr lang="en-US" dirty="0"/>
              <a:t>E.g., Death predicted by Omega 3 + Linoleic Acid</a:t>
            </a:r>
          </a:p>
          <a:p>
            <a:pPr lvl="1"/>
            <a:r>
              <a:rPr lang="en-US" dirty="0"/>
              <a:t>HR for omega 3 = 0.89 95% CI (0.83, 0.97), p=0.005</a:t>
            </a:r>
          </a:p>
          <a:p>
            <a:r>
              <a:rPr lang="en-US" dirty="0"/>
              <a:t>Researcher: You must have made a mistake. You adjusted for a variable and the relationship got stronger (HR dropped, p is smaller)</a:t>
            </a:r>
          </a:p>
          <a:p>
            <a:r>
              <a:rPr lang="en-US" dirty="0"/>
              <a:t>Statistician: Since omega-3 and omega-6 fatty acid levels are negatively associated (</a:t>
            </a:r>
            <a:r>
              <a:rPr lang="en-US" dirty="0" err="1"/>
              <a:t>cor</a:t>
            </a:r>
            <a:r>
              <a:rPr lang="en-US" dirty="0"/>
              <a:t>=-0.20), and omega-6 fatty acids levels are independently associated with death risk this makes sense</a:t>
            </a:r>
          </a:p>
          <a:p>
            <a:r>
              <a:rPr lang="en-US" dirty="0"/>
              <a:t>Researcher: But, if omega-6’s are confounding the relationship, how could the relationship get stronger? Impossible. Never seen it before. Check your code.</a:t>
            </a:r>
          </a:p>
        </p:txBody>
      </p:sp>
    </p:spTree>
    <p:extLst>
      <p:ext uri="{BB962C8B-B14F-4D97-AF65-F5344CB8AC3E}">
        <p14:creationId xmlns:p14="http://schemas.microsoft.com/office/powerpoint/2010/main" val="1034921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FA2C0-0E43-4087-BDDB-51D000ED9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C3878-D74B-4017-8299-2D2550CC9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77370"/>
            <a:ext cx="8919427" cy="4471030"/>
          </a:xfrm>
        </p:spPr>
        <p:txBody>
          <a:bodyPr>
            <a:normAutofit/>
          </a:bodyPr>
          <a:lstStyle/>
          <a:p>
            <a:r>
              <a:rPr lang="en-US" dirty="0"/>
              <a:t>For far too long, statistics education in early courses has focused on one or two variables at a time</a:t>
            </a:r>
          </a:p>
          <a:p>
            <a:r>
              <a:rPr lang="en-US" dirty="0"/>
              <a:t>Newest GAISE guidelines for intro stats talk about a multivariable thinking experience in the first course</a:t>
            </a:r>
          </a:p>
          <a:p>
            <a:r>
              <a:rPr lang="en-US" dirty="0"/>
              <a:t>But, how do we do this? What should the goal be – not only in a first course, but into a second course and beyond?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50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753C-118A-4B4E-83F4-29C0422D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EAE15-1845-41A4-A3AE-2C049491B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Replication</a:t>
            </a:r>
          </a:p>
          <a:p>
            <a:r>
              <a:rPr lang="en-US" dirty="0"/>
              <a:t>Confounding</a:t>
            </a:r>
          </a:p>
          <a:p>
            <a:r>
              <a:rPr lang="en-US" dirty="0"/>
              <a:t>Adjusted associations</a:t>
            </a:r>
          </a:p>
          <a:p>
            <a:r>
              <a:rPr lang="en-US" dirty="0"/>
              <a:t>Etc.</a:t>
            </a:r>
          </a:p>
          <a:p>
            <a:endParaRPr lang="en-US" dirty="0"/>
          </a:p>
          <a:p>
            <a:r>
              <a:rPr lang="en-US" dirty="0"/>
              <a:t>A common theme -&gt; Multivariable thinking (design and analysis)</a:t>
            </a:r>
          </a:p>
        </p:txBody>
      </p:sp>
    </p:spTree>
    <p:extLst>
      <p:ext uri="{BB962C8B-B14F-4D97-AF65-F5344CB8AC3E}">
        <p14:creationId xmlns:p14="http://schemas.microsoft.com/office/powerpoint/2010/main" val="4061675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4F2A-C77A-4344-9F9C-CF120B3F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 – Karen/Elena/Jamie – separate slide deck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69C3E-1752-4C93-9FC3-2E59F018D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8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524B-E464-4018-B4F4-53E1BF2E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 – Karen – separate slide deck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B1ED4-AEA9-4127-AA63-EB3974D2C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29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A3BD-8457-4B21-ADF7-BBA73BF6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3. Multivariable thinking in introductory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1DF50-A2DA-43A0-96D0-C6E407BE53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How do we anticipate big ideas like multivariable thinking without getting students ‘stuck in the deep end’?</a:t>
            </a:r>
          </a:p>
          <a:p>
            <a:endParaRPr lang="en-US" dirty="0"/>
          </a:p>
          <a:p>
            <a:r>
              <a:rPr lang="en-US" dirty="0"/>
              <a:t>Opinion</a:t>
            </a:r>
          </a:p>
          <a:p>
            <a:pPr lvl="1"/>
            <a:r>
              <a:rPr lang="en-US" dirty="0"/>
              <a:t>Not spending lots of time on data wrangling, cleaning missing values, R-coding (or any coding, etc. etc.)</a:t>
            </a:r>
          </a:p>
          <a:p>
            <a:pPr lvl="1"/>
            <a:r>
              <a:rPr lang="en-US" dirty="0"/>
              <a:t>Focus on the big picture of statistical investigations</a:t>
            </a:r>
          </a:p>
          <a:p>
            <a:pPr lvl="1"/>
            <a:r>
              <a:rPr lang="en-US" dirty="0"/>
              <a:t>Focus on the core logic of statistical inference</a:t>
            </a:r>
          </a:p>
          <a:p>
            <a:pPr lvl="1"/>
            <a:r>
              <a:rPr lang="en-US" dirty="0"/>
              <a:t>Anticipate themes of explained variation</a:t>
            </a:r>
          </a:p>
          <a:p>
            <a:pPr lvl="1"/>
            <a:r>
              <a:rPr lang="en-US" dirty="0"/>
              <a:t>Real projects</a:t>
            </a:r>
          </a:p>
          <a:p>
            <a:pPr lvl="1"/>
            <a:r>
              <a:rPr lang="en-US" dirty="0"/>
              <a:t>Excite students for a second course and courses in their discipline</a:t>
            </a:r>
          </a:p>
        </p:txBody>
      </p:sp>
    </p:spTree>
    <p:extLst>
      <p:ext uri="{BB962C8B-B14F-4D97-AF65-F5344CB8AC3E}">
        <p14:creationId xmlns:p14="http://schemas.microsoft.com/office/powerpoint/2010/main" val="3592600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7B7-AA4F-4907-8752-5F702DEB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6-steps – Day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5C01-B24D-476F-AB61-2CCD981C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0012"/>
            <a:ext cx="8596668" cy="3880773"/>
          </a:xfrm>
        </p:spPr>
        <p:txBody>
          <a:bodyPr>
            <a:normAutofit/>
          </a:bodyPr>
          <a:lstStyle/>
          <a:p>
            <a:r>
              <a:rPr lang="en-US" sz="1600" dirty="0"/>
              <a:t>Background: 85% of Americans approve</a:t>
            </a:r>
            <a:br>
              <a:rPr lang="en-US" sz="1600" dirty="0"/>
            </a:br>
            <a:r>
              <a:rPr lang="en-US" sz="1600" dirty="0"/>
              <a:t>of organ donation in principle, but </a:t>
            </a:r>
            <a:br>
              <a:rPr lang="en-US" sz="1600" dirty="0"/>
            </a:br>
            <a:r>
              <a:rPr lang="en-US" sz="1600" dirty="0"/>
              <a:t>only 38% are registered</a:t>
            </a:r>
            <a:br>
              <a:rPr lang="en-US" sz="1600" dirty="0"/>
            </a:br>
            <a:r>
              <a:rPr lang="en-US" sz="1600" b="1" dirty="0"/>
              <a:t>Step 1. </a:t>
            </a:r>
            <a:r>
              <a:rPr lang="en-US" sz="1600" dirty="0"/>
              <a:t>Can a method be found to increase</a:t>
            </a:r>
            <a:br>
              <a:rPr lang="en-US" sz="1600" dirty="0"/>
            </a:br>
            <a:r>
              <a:rPr lang="en-US" sz="1600" dirty="0"/>
              <a:t>likelihood that a person agrees to become an</a:t>
            </a:r>
            <a:br>
              <a:rPr lang="en-US" sz="1600" dirty="0"/>
            </a:br>
            <a:r>
              <a:rPr lang="en-US" sz="1600" dirty="0"/>
              <a:t>organ donor? (Johnson 2003)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A28D2-1929-4A5B-BF42-13F1AAA5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11" y="170595"/>
            <a:ext cx="5719965" cy="5070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4B12E-53A9-4350-BDE1-A15A06198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28" y="3090674"/>
            <a:ext cx="7019925" cy="3880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94D39-EEAB-460C-9CAC-6CAB76E9D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333" y="3109898"/>
            <a:ext cx="458152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90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7B7-AA4F-4907-8752-5F702DEB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5C01-B24D-476F-AB61-2CCD981C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Step 2. Recruit participants (161 of them)</a:t>
            </a:r>
            <a:br>
              <a:rPr lang="en-US" dirty="0"/>
            </a:br>
            <a:r>
              <a:rPr lang="en-US" dirty="0"/>
              <a:t>and ask them to pretend to apply </a:t>
            </a:r>
            <a:br>
              <a:rPr lang="en-US" dirty="0"/>
            </a:br>
            <a:r>
              <a:rPr lang="en-US" dirty="0"/>
              <a:t>for a driver’s license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Randomly assigned to one of three groups:</a:t>
            </a:r>
            <a:br>
              <a:rPr lang="en-US" dirty="0"/>
            </a:br>
            <a:r>
              <a:rPr lang="en-US" dirty="0"/>
              <a:t>Opt-in, Opt-out or neutral (forced choice)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A28D2-1929-4A5B-BF42-13F1AAA5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006" y="816638"/>
            <a:ext cx="5719965" cy="50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4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7B7-AA4F-4907-8752-5F702DEB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5C01-B24D-476F-AB61-2CCD981C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3.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A28D2-1929-4A5B-BF42-13F1AAA5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006" y="816638"/>
            <a:ext cx="5719965" cy="5070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A9529-E6F3-49D5-8412-B466FDF03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673" y="2098473"/>
            <a:ext cx="4291663" cy="37259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A6704A-C1EA-4049-AFED-EB2ACB7DE28A}"/>
              </a:ext>
            </a:extLst>
          </p:cNvPr>
          <p:cNvSpPr txBox="1"/>
          <p:nvPr/>
        </p:nvSpPr>
        <p:spPr>
          <a:xfrm>
            <a:off x="3615655" y="1916285"/>
            <a:ext cx="248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41.8%   82.0%   78.6%</a:t>
            </a:r>
          </a:p>
        </p:txBody>
      </p:sp>
    </p:spTree>
    <p:extLst>
      <p:ext uri="{BB962C8B-B14F-4D97-AF65-F5344CB8AC3E}">
        <p14:creationId xmlns:p14="http://schemas.microsoft.com/office/powerpoint/2010/main" val="2037710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C67B7-AA4F-4907-8752-5F702DEBA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5C01-B24D-476F-AB61-2CCD981C1C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Step 4. Beyond what would happen by chance?</a:t>
            </a:r>
          </a:p>
          <a:p>
            <a:endParaRPr lang="en-US" dirty="0"/>
          </a:p>
          <a:p>
            <a:r>
              <a:rPr lang="en-US" dirty="0" err="1"/>
              <a:t>MeanAbsDiff</a:t>
            </a:r>
            <a:r>
              <a:rPr lang="en-US" dirty="0"/>
              <a:t> = average pairwise difference in </a:t>
            </a:r>
            <a:br>
              <a:rPr lang="en-US" dirty="0"/>
            </a:br>
            <a:r>
              <a:rPr lang="en-US" dirty="0"/>
              <a:t>proportions</a:t>
            </a:r>
          </a:p>
          <a:p>
            <a:pPr marL="0" indent="0">
              <a:buNone/>
            </a:pPr>
            <a:r>
              <a:rPr lang="en-US" dirty="0"/>
              <a:t>     = 0.268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3S</a:t>
            </a:r>
          </a:p>
          <a:p>
            <a:r>
              <a:rPr lang="en-US" dirty="0"/>
              <a:t>Statistic: </a:t>
            </a:r>
            <a:r>
              <a:rPr lang="en-US" dirty="0" err="1"/>
              <a:t>MeanAbsDiff</a:t>
            </a:r>
            <a:r>
              <a:rPr lang="en-US" dirty="0"/>
              <a:t>=0.268</a:t>
            </a:r>
          </a:p>
          <a:p>
            <a:endParaRPr lang="en-US" dirty="0"/>
          </a:p>
          <a:p>
            <a:r>
              <a:rPr lang="en-US" dirty="0"/>
              <a:t>Simulate: Re-randomize</a:t>
            </a:r>
          </a:p>
          <a:p>
            <a:endParaRPr lang="en-US" dirty="0"/>
          </a:p>
          <a:p>
            <a:r>
              <a:rPr lang="en-US" dirty="0"/>
              <a:t>Strength of evidence: p&lt;0.001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0A28D2-1929-4A5B-BF42-13F1AAA5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035" y="816638"/>
            <a:ext cx="5719965" cy="5070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B9CA93-B611-4250-A8C2-6B2D7FBA0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14" y="3077862"/>
            <a:ext cx="3388891" cy="28862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49F715-EF72-4DEF-9800-FA28D41FD5C4}"/>
              </a:ext>
            </a:extLst>
          </p:cNvPr>
          <p:cNvSpPr txBox="1"/>
          <p:nvPr/>
        </p:nvSpPr>
        <p:spPr>
          <a:xfrm>
            <a:off x="4777489" y="5933963"/>
            <a:ext cx="238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Shuffled </a:t>
            </a:r>
            <a:r>
              <a:rPr lang="en-US" dirty="0" err="1"/>
              <a:t>MeanAbsDiff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757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EED82-6723-4309-97F4-D2B1CF57B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6-steps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63B9-3AA7-491E-ADA0-40575CAD2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4. Estimation. 95% CIs using 2SD or theory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opt-in - opt-out: (-0.5701, -0.2335)*</a:t>
            </a:r>
            <a:br>
              <a:rPr lang="en-US" dirty="0"/>
            </a:br>
            <a:r>
              <a:rPr lang="en-US" dirty="0"/>
              <a:t>opt-in - neutral: (-0.5365, -0.1986)*</a:t>
            </a:r>
            <a:br>
              <a:rPr lang="en-US" dirty="0"/>
            </a:br>
            <a:r>
              <a:rPr lang="en-US" dirty="0"/>
              <a:t>opt-out - neutral: (-0.1170, 0.1856)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844EE-17F7-40C0-AFED-AC82BB01D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422" y="1034752"/>
            <a:ext cx="5719965" cy="50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67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B24D-DC99-41FA-A2DE-3E6B27CF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of statistical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5849-F99C-4F7F-A3B8-F02546B69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5. </a:t>
            </a:r>
          </a:p>
          <a:p>
            <a:pPr lvl="1"/>
            <a:r>
              <a:rPr lang="en-US" dirty="0"/>
              <a:t>Generalize? Who were these 161 people?</a:t>
            </a:r>
          </a:p>
          <a:p>
            <a:pPr lvl="1"/>
            <a:r>
              <a:rPr lang="en-US" dirty="0"/>
              <a:t>Causation? Why cause and effect?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Four pillars of statistical inference! </a:t>
            </a:r>
          </a:p>
          <a:p>
            <a:pPr lvl="1"/>
            <a:r>
              <a:rPr lang="en-US" dirty="0"/>
              <a:t>Cause and effect</a:t>
            </a:r>
          </a:p>
          <a:p>
            <a:pPr lvl="1"/>
            <a:r>
              <a:rPr lang="en-US" dirty="0"/>
              <a:t>Generalizability</a:t>
            </a:r>
          </a:p>
          <a:p>
            <a:pPr lvl="1"/>
            <a:r>
              <a:rPr lang="en-US" dirty="0"/>
              <a:t>Significance</a:t>
            </a:r>
          </a:p>
          <a:p>
            <a:pPr lvl="1"/>
            <a:r>
              <a:rPr lang="en-US" dirty="0"/>
              <a:t>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38BB6-514C-4A46-B2E9-F99FBC98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084" y="1270000"/>
            <a:ext cx="5719965" cy="50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19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B3A5-A530-4310-8F8D-069C7050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multivariable thinking?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08F89-2A6F-44AF-8B72-2D7BB3A15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5029"/>
            <a:ext cx="8596668" cy="3880773"/>
          </a:xfrm>
        </p:spPr>
        <p:txBody>
          <a:bodyPr>
            <a:normAutofit/>
          </a:bodyPr>
          <a:lstStyle/>
          <a:p>
            <a:r>
              <a:rPr lang="en-US" dirty="0"/>
              <a:t>Recognize that variation in a response comes from many, many sources and be able to identify these sources</a:t>
            </a:r>
          </a:p>
          <a:p>
            <a:r>
              <a:rPr lang="en-US" dirty="0"/>
              <a:t>Recognize that relationships ‘discovered’ in a statistical analysis and/or data visualization between two variables (e.g., a response and explanatory variable) depend in large part on how the study has dealt with many other variables that may influence that response.</a:t>
            </a:r>
          </a:p>
          <a:p>
            <a:r>
              <a:rPr lang="en-US" dirty="0"/>
              <a:t>Design studies that effectively control for the many variables that may influence the response (e.g., blocking, inclusion criteria, direct control, etc.)</a:t>
            </a:r>
          </a:p>
          <a:p>
            <a:r>
              <a:rPr lang="en-US" dirty="0"/>
              <a:t>Analyze data in the presence of confounding and bias</a:t>
            </a:r>
          </a:p>
          <a:p>
            <a:r>
              <a:rPr lang="en-US" dirty="0"/>
              <a:t>Draw appropriate conclusions from a data analysis and convey the limitations of these conclusions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29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8B24D-DC99-41FA-A2DE-3E6B27CF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of statistical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5849-F99C-4F7F-A3B8-F02546B69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6. </a:t>
            </a:r>
          </a:p>
          <a:p>
            <a:pPr lvl="1"/>
            <a:r>
              <a:rPr lang="en-US" sz="1800" dirty="0"/>
              <a:t>Look back: experiment, 161 participants online</a:t>
            </a:r>
          </a:p>
          <a:p>
            <a:pPr lvl="1"/>
            <a:r>
              <a:rPr lang="en-US" sz="1800" dirty="0"/>
              <a:t>Look ahead:</a:t>
            </a:r>
          </a:p>
          <a:p>
            <a:pPr lvl="2"/>
            <a:r>
              <a:rPr lang="en-US" sz="1800" dirty="0"/>
              <a:t>What different next time?</a:t>
            </a:r>
          </a:p>
          <a:p>
            <a:pPr lvl="2"/>
            <a:r>
              <a:rPr lang="en-US" sz="1800" dirty="0"/>
              <a:t>Implications for practice? </a:t>
            </a:r>
          </a:p>
          <a:p>
            <a:pPr lvl="2"/>
            <a:r>
              <a:rPr lang="en-US" sz="1800" dirty="0"/>
              <a:t>Ethics? </a:t>
            </a:r>
          </a:p>
          <a:p>
            <a:pPr lvl="2"/>
            <a:r>
              <a:rPr lang="en-US" sz="1800" dirty="0"/>
              <a:t>Real vs. hypothetical? </a:t>
            </a:r>
          </a:p>
          <a:p>
            <a:pPr lvl="1"/>
            <a:r>
              <a:rPr lang="en-US" sz="2000" dirty="0"/>
              <a:t>Starting to lay foundation for random</a:t>
            </a:r>
            <a:br>
              <a:rPr lang="en-US" sz="2000" dirty="0"/>
            </a:br>
            <a:r>
              <a:rPr lang="en-US" sz="2000" dirty="0"/>
              <a:t>assignment and impact on confounding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D38BB6-514C-4A46-B2E9-F99FBC98C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4019" y="1270000"/>
            <a:ext cx="5719965" cy="507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3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5E4-FC7C-42A8-8333-C85D61CAD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Anticipating themes of explained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296A8-2EA4-4E14-9F6E-2A08BE8F1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dirty="0"/>
              <a:t>Sources of variation diagram for organ donation study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249ED0-5C31-4794-91AD-991655B04F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291524"/>
              </p:ext>
            </p:extLst>
          </p:nvPr>
        </p:nvGraphicFramePr>
        <p:xfrm>
          <a:off x="1527211" y="5534264"/>
          <a:ext cx="6442329" cy="832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42329">
                  <a:extLst>
                    <a:ext uri="{9D8B030D-6E8A-4147-A177-3AD203B41FA5}">
                      <a16:colId xmlns:a16="http://schemas.microsoft.com/office/drawing/2014/main" val="840770721"/>
                    </a:ext>
                  </a:extLst>
                </a:gridCol>
              </a:tblGrid>
              <a:tr h="8329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Key Idea: A Sources of Variation diagram is a visual representation of our belief about possible sources which explain variation in the response variable. 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719880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044B59-E58D-4AC4-9BD2-A9A2D018F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045592"/>
              </p:ext>
            </p:extLst>
          </p:nvPr>
        </p:nvGraphicFramePr>
        <p:xfrm>
          <a:off x="1199626" y="2399251"/>
          <a:ext cx="7113864" cy="3019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7748">
                  <a:extLst>
                    <a:ext uri="{9D8B030D-6E8A-4147-A177-3AD203B41FA5}">
                      <a16:colId xmlns:a16="http://schemas.microsoft.com/office/drawing/2014/main" val="96662993"/>
                    </a:ext>
                  </a:extLst>
                </a:gridCol>
                <a:gridCol w="2333058">
                  <a:extLst>
                    <a:ext uri="{9D8B030D-6E8A-4147-A177-3AD203B41FA5}">
                      <a16:colId xmlns:a16="http://schemas.microsoft.com/office/drawing/2014/main" val="2671742709"/>
                    </a:ext>
                  </a:extLst>
                </a:gridCol>
                <a:gridCol w="2333058">
                  <a:extLst>
                    <a:ext uri="{9D8B030D-6E8A-4147-A177-3AD203B41FA5}">
                      <a16:colId xmlns:a16="http://schemas.microsoft.com/office/drawing/2014/main" val="3039063978"/>
                    </a:ext>
                  </a:extLst>
                </a:gridCol>
              </a:tblGrid>
              <a:tr h="777458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Observed Variation in: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Organ donor (Yes/No)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Sources of explained variation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Sources of unexplained variation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0244560"/>
                  </a:ext>
                </a:extLst>
              </a:tr>
              <a:tr h="401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Question wording (opt-in, opt-out or neutral)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State of origin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Underlying beliefs about organ donation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How carefully read question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Demographic characteristics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Unknown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485746"/>
                  </a:ext>
                </a:extLst>
              </a:tr>
              <a:tr h="18408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Inclusion criteria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Online volunteer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400" dirty="0">
                          <a:effectLst/>
                        </a:rPr>
                        <a:t>Adult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03205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8661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B0ACF-36C8-4904-B597-F3C3C413E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902894" cy="1320800"/>
          </a:xfrm>
        </p:spPr>
        <p:txBody>
          <a:bodyPr/>
          <a:lstStyle/>
          <a:p>
            <a:r>
              <a:rPr lang="en-US" dirty="0"/>
              <a:t>Concluding remarks about organ donation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9D6AC-ADE7-4CC6-891D-39D810943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we do on Day 1 is different than when we talk about this context later in the course</a:t>
            </a:r>
          </a:p>
          <a:p>
            <a:endParaRPr lang="en-US" dirty="0"/>
          </a:p>
          <a:p>
            <a:pPr lvl="1"/>
            <a:r>
              <a:rPr lang="en-US" dirty="0"/>
              <a:t>Day 1. Emphasis on study design’s importance; Step 6- </a:t>
            </a:r>
            <a:r>
              <a:rPr lang="en-US" b="1" dirty="0"/>
              <a:t>empowering students </a:t>
            </a:r>
            <a:r>
              <a:rPr lang="en-US" dirty="0"/>
              <a:t>to think about other variables; statistics is relevant -&gt; threading the needle on complexity and relevance (Out of the ‘bogs’)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Later in the course</a:t>
            </a:r>
          </a:p>
          <a:p>
            <a:pPr lvl="2"/>
            <a:r>
              <a:rPr lang="en-US" dirty="0"/>
              <a:t>Generalizability</a:t>
            </a:r>
          </a:p>
          <a:p>
            <a:pPr lvl="2"/>
            <a:r>
              <a:rPr lang="en-US" dirty="0"/>
              <a:t>Control of confounding with randomization of treatments</a:t>
            </a:r>
          </a:p>
          <a:p>
            <a:pPr lvl="2"/>
            <a:r>
              <a:rPr lang="en-US" dirty="0"/>
              <a:t>More specifics of the kind of follow-up study </a:t>
            </a:r>
          </a:p>
          <a:p>
            <a:pPr lvl="2"/>
            <a:r>
              <a:rPr lang="en-US" dirty="0"/>
              <a:t>Etc. </a:t>
            </a:r>
          </a:p>
        </p:txBody>
      </p:sp>
    </p:spTree>
    <p:extLst>
      <p:ext uri="{BB962C8B-B14F-4D97-AF65-F5344CB8AC3E}">
        <p14:creationId xmlns:p14="http://schemas.microsoft.com/office/powerpoint/2010/main" val="33022255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CC34-D232-4CE8-96BD-A87ABE6F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multivariable thinking in a first course?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81DFB-A1D9-4B6D-91B4-8A79BF81B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445" y="2139193"/>
            <a:ext cx="9003562" cy="447133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Recognize that variation in a response comes from many, many sources and be able to identify these sources</a:t>
            </a:r>
          </a:p>
          <a:p>
            <a:pPr lvl="1"/>
            <a:r>
              <a:rPr lang="en-US" dirty="0"/>
              <a:t>Step 6 – Look back and ahead; Sources of variation diagram? </a:t>
            </a:r>
          </a:p>
          <a:p>
            <a:r>
              <a:rPr lang="en-US" dirty="0"/>
              <a:t>Recognize that relationships ‘discovered’ in a statistical analysis and/or data visualization between two variables (e.g., a response and explanatory variable) depend in large part on how the study has dealt with many other variables that may influence that response.</a:t>
            </a:r>
          </a:p>
          <a:p>
            <a:pPr lvl="1"/>
            <a:r>
              <a:rPr lang="en-US" dirty="0"/>
              <a:t>Step 5 – Generalizability/Causation</a:t>
            </a:r>
          </a:p>
          <a:p>
            <a:r>
              <a:rPr lang="en-US" dirty="0"/>
              <a:t>Design studies that effectively control for the many variables that may influence the response </a:t>
            </a:r>
          </a:p>
          <a:p>
            <a:pPr lvl="1"/>
            <a:r>
              <a:rPr lang="en-US" dirty="0"/>
              <a:t>Step 5 – Generalizability/Causation</a:t>
            </a:r>
          </a:p>
          <a:p>
            <a:r>
              <a:rPr lang="en-US" dirty="0"/>
              <a:t>Analyze data in the presence of confounding and bias</a:t>
            </a:r>
          </a:p>
          <a:p>
            <a:pPr lvl="1"/>
            <a:r>
              <a:rPr lang="en-US" dirty="0"/>
              <a:t>Step 3. Explore data (multivariable graphs; tables); Simpson’s paradox</a:t>
            </a:r>
          </a:p>
          <a:p>
            <a:pPr lvl="1"/>
            <a:r>
              <a:rPr lang="en-US" dirty="0"/>
              <a:t>Step 5. Generalizability</a:t>
            </a:r>
          </a:p>
          <a:p>
            <a:pPr lvl="1"/>
            <a:r>
              <a:rPr lang="en-US" dirty="0"/>
              <a:t>Step 6. Look back and ahead</a:t>
            </a:r>
          </a:p>
          <a:p>
            <a:r>
              <a:rPr lang="en-US" dirty="0"/>
              <a:t>Draw appropriate conclusions from a data analysis and convey the limitations of these conclusions</a:t>
            </a:r>
          </a:p>
          <a:p>
            <a:pPr lvl="1"/>
            <a:r>
              <a:rPr lang="en-US" dirty="0"/>
              <a:t>Step 6 – Look back and ahead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37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7B0F-FE6B-47D7-AE3A-642587BC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7CB92-85CC-4760-A16D-78F7D3353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 data analysis project</a:t>
            </a:r>
          </a:p>
          <a:p>
            <a:pPr lvl="1"/>
            <a:r>
              <a:rPr lang="en-US" dirty="0"/>
              <a:t>End of semester</a:t>
            </a:r>
          </a:p>
          <a:p>
            <a:pPr lvl="1"/>
            <a:r>
              <a:rPr lang="en-US" dirty="0"/>
              <a:t>Balance of data wrangling and real data analysis, etc.</a:t>
            </a:r>
          </a:p>
          <a:p>
            <a:pPr lvl="1"/>
            <a:r>
              <a:rPr lang="en-US" dirty="0"/>
              <a:t>Lots of deep thinking </a:t>
            </a:r>
          </a:p>
          <a:p>
            <a:r>
              <a:rPr lang="en-US" dirty="0"/>
              <a:t> Exciting students for further learning</a:t>
            </a:r>
          </a:p>
          <a:p>
            <a:pPr lvl="1"/>
            <a:r>
              <a:rPr lang="en-US" dirty="0"/>
              <a:t>Keep it real data- that matters</a:t>
            </a:r>
          </a:p>
          <a:p>
            <a:pPr lvl="1"/>
            <a:r>
              <a:rPr lang="en-US" dirty="0"/>
              <a:t>Keep it relevant</a:t>
            </a:r>
          </a:p>
          <a:p>
            <a:pPr lvl="1"/>
            <a:r>
              <a:rPr lang="en-US" dirty="0"/>
              <a:t>Keep it focused on the big picture and not lost in the weeds</a:t>
            </a:r>
          </a:p>
          <a:p>
            <a:pPr lvl="1"/>
            <a:r>
              <a:rPr lang="en-US" dirty="0"/>
              <a:t>Thread the needle on right/wrong and ‘can say anything’</a:t>
            </a:r>
          </a:p>
        </p:txBody>
      </p:sp>
    </p:spTree>
    <p:extLst>
      <p:ext uri="{BB962C8B-B14F-4D97-AF65-F5344CB8AC3E}">
        <p14:creationId xmlns:p14="http://schemas.microsoft.com/office/powerpoint/2010/main" val="33429532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4911F-F2AE-43A8-9870-1AF11A91B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34BD3-22F9-4175-B621-010D744F7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NSF acknowledgments – DUE1140629, DUE-1323210, DUE-1612201, RCN-UBE 1730668</a:t>
            </a:r>
          </a:p>
          <a:p>
            <a:r>
              <a:rPr lang="en-US" dirty="0"/>
              <a:t>Team acknowledgments – George Cobb, Allan Rossman, Soma Roy, Todd Swanson and Jill VanderStoep; STUB steering committee </a:t>
            </a:r>
          </a:p>
          <a:p>
            <a:r>
              <a:rPr lang="en-US" dirty="0"/>
              <a:t>Learning more</a:t>
            </a:r>
          </a:p>
          <a:p>
            <a:pPr lvl="1"/>
            <a:r>
              <a:rPr lang="en-US" dirty="0">
                <a:hlinkClick r:id="rId2"/>
              </a:rPr>
              <a:t>www.isi-stats.com</a:t>
            </a:r>
            <a:r>
              <a:rPr lang="en-US" dirty="0"/>
              <a:t> – textbooks and applets; instructor resources (samples, videos, etc.) (2e first course; 1e second course – fall 2020!)</a:t>
            </a:r>
          </a:p>
          <a:p>
            <a:pPr lvl="1"/>
            <a:r>
              <a:rPr lang="en-US" dirty="0">
                <a:hlinkClick r:id="rId3"/>
              </a:rPr>
              <a:t>www.causeweb.org/stub</a:t>
            </a:r>
            <a:r>
              <a:rPr lang="en-US" dirty="0"/>
              <a:t> - statistical thinking in biology project</a:t>
            </a:r>
          </a:p>
          <a:p>
            <a:pPr lvl="1"/>
            <a:r>
              <a:rPr lang="en-US" dirty="0">
                <a:hlinkClick r:id="rId4"/>
              </a:rPr>
              <a:t>www.causeweb.org/sbi</a:t>
            </a:r>
            <a:r>
              <a:rPr lang="en-US" dirty="0"/>
              <a:t> - simulation-based inference blog</a:t>
            </a:r>
          </a:p>
          <a:p>
            <a:pPr lvl="1"/>
            <a:r>
              <a:rPr lang="en-US" dirty="0"/>
              <a:t>Assessment initiatives – publications; email us for more information (</a:t>
            </a:r>
            <a:r>
              <a:rPr lang="en-US" dirty="0">
                <a:hlinkClick r:id="rId5"/>
              </a:rPr>
              <a:t>nathan.tintle@dordt.edu</a:t>
            </a:r>
            <a:r>
              <a:rPr lang="en-US" dirty="0"/>
              <a:t> or </a:t>
            </a:r>
            <a:r>
              <a:rPr lang="en-US" dirty="0">
                <a:hlinkClick r:id="rId6"/>
              </a:rPr>
              <a:t>bchance@calpoly.edu</a:t>
            </a:r>
            <a:r>
              <a:rPr lang="en-US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64557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7FB13-C6B6-4A5E-B562-D3A29AAD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Q+A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7E7CC-BEB9-48CB-B7EB-56658DC67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 you talking about multivariable thinking in your first course? How? </a:t>
            </a:r>
          </a:p>
          <a:p>
            <a:r>
              <a:rPr lang="en-US" dirty="0"/>
              <a:t>What do you think about our comment that data wrangling, missing data, etc. shouldn’t be in a first course--- at least not early on? </a:t>
            </a:r>
          </a:p>
          <a:p>
            <a:pPr lvl="1"/>
            <a:r>
              <a:rPr lang="en-US" dirty="0"/>
              <a:t>Note: Not all the presenters necessarily agree with what Nathan said! </a:t>
            </a:r>
            <a:r>
              <a:rPr lang="en-US" dirty="0">
                <a:sym typeface="Wingdings" panose="05000000000000000000" pitchFamily="2" charset="2"/>
              </a:rPr>
              <a:t></a:t>
            </a:r>
          </a:p>
          <a:p>
            <a:r>
              <a:rPr lang="en-US" dirty="0"/>
              <a:t>Other questions/comments? </a:t>
            </a:r>
          </a:p>
        </p:txBody>
      </p:sp>
    </p:spTree>
    <p:extLst>
      <p:ext uri="{BB962C8B-B14F-4D97-AF65-F5344CB8AC3E}">
        <p14:creationId xmlns:p14="http://schemas.microsoft.com/office/powerpoint/2010/main" val="981876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A210C-7F53-422C-B592-7BDA4F86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A72B-6107-401E-B36E-BD5CB6A88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6306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en-US" dirty="0"/>
              <a:t>Goals: </a:t>
            </a:r>
          </a:p>
          <a:p>
            <a:pPr lvl="1"/>
            <a:r>
              <a:rPr lang="en-US" dirty="0"/>
              <a:t>Appreciate why multivariable thinking is so important for all statistics (and non-statistics!) students at all levels</a:t>
            </a:r>
          </a:p>
          <a:p>
            <a:pPr lvl="1"/>
            <a:r>
              <a:rPr lang="en-US" dirty="0"/>
              <a:t>Get you thinking about how you can approach multivariable thinking in your courses</a:t>
            </a:r>
          </a:p>
          <a:p>
            <a:pPr lvl="1"/>
            <a:r>
              <a:rPr lang="en-US" dirty="0"/>
              <a:t>Get you thinking about vertically integrated approaches to multivariable thinking within and beyond your department</a:t>
            </a:r>
          </a:p>
          <a:p>
            <a:r>
              <a:rPr lang="en-US" dirty="0"/>
              <a:t>Approach in this session: </a:t>
            </a:r>
          </a:p>
          <a:p>
            <a:pPr lvl="1"/>
            <a:r>
              <a:rPr lang="en-US" dirty="0"/>
              <a:t>Motivation for a focus on multivariable thinking vs. other topics</a:t>
            </a:r>
          </a:p>
          <a:p>
            <a:pPr lvl="1"/>
            <a:r>
              <a:rPr lang="en-US" dirty="0"/>
              <a:t>Curriculum and pedagogy projects we’re working on that are being impacted by a focus on multivariable thinking – concrete examples</a:t>
            </a:r>
          </a:p>
          <a:p>
            <a:pPr lvl="1"/>
            <a:r>
              <a:rPr lang="en-US" dirty="0"/>
              <a:t>Time for Q+A with all of you to hear what you’re doing and for us to brainstorm, think and dream with you about the future of multivariable thinking in statistics education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27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D6FE-371E-4794-BE6B-DA4DE93F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121B2-50FE-4591-B4FF-40AFEF38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91449"/>
            <a:ext cx="8596668" cy="4549913"/>
          </a:xfrm>
        </p:spPr>
        <p:txBody>
          <a:bodyPr>
            <a:normAutofit/>
          </a:bodyPr>
          <a:lstStyle/>
          <a:p>
            <a:r>
              <a:rPr lang="en-US" b="1" dirty="0"/>
              <a:t>Introduction. </a:t>
            </a:r>
            <a:r>
              <a:rPr lang="en-US" dirty="0"/>
              <a:t>Motivation, Goals, Overview, Introduction of presenters. (10 minutes). </a:t>
            </a:r>
          </a:p>
          <a:p>
            <a:r>
              <a:rPr lang="en-US" b="1" dirty="0"/>
              <a:t>More motivation. </a:t>
            </a:r>
            <a:r>
              <a:rPr lang="en-US" dirty="0"/>
              <a:t>Problems we’re seeing in practice; why multivariable thinking vs. other topics. (10 minutes).</a:t>
            </a:r>
          </a:p>
          <a:p>
            <a:r>
              <a:rPr lang="en-US" b="1" dirty="0"/>
              <a:t>Digging deeper part 1. </a:t>
            </a:r>
            <a:r>
              <a:rPr lang="en-US" dirty="0"/>
              <a:t>Addressing multivariable thinking in discipline specific courses: biology case study (25 minutes: including Q+A).</a:t>
            </a:r>
          </a:p>
          <a:p>
            <a:r>
              <a:rPr lang="en-US" b="1" dirty="0"/>
              <a:t>Digging deeper part 2. </a:t>
            </a:r>
            <a:r>
              <a:rPr lang="en-US" dirty="0"/>
              <a:t>Addressing multivariable thinking in a second course in statistics. (25 minutes: including Q+A). </a:t>
            </a:r>
          </a:p>
          <a:p>
            <a:r>
              <a:rPr lang="en-US" b="1" dirty="0"/>
              <a:t>Digging deeper part 3. </a:t>
            </a:r>
            <a:r>
              <a:rPr lang="en-US" dirty="0"/>
              <a:t>Anticipating and laying a foundation of multivariable thinking in a first course in statistics (20 minutes: including Q+A).</a:t>
            </a:r>
          </a:p>
          <a:p>
            <a:r>
              <a:rPr lang="en-US" b="1" dirty="0"/>
              <a:t>Wrap-up and final Q+A. </a:t>
            </a:r>
            <a:r>
              <a:rPr lang="en-US" dirty="0"/>
              <a:t>Resources and acknowledgments.(15 minutes: final Q+A).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7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82C85-3685-41DB-BCA6-30D876479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of presenters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15CD4-5F9D-4F78-B448-F0085DEDD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Beth Chance, Cal Poly- SLO</a:t>
            </a:r>
          </a:p>
          <a:p>
            <a:r>
              <a:rPr lang="en-US" dirty="0"/>
              <a:t>Jamie Bunting, Cal Poly - SLO</a:t>
            </a:r>
          </a:p>
          <a:p>
            <a:r>
              <a:rPr lang="en-US" dirty="0"/>
              <a:t>Elena Keeling, Cal Poly - SLO</a:t>
            </a:r>
          </a:p>
          <a:p>
            <a:r>
              <a:rPr lang="en-US" dirty="0"/>
              <a:t>Karen McGaughey, Cal Poly - SLO</a:t>
            </a:r>
          </a:p>
          <a:p>
            <a:r>
              <a:rPr lang="en-US" dirty="0"/>
              <a:t>Nathan Tintle, Dordt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32717-D58F-40F3-8D4D-A3513903E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233" y="4678687"/>
            <a:ext cx="2105025" cy="22669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D3511CA-A168-40FC-AD89-1B5F3071C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56" y="4227239"/>
            <a:ext cx="1660849" cy="20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ofessor Elena Keeling">
            <a:extLst>
              <a:ext uri="{FF2B5EF4-FFF2-40B4-BE49-F238E27FC236}">
                <a16:creationId xmlns:a16="http://schemas.microsoft.com/office/drawing/2014/main" id="{ADF91CA9-A90A-449A-AFCC-30CAAB31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615" y="3587394"/>
            <a:ext cx="3043238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EAF9B-0CC8-4FD7-9942-46B8FAD34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6387" y="1643500"/>
            <a:ext cx="1419225" cy="1828800"/>
          </a:xfrm>
          <a:prstGeom prst="rect">
            <a:avLst/>
          </a:prstGeom>
        </p:spPr>
      </p:pic>
      <p:pic>
        <p:nvPicPr>
          <p:cNvPr id="6" name="Picture 4" descr="image003">
            <a:extLst>
              <a:ext uri="{FF2B5EF4-FFF2-40B4-BE49-F238E27FC236}">
                <a16:creationId xmlns:a16="http://schemas.microsoft.com/office/drawing/2014/main" id="{0712E04C-6C55-43EC-976F-0001699F1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95" y="550863"/>
            <a:ext cx="224790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302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7066-CF09-412A-89F9-2186AF14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137B4-BD33-431D-9212-B6CDE4555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Q+A feature to enter questions throughout the session (Beth and all presenters will help to moderate). </a:t>
            </a:r>
          </a:p>
          <a:p>
            <a:pPr lvl="1"/>
            <a:r>
              <a:rPr lang="en-US" dirty="0"/>
              <a:t>Four set aside times for Q+A spread throughout the session</a:t>
            </a:r>
          </a:p>
          <a:p>
            <a:pPr lvl="1"/>
            <a:r>
              <a:rPr lang="en-US" dirty="0"/>
              <a:t>But ask questions anytime!</a:t>
            </a:r>
          </a:p>
          <a:p>
            <a:pPr lvl="1"/>
            <a:r>
              <a:rPr lang="en-US" dirty="0"/>
              <a:t>Feel free to also share your approaches and ideas!</a:t>
            </a:r>
          </a:p>
          <a:p>
            <a:r>
              <a:rPr lang="en-US" dirty="0"/>
              <a:t>Use chat feature to ask technical questions or deal with technical issues (Nick Horton will assist)</a:t>
            </a:r>
          </a:p>
        </p:txBody>
      </p:sp>
    </p:spTree>
    <p:extLst>
      <p:ext uri="{BB962C8B-B14F-4D97-AF65-F5344CB8AC3E}">
        <p14:creationId xmlns:p14="http://schemas.microsoft.com/office/powerpoint/2010/main" val="1976539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369D-27BB-4B95-9288-79CD0E6C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we’re seeing in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13615-6375-492F-98A8-DE690DA6A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M&amp;Ms and statistics: A disconnection from reality </a:t>
            </a:r>
          </a:p>
          <a:p>
            <a:pPr lvl="1"/>
            <a:r>
              <a:rPr lang="en-US" dirty="0"/>
              <a:t>Hypothetical data </a:t>
            </a:r>
            <a:r>
              <a:rPr lang="en-US" dirty="0">
                <a:sym typeface="Wingdings" panose="05000000000000000000" pitchFamily="2" charset="2"/>
              </a:rPr>
              <a:t>Real data  Real data that matters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M&amp;Ms are ‘real’ and fun but do they matter?</a:t>
            </a:r>
          </a:p>
          <a:p>
            <a:endParaRPr lang="en-US" dirty="0"/>
          </a:p>
          <a:p>
            <a:r>
              <a:rPr lang="en-US" dirty="0"/>
              <a:t>The world is complex </a:t>
            </a:r>
            <a:r>
              <a:rPr lang="en-US" dirty="0">
                <a:sym typeface="Wingdings" panose="05000000000000000000" pitchFamily="2" charset="2"/>
              </a:rPr>
              <a:t> Multivariable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We do our students a disservice if we gloss over this complexity too often…</a:t>
            </a:r>
          </a:p>
          <a:p>
            <a:r>
              <a:rPr lang="en-US" dirty="0">
                <a:sym typeface="Wingdings" panose="05000000000000000000" pitchFamily="2" charset="2"/>
              </a:rPr>
              <a:t>…but we also do our students a disservice if we throw them into the deep end too quickly and expect them to ‘sink or swim’</a:t>
            </a:r>
          </a:p>
        </p:txBody>
      </p:sp>
    </p:spTree>
    <p:extLst>
      <p:ext uri="{BB962C8B-B14F-4D97-AF65-F5344CB8AC3E}">
        <p14:creationId xmlns:p14="http://schemas.microsoft.com/office/powerpoint/2010/main" val="239987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B737-FE8F-4F78-AD46-C28F94A2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51B3C-45C5-43B9-AD6F-602F4D403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0495E-F8B9-4728-A6D1-495BC9CE6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34" y="609600"/>
            <a:ext cx="7935372" cy="5820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CE8E8-9B49-4FC0-AA4D-C8568CE0D333}"/>
              </a:ext>
            </a:extLst>
          </p:cNvPr>
          <p:cNvSpPr txBox="1"/>
          <p:nvPr/>
        </p:nvSpPr>
        <p:spPr>
          <a:xfrm>
            <a:off x="282102" y="6106817"/>
            <a:ext cx="11438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Tintle, Chance, Cobb, Roy, Swanson and VanderStoep (2015) “Combating anti-statistical thinking using </a:t>
            </a:r>
            <a:br>
              <a:rPr lang="en-US" dirty="0"/>
            </a:br>
            <a:r>
              <a:rPr lang="en-US" dirty="0"/>
              <a:t>simulation-based methods throughout the Undergraduate curriculum” </a:t>
            </a:r>
            <a:r>
              <a:rPr lang="en-US" i="1" dirty="0"/>
              <a:t>The American Statistician</a:t>
            </a:r>
            <a:r>
              <a:rPr lang="en-US" dirty="0"/>
              <a:t>. 69:362-370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1A331-399A-46BE-A2BB-67E3D1EE4B9A}"/>
              </a:ext>
            </a:extLst>
          </p:cNvPr>
          <p:cNvSpPr txBox="1"/>
          <p:nvPr/>
        </p:nvSpPr>
        <p:spPr>
          <a:xfrm>
            <a:off x="120437" y="3714823"/>
            <a:ext cx="2797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 simplified examples</a:t>
            </a:r>
          </a:p>
          <a:p>
            <a:r>
              <a:rPr lang="en-US" dirty="0"/>
              <a:t>Separated from reality</a:t>
            </a:r>
          </a:p>
          <a:p>
            <a:r>
              <a:rPr lang="en-US" dirty="0"/>
              <a:t>Hypothetical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A950F6-32B0-45B7-9F3D-61BF3DE51442}"/>
              </a:ext>
            </a:extLst>
          </p:cNvPr>
          <p:cNvSpPr txBox="1"/>
          <p:nvPr/>
        </p:nvSpPr>
        <p:spPr>
          <a:xfrm>
            <a:off x="8214110" y="3723200"/>
            <a:ext cx="3233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Overly complicated examples</a:t>
            </a:r>
          </a:p>
          <a:p>
            <a:r>
              <a:rPr lang="en-US" dirty="0"/>
              <a:t>Black box algorithms</a:t>
            </a:r>
          </a:p>
          <a:p>
            <a:r>
              <a:rPr lang="en-US" dirty="0"/>
              <a:t>Click and hope for a miracle</a:t>
            </a:r>
          </a:p>
        </p:txBody>
      </p:sp>
    </p:spTree>
    <p:extLst>
      <p:ext uri="{BB962C8B-B14F-4D97-AF65-F5344CB8AC3E}">
        <p14:creationId xmlns:p14="http://schemas.microsoft.com/office/powerpoint/2010/main" val="147315058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272</TotalTime>
  <Words>2018</Words>
  <Application>Microsoft Office PowerPoint</Application>
  <PresentationFormat>Widescreen</PresentationFormat>
  <Paragraphs>246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Symbol</vt:lpstr>
      <vt:lpstr>Trebuchet MS</vt:lpstr>
      <vt:lpstr>Wingdings 3</vt:lpstr>
      <vt:lpstr>Facet</vt:lpstr>
      <vt:lpstr>Multivariable thinking across the curriculum</vt:lpstr>
      <vt:lpstr>Motivation</vt:lpstr>
      <vt:lpstr>What is multivariable thinking?</vt:lpstr>
      <vt:lpstr>Goals and approach</vt:lpstr>
      <vt:lpstr>Session overview</vt:lpstr>
      <vt:lpstr>Introduction of presenters</vt:lpstr>
      <vt:lpstr>Logistics</vt:lpstr>
      <vt:lpstr>Problems we’re seeing in practice</vt:lpstr>
      <vt:lpstr>PowerPoint Presentation</vt:lpstr>
      <vt:lpstr>George Cobb</vt:lpstr>
      <vt:lpstr>The consequence</vt:lpstr>
      <vt:lpstr>The consequence</vt:lpstr>
      <vt:lpstr>The consequence</vt:lpstr>
      <vt:lpstr>Why multivariable thinking?</vt:lpstr>
      <vt:lpstr>Problems we’re seeing in practice</vt:lpstr>
      <vt:lpstr>Lake herring fry study</vt:lpstr>
      <vt:lpstr>Design</vt:lpstr>
      <vt:lpstr>Design</vt:lpstr>
      <vt:lpstr>Fatty acids and health study</vt:lpstr>
      <vt:lpstr>Common issues</vt:lpstr>
      <vt:lpstr>Part 1 – Karen/Elena/Jamie – separate slide deck</vt:lpstr>
      <vt:lpstr>Part 2 – Karen – separate slide deck</vt:lpstr>
      <vt:lpstr>Part 3. Multivariable thinking in introductory statistics</vt:lpstr>
      <vt:lpstr>6-steps – Day 1</vt:lpstr>
      <vt:lpstr>6-steps</vt:lpstr>
      <vt:lpstr>6-steps</vt:lpstr>
      <vt:lpstr>6-steps</vt:lpstr>
      <vt:lpstr>6-steps</vt:lpstr>
      <vt:lpstr>Logic of statistical inference</vt:lpstr>
      <vt:lpstr>Logic of statistical inference</vt:lpstr>
      <vt:lpstr>Anticipating themes of explained variation</vt:lpstr>
      <vt:lpstr>Concluding remarks about organ donation</vt:lpstr>
      <vt:lpstr>What is multivariable thinking in a first course? </vt:lpstr>
      <vt:lpstr>Other tips</vt:lpstr>
      <vt:lpstr>Final remarks</vt:lpstr>
      <vt:lpstr>Q+A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Multivariable thinking across the curriculum</dc:title>
  <dc:creator>Nathan Tintle</dc:creator>
  <cp:lastModifiedBy>Nathan Tintle</cp:lastModifiedBy>
  <cp:revision>24</cp:revision>
  <dcterms:created xsi:type="dcterms:W3CDTF">2020-05-15T14:48:00Z</dcterms:created>
  <dcterms:modified xsi:type="dcterms:W3CDTF">2020-05-18T16:45:55Z</dcterms:modified>
</cp:coreProperties>
</file>