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9"/>
  </p:notesMasterIdLst>
  <p:sldIdLst>
    <p:sldId id="295" r:id="rId2"/>
    <p:sldId id="296" r:id="rId3"/>
    <p:sldId id="297" r:id="rId4"/>
    <p:sldId id="284" r:id="rId5"/>
    <p:sldId id="285" r:id="rId6"/>
    <p:sldId id="287" r:id="rId7"/>
    <p:sldId id="289" r:id="rId8"/>
    <p:sldId id="291" r:id="rId9"/>
    <p:sldId id="294" r:id="rId10"/>
    <p:sldId id="293" r:id="rId11"/>
    <p:sldId id="298" r:id="rId12"/>
    <p:sldId id="256" r:id="rId13"/>
    <p:sldId id="257" r:id="rId14"/>
    <p:sldId id="300" r:id="rId15"/>
    <p:sldId id="276" r:id="rId16"/>
    <p:sldId id="278" r:id="rId17"/>
    <p:sldId id="260" r:id="rId18"/>
    <p:sldId id="299" r:id="rId19"/>
    <p:sldId id="279" r:id="rId20"/>
    <p:sldId id="261" r:id="rId21"/>
    <p:sldId id="267" r:id="rId22"/>
    <p:sldId id="268" r:id="rId23"/>
    <p:sldId id="272" r:id="rId24"/>
    <p:sldId id="280" r:id="rId25"/>
    <p:sldId id="281" r:id="rId26"/>
    <p:sldId id="269" r:id="rId27"/>
    <p:sldId id="270" r:id="rId28"/>
    <p:sldId id="271" r:id="rId29"/>
    <p:sldId id="262" r:id="rId30"/>
    <p:sldId id="263" r:id="rId31"/>
    <p:sldId id="282" r:id="rId32"/>
    <p:sldId id="264" r:id="rId33"/>
    <p:sldId id="265" r:id="rId34"/>
    <p:sldId id="266" r:id="rId35"/>
    <p:sldId id="283" r:id="rId36"/>
    <p:sldId id="273" r:id="rId37"/>
    <p:sldId id="274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716ED-80FE-4CE2-B8B3-585E009E0FBF}" type="datetimeFigureOut">
              <a:rPr lang="en-US" smtClean="0"/>
              <a:t>5/21/20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8A55F-31AD-4549-B08B-D1448BDDC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3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2A8B-2D73-49AA-9BFA-CB46B4887E04}" type="datetime1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01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BB61-8D81-4561-B393-795B4CC9E346}" type="datetime1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6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A7C2-4316-436B-B6B1-A32EDA46D3CD}" type="datetime1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3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BFF-4C6F-4CAC-A0FA-0ABC41C790F3}" type="datetime1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0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AD10-620E-480E-91BC-389D63648885}" type="datetime1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02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87F3-57C3-4D0F-8732-000B3F20BDBA}" type="datetime1">
              <a:rPr lang="en-US" smtClean="0"/>
              <a:t>5/21/20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6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7B54-1C9D-470A-A912-813A6B0471F8}" type="datetime1">
              <a:rPr lang="en-US" smtClean="0"/>
              <a:t>5/21/20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8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2B5E-2820-46D3-A5E1-BDE5DFCBF25C}" type="datetime1">
              <a:rPr lang="en-US" smtClean="0"/>
              <a:t>5/21/20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6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15A2-363D-4F7D-8599-3FE1091E6069}" type="datetime1">
              <a:rPr lang="en-US" smtClean="0"/>
              <a:t>5/21/20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7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1935D69-1EB3-46C3-982F-99F5B264DF5F}" type="datetime1">
              <a:rPr lang="en-US" smtClean="0"/>
              <a:t>5/21/20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129C67-6AA5-4B26-B30D-F83B9D66E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7290-8DBC-4F68-BBC8-CB6F544DD5F7}" type="datetime1">
              <a:rPr lang="en-US" smtClean="0"/>
              <a:t>5/21/20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2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16A107E-43E3-42C2-B89B-CC2C60DE9BD9}" type="datetime1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9129C67-6AA5-4B26-B30D-F83B9D66E43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19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73BEA-5BAA-4493-B06D-C23940D47D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1: Addressing Needs in Biology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3ECA8-F1A2-44A3-BB25-31AD8F8BBE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Presenters:</a:t>
            </a:r>
          </a:p>
          <a:p>
            <a:r>
              <a:rPr lang="en-US" dirty="0"/>
              <a:t>Jamie Bunting</a:t>
            </a:r>
          </a:p>
          <a:p>
            <a:r>
              <a:rPr lang="en-US" dirty="0"/>
              <a:t>Elena Keeling</a:t>
            </a:r>
          </a:p>
          <a:p>
            <a:r>
              <a:rPr lang="en-US" dirty="0"/>
              <a:t>Karen McGaughey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7C266-F308-4644-84CE-1F40257A5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91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D88A5-65F7-4653-BE96-120EEC2A4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Lessons learned/advice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F5AA4-59FD-4F81-84FB-2F8D16C50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080596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/>
              <a:t>For students:</a:t>
            </a:r>
          </a:p>
          <a:p>
            <a:pPr lvl="1"/>
            <a:r>
              <a:rPr lang="en-US" sz="3100" dirty="0"/>
              <a:t>For most students it’s been a year or more since the first statistics course and they’ve forgotten a lot</a:t>
            </a:r>
          </a:p>
          <a:p>
            <a:pPr lvl="1"/>
            <a:r>
              <a:rPr lang="en-US" sz="3100" dirty="0"/>
              <a:t>It can be overwhelming to think about carrying out own research study with only 1 or 2 stat classes under your belt </a:t>
            </a:r>
          </a:p>
          <a:p>
            <a:pPr lvl="2"/>
            <a:r>
              <a:rPr lang="en-US" sz="2700" dirty="0"/>
              <a:t>decisions about sources of variability, the design, the analysis which all need to be made before the study</a:t>
            </a:r>
          </a:p>
          <a:p>
            <a:pPr lvl="1"/>
            <a:r>
              <a:rPr lang="en-US" sz="3100" dirty="0"/>
              <a:t>Multivariable thinking is challenging</a:t>
            </a:r>
          </a:p>
          <a:p>
            <a:pPr lvl="2"/>
            <a:r>
              <a:rPr lang="en-US" sz="2700" dirty="0"/>
              <a:t>technical vs. biological replicates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8D0781-AF24-4DF6-981F-9FA24F28B18C}"/>
              </a:ext>
            </a:extLst>
          </p:cNvPr>
          <p:cNvSpPr txBox="1">
            <a:spLocks/>
          </p:cNvSpPr>
          <p:nvPr/>
        </p:nvSpPr>
        <p:spPr>
          <a:xfrm>
            <a:off x="1036320" y="4794252"/>
            <a:ext cx="10058400" cy="1686136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For faculty:</a:t>
            </a:r>
          </a:p>
          <a:p>
            <a:pPr lvl="1"/>
            <a:r>
              <a:rPr lang="en-US" sz="2800" dirty="0"/>
              <a:t>short (1-2 </a:t>
            </a:r>
            <a:r>
              <a:rPr lang="en-US" sz="2800" dirty="0" err="1"/>
              <a:t>hr</a:t>
            </a:r>
            <a:r>
              <a:rPr lang="en-US" sz="2800" dirty="0"/>
              <a:t>) workshops lead by statisticians may be a good strategy to increase statistical training in client departments, not only for students, but faculty as well, could initiate collaborations</a:t>
            </a:r>
          </a:p>
          <a:p>
            <a:pPr lvl="1"/>
            <a:r>
              <a:rPr lang="en-US" sz="2800" dirty="0"/>
              <a:t>funding makes everything easier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EC2A5C-E610-4456-85D5-6E8086AD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1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F1BC2-9AE1-430E-909B-D27B580CE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8A166-C4C6-4EC7-A356-C38BC6FC7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Do you have examples of ways in which you are collaborating with other disciplines at your institutions to improve statistical understanding?</a:t>
            </a:r>
          </a:p>
          <a:p>
            <a:endParaRPr lang="en-US" sz="2800" dirty="0"/>
          </a:p>
          <a:p>
            <a:r>
              <a:rPr lang="en-US" sz="2800" dirty="0"/>
              <a:t>Questions/comments?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5DF13-06D7-4665-9CE2-17CE74738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65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73BEA-5BAA-4493-B06D-C23940D47D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2: Multivariable Thinking in a Second Course in Statistics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3ECA8-F1A2-44A3-BB25-31AD8F8BBE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033A5-33D7-4861-9731-0F7F3AF8C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10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FF70-9353-41E4-BE88-E1303E936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9D3C0-DE3D-42D6-955F-D72A512F4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second course in statistics &amp; multivariable thinking</a:t>
            </a:r>
          </a:p>
          <a:p>
            <a:r>
              <a:rPr lang="en-US" sz="2800" dirty="0"/>
              <a:t>Introducing multivariable thinking to students</a:t>
            </a:r>
          </a:p>
          <a:p>
            <a:pPr lvl="1"/>
            <a:r>
              <a:rPr lang="en-US" sz="2400" dirty="0"/>
              <a:t>Example 1: Sources of variability in a response</a:t>
            </a:r>
          </a:p>
          <a:p>
            <a:r>
              <a:rPr lang="en-US" sz="2800" dirty="0"/>
              <a:t>Reinforcing multivariable thinking throughout the course</a:t>
            </a:r>
          </a:p>
          <a:p>
            <a:pPr lvl="1"/>
            <a:r>
              <a:rPr lang="en-US" sz="2400" dirty="0"/>
              <a:t>Example 2: Blocking on a source of variability</a:t>
            </a:r>
          </a:p>
          <a:p>
            <a:pPr lvl="1"/>
            <a:r>
              <a:rPr lang="en-US" sz="2400" dirty="0"/>
              <a:t>Example 3: Adjusting for a confounding variable (categorical)</a:t>
            </a:r>
          </a:p>
          <a:p>
            <a:pPr lvl="1"/>
            <a:r>
              <a:rPr lang="en-US" sz="2400" dirty="0"/>
              <a:t>Example 4: Adjusting for a confounding variable (quantitative)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B8D6F-DD7D-4438-B7B1-E5609D0F1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90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8AAFE-64A1-4010-AE18-4E3F387B7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course in statistics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B4CCA-7225-44C8-BB32-CFF8B0EC0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 Non-stat majors (biology, marine science, psychology, communications, computer science,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 Algebra-based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 Required for a few majors, but the vast majority of students take it as an elective (some towards a minor in Statistics)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 Over the last 3-years Cal Poly has gone from teaching 2-sections (~70 students) per year to 6-sections (210 students) per year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 Often taught in a lecture/lab format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1DC8E-4A6A-4D05-BF05-6A423016B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5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3B5D1-0510-4C20-89DF-26E9AD952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Second course and multivariable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9E05E-1DD9-4A35-8E41-9C72388CD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14" y="1856439"/>
            <a:ext cx="10058400" cy="4406709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Recognize that variation in a response comes from many, many sources and be able to identify those 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Recognize that relationships ‘discovered’ in a statistical analysis and/or data visualization between two variables (e.g., a response and explanatory variable) depend in large part how the study has dealt with many other variables that may influence that response.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Design studies that effectively control for the many variables that may influence the response (e.g., blocking, inclusion criteria, direct control,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Analyze data in the presence of confounding and bias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Draw appropriate conclusions from a data analysis and convey the limitations of these conclusions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600" dirty="0"/>
          </a:p>
          <a:p>
            <a:pPr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F1987-7CE9-444C-964B-FDBECB83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2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FF70-9353-41E4-BE88-E1303E936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Teaching multivariable thinking in the second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9D3C0-DE3D-42D6-955F-D72A512F4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Use data visualization as much as possible to teach the ideas of:</a:t>
            </a:r>
          </a:p>
          <a:p>
            <a:pPr lvl="1"/>
            <a:r>
              <a:rPr lang="en-US" sz="2400" dirty="0"/>
              <a:t>Explaining variation</a:t>
            </a:r>
          </a:p>
          <a:p>
            <a:pPr lvl="1"/>
            <a:r>
              <a:rPr lang="en-US" sz="2400" dirty="0"/>
              <a:t>Confounding</a:t>
            </a:r>
          </a:p>
          <a:p>
            <a:pPr lvl="1"/>
            <a:r>
              <a:rPr lang="en-US" sz="2400" dirty="0"/>
              <a:t>Adjusting for another variable</a:t>
            </a:r>
          </a:p>
          <a:p>
            <a:pPr lvl="1"/>
            <a:r>
              <a:rPr lang="en-US" sz="2400" dirty="0"/>
              <a:t>Interaction</a:t>
            </a:r>
          </a:p>
          <a:p>
            <a:r>
              <a:rPr lang="en-US" sz="2800" dirty="0"/>
              <a:t>Use simulation to reinforce:</a:t>
            </a:r>
            <a:endParaRPr lang="en-US" sz="2600" dirty="0"/>
          </a:p>
          <a:p>
            <a:pPr lvl="1"/>
            <a:r>
              <a:rPr lang="en-US" sz="2400" dirty="0"/>
              <a:t>Null distribution and variability arising from random assignment and/or random sampling</a:t>
            </a:r>
          </a:p>
          <a:p>
            <a:pPr lvl="1"/>
            <a:r>
              <a:rPr lang="en-US" sz="2400" dirty="0"/>
              <a:t>Statistical significance</a:t>
            </a:r>
          </a:p>
          <a:p>
            <a:pPr lvl="1"/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6A33A-7EF4-40BB-9484-560DF1850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2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A9A3E1-C28C-42CA-A831-C2C758E28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878133"/>
            <a:ext cx="6962775" cy="3343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84F188-ADCA-4C37-98FE-D7F769191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reasons for variation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75D69-C632-4B51-AA2B-53E1B6A12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65200"/>
          </a:xfrm>
        </p:spPr>
        <p:txBody>
          <a:bodyPr>
            <a:normAutofit/>
          </a:bodyPr>
          <a:lstStyle/>
          <a:p>
            <a:r>
              <a:rPr lang="en-US" sz="2400" dirty="0"/>
              <a:t>Example 1: Histogram of birthweights (in grams) for all babies born in the U.S. in January 2016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171987-4E5B-43A1-9CA2-11A64CC3B0B6}"/>
              </a:ext>
            </a:extLst>
          </p:cNvPr>
          <p:cNvSpPr txBox="1">
            <a:spLocks/>
          </p:cNvSpPr>
          <p:nvPr/>
        </p:nvSpPr>
        <p:spPr>
          <a:xfrm>
            <a:off x="5619750" y="2590800"/>
            <a:ext cx="5600700" cy="96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Brainstorm: What are some reasons for the variability in birth weights?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AE1ED41-59DB-4776-8857-D068244CE2E3}"/>
              </a:ext>
            </a:extLst>
          </p:cNvPr>
          <p:cNvGrpSpPr/>
          <p:nvPr/>
        </p:nvGrpSpPr>
        <p:grpSpPr>
          <a:xfrm>
            <a:off x="6305551" y="3638541"/>
            <a:ext cx="5257799" cy="1696488"/>
            <a:chOff x="5962651" y="3721010"/>
            <a:chExt cx="5257799" cy="169648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3F16B9-10E2-460A-9E17-93F3331CAC05}"/>
                </a:ext>
              </a:extLst>
            </p:cNvPr>
            <p:cNvSpPr txBox="1"/>
            <p:nvPr/>
          </p:nvSpPr>
          <p:spPr>
            <a:xfrm>
              <a:off x="5962651" y="3721010"/>
              <a:ext cx="26860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Answers: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Genetics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Premature birth or not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Mother’s nutrition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67819F2-6101-4A42-84B7-5AC7C067EA3B}"/>
                </a:ext>
              </a:extLst>
            </p:cNvPr>
            <p:cNvSpPr txBox="1"/>
            <p:nvPr/>
          </p:nvSpPr>
          <p:spPr>
            <a:xfrm>
              <a:off x="8667750" y="3940170"/>
              <a:ext cx="25527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Mother’s stress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Mother’s body weight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Baby’s sex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Unknown</a:t>
              </a:r>
            </a:p>
            <a:p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711A9-CA04-4EBF-BD32-6293A531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2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4F188-ADCA-4C37-98FE-D7F769191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variation diagram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E5E379-2F6D-472B-A9D2-C0C8D936C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308" y="2510254"/>
            <a:ext cx="9001935" cy="30918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69E1AC-AA26-4C65-BB7E-6B4318F42B9D}"/>
              </a:ext>
            </a:extLst>
          </p:cNvPr>
          <p:cNvSpPr txBox="1"/>
          <p:nvPr/>
        </p:nvSpPr>
        <p:spPr>
          <a:xfrm>
            <a:off x="534741" y="2782669"/>
            <a:ext cx="1925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SD of birth weight = 592g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AE9A0F-909B-4664-B630-AA53E2255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22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FF70-9353-41E4-BE88-E1303E936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Explained vs. Unexplained variation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9D3C0-DE3D-42D6-955F-D72A512F4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19421-1229-42D3-97DB-A22ED4BEA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43" y="2223995"/>
            <a:ext cx="4752975" cy="3457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9CCCC7-27B9-400B-ABAC-C6EC09157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727" y="2149620"/>
            <a:ext cx="6858919" cy="1055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67C8C9-09C5-45F3-A55C-0553E5B0E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756" y="3895762"/>
            <a:ext cx="7229001" cy="640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0C035E-E52A-4D53-9B9D-041AB6BDF2A0}"/>
              </a:ext>
            </a:extLst>
          </p:cNvPr>
          <p:cNvSpPr txBox="1"/>
          <p:nvPr/>
        </p:nvSpPr>
        <p:spPr>
          <a:xfrm>
            <a:off x="6413887" y="4741177"/>
            <a:ext cx="1393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</a:t>
            </a:r>
            <a:r>
              <a:rPr lang="en-US" sz="2400" baseline="30000" dirty="0"/>
              <a:t>2</a:t>
            </a:r>
            <a:r>
              <a:rPr lang="en-US" sz="2400" dirty="0"/>
              <a:t> ≈ 22%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84D54-BE67-4FC3-A61C-2D9EBE91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4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8FE0C-6F8B-4F6E-8F00-1B1D480C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4886C-0EB2-41C6-B926-58283D2A3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Collaboration between biologists and statisticians at Cal Poly</a:t>
            </a:r>
          </a:p>
          <a:p>
            <a:r>
              <a:rPr lang="en-US" sz="3200" dirty="0"/>
              <a:t>Example 1: Introductory Biology Lab Course</a:t>
            </a:r>
          </a:p>
          <a:p>
            <a:r>
              <a:rPr lang="en-US" sz="3200" dirty="0"/>
              <a:t>Example 2: Workshops for M.S. students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FB855-75E2-4912-9AF2-5B635E25A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99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3D8F8-2565-40A4-BBC3-13BAA710E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Accounting for a second source of variability in the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944F9B-EE04-4058-B4CE-533611B1F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998" y="4104485"/>
            <a:ext cx="8221468" cy="844367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B1969968-A595-4F45-8C6B-E932C57776D8}"/>
              </a:ext>
            </a:extLst>
          </p:cNvPr>
          <p:cNvSpPr/>
          <p:nvPr/>
        </p:nvSpPr>
        <p:spPr>
          <a:xfrm>
            <a:off x="6480124" y="3628234"/>
            <a:ext cx="276225" cy="47625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C943A69-1675-4930-9A8B-9D55B2EBFEA7}"/>
              </a:ext>
            </a:extLst>
          </p:cNvPr>
          <p:cNvSpPr/>
          <p:nvPr/>
        </p:nvSpPr>
        <p:spPr>
          <a:xfrm>
            <a:off x="9228871" y="3643545"/>
            <a:ext cx="276225" cy="476251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8AC16E-9F8D-43FC-B5ED-78621C7BF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52" y="3733805"/>
            <a:ext cx="3028217" cy="265073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FA19E2C-FE05-4D63-A558-649B8815976F}"/>
              </a:ext>
            </a:extLst>
          </p:cNvPr>
          <p:cNvGrpSpPr/>
          <p:nvPr/>
        </p:nvGrpSpPr>
        <p:grpSpPr>
          <a:xfrm>
            <a:off x="679646" y="1833594"/>
            <a:ext cx="9869924" cy="1825262"/>
            <a:chOff x="679646" y="1833594"/>
            <a:chExt cx="9869924" cy="18252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6FF5AF2-C09F-48E3-BD79-C5E5C39F5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6904" y="1833594"/>
              <a:ext cx="7862666" cy="1825262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C10DA2F-571C-43B2-9AEC-FBD588969E90}"/>
                </a:ext>
              </a:extLst>
            </p:cNvPr>
            <p:cNvSpPr txBox="1"/>
            <p:nvPr/>
          </p:nvSpPr>
          <p:spPr>
            <a:xfrm>
              <a:off x="679646" y="1951426"/>
              <a:ext cx="19255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SD of birth weight = 592g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32F761F-2DC4-4D4F-BDDA-5F60D540A72A}"/>
              </a:ext>
            </a:extLst>
          </p:cNvPr>
          <p:cNvSpPr txBox="1"/>
          <p:nvPr/>
        </p:nvSpPr>
        <p:spPr>
          <a:xfrm>
            <a:off x="5961863" y="4991831"/>
            <a:ext cx="1785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</a:t>
            </a:r>
            <a:r>
              <a:rPr lang="en-US" sz="2400" baseline="30000" dirty="0"/>
              <a:t>2</a:t>
            </a:r>
            <a:r>
              <a:rPr lang="en-US" sz="2400" dirty="0"/>
              <a:t> ≈ 23.5%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A70A4D-BE92-426A-8BA4-738D4F74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5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F4F37-18E9-4D9D-AC90-916CA1F57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Accounting for a source of variation by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0ECC0-1D59-428B-80FC-E918C50CF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841500"/>
          </a:xfrm>
        </p:spPr>
        <p:txBody>
          <a:bodyPr>
            <a:normAutofit/>
          </a:bodyPr>
          <a:lstStyle/>
          <a:p>
            <a:r>
              <a:rPr lang="en-US" sz="2800" dirty="0"/>
              <a:t>Example 2: Stimulants and finger tapping</a:t>
            </a:r>
          </a:p>
          <a:p>
            <a:pPr lvl="1"/>
            <a:r>
              <a:rPr lang="en-US" sz="2400" dirty="0"/>
              <a:t>3 stimulants: caffeine, theobromine (chemical in chocolate), placebo</a:t>
            </a:r>
          </a:p>
          <a:p>
            <a:pPr lvl="1"/>
            <a:r>
              <a:rPr lang="en-US" sz="2400" dirty="0"/>
              <a:t>Response: finger tapping rate measured 2-hours after ingestion</a:t>
            </a:r>
          </a:p>
          <a:p>
            <a:pPr lvl="1"/>
            <a:r>
              <a:rPr lang="en-US" sz="2400" dirty="0"/>
              <a:t>What are some potential sources of variation in finger tapping rates?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1FCDA1-9FF3-4929-B23C-8521355C8FA5}"/>
              </a:ext>
            </a:extLst>
          </p:cNvPr>
          <p:cNvGrpSpPr/>
          <p:nvPr/>
        </p:nvGrpSpPr>
        <p:grpSpPr>
          <a:xfrm>
            <a:off x="1702118" y="3709075"/>
            <a:ext cx="8848724" cy="2862322"/>
            <a:chOff x="2057400" y="4295775"/>
            <a:chExt cx="8848724" cy="286232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882EE17-4889-490E-8855-33FE8FD901EC}"/>
                </a:ext>
              </a:extLst>
            </p:cNvPr>
            <p:cNvSpPr txBox="1"/>
            <p:nvPr/>
          </p:nvSpPr>
          <p:spPr>
            <a:xfrm>
              <a:off x="2057400" y="4295775"/>
              <a:ext cx="370522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accent2"/>
                  </a:solidFill>
                </a:rPr>
                <a:t>Type of pill/stimulant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Previous caffeine use that day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Size/amount of the pill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Time after ingestion at which the test is run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How finger tapping rate is measured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Time of day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Manufacturer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BD4EC6F-B778-4A84-9C01-1E5D3BBA8FC4}"/>
                </a:ext>
              </a:extLst>
            </p:cNvPr>
            <p:cNvSpPr txBox="1"/>
            <p:nvPr/>
          </p:nvSpPr>
          <p:spPr>
            <a:xfrm>
              <a:off x="5848349" y="4295775"/>
              <a:ext cx="505777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Age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Inherent finger tapping ability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Attitude/willingness to participate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Whether the person is regular caffeine user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Sleep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Metabolism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Unknown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A7683-B0E5-4A6A-9D73-2A811C3AF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6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BEF9-C5E7-4C47-82C0-6B3A1D442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Analysis: One-variable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9F28D-3070-4620-8EA3-9D160BDBD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Model: finger tapping rate </a:t>
            </a:r>
            <a:r>
              <a:rPr lang="en-US" dirty="0">
                <a:sym typeface="Wingdings" panose="05000000000000000000" pitchFamily="2" charset="2"/>
              </a:rPr>
              <a:t> stimulant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C06A88-4504-40A8-A65B-06CAE1FF6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2476500"/>
            <a:ext cx="7143750" cy="35433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845D06E-66DD-4EC4-807D-DCF16DBBEFDA}"/>
              </a:ext>
            </a:extLst>
          </p:cNvPr>
          <p:cNvGrpSpPr/>
          <p:nvPr/>
        </p:nvGrpSpPr>
        <p:grpSpPr>
          <a:xfrm>
            <a:off x="6505575" y="3012798"/>
            <a:ext cx="5343525" cy="1730652"/>
            <a:chOff x="6505575" y="3012798"/>
            <a:chExt cx="5343525" cy="173065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66FB4F2-1AB6-4FEA-B6E1-64F33D1A2731}"/>
                </a:ext>
              </a:extLst>
            </p:cNvPr>
            <p:cNvSpPr/>
            <p:nvPr/>
          </p:nvSpPr>
          <p:spPr>
            <a:xfrm>
              <a:off x="6505575" y="4248150"/>
              <a:ext cx="1171575" cy="4953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CB84C3-7BED-4CB9-9AD5-658F0E63E174}"/>
                </a:ext>
              </a:extLst>
            </p:cNvPr>
            <p:cNvSpPr txBox="1"/>
            <p:nvPr/>
          </p:nvSpPr>
          <p:spPr>
            <a:xfrm>
              <a:off x="8286750" y="3012798"/>
              <a:ext cx="35623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Why is the F-statistic so small?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731E2A4-636C-423D-8DDE-1124FB5F67F6}"/>
              </a:ext>
            </a:extLst>
          </p:cNvPr>
          <p:cNvSpPr txBox="1"/>
          <p:nvPr/>
        </p:nvSpPr>
        <p:spPr>
          <a:xfrm>
            <a:off x="8610600" y="3445887"/>
            <a:ext cx="323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Answer: Lots of unexplained variation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28AC37-5A85-4B06-9052-4D85746D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9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F4F37-18E9-4D9D-AC90-916CA1F57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One-variable model sources of variation diagram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BE7C35-205D-428F-B036-81DF5620B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705" y="1845734"/>
            <a:ext cx="7419975" cy="28098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770A394-F458-4BCD-B106-F6FEAB921935}"/>
              </a:ext>
            </a:extLst>
          </p:cNvPr>
          <p:cNvGrpSpPr/>
          <p:nvPr/>
        </p:nvGrpSpPr>
        <p:grpSpPr>
          <a:xfrm>
            <a:off x="6428862" y="2893115"/>
            <a:ext cx="4885848" cy="1428750"/>
            <a:chOff x="6743700" y="4019550"/>
            <a:chExt cx="4885848" cy="142875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E68F379-37FD-4EB6-BCA8-5AF068AAE910}"/>
                </a:ext>
              </a:extLst>
            </p:cNvPr>
            <p:cNvSpPr/>
            <p:nvPr/>
          </p:nvSpPr>
          <p:spPr>
            <a:xfrm>
              <a:off x="6743700" y="4019550"/>
              <a:ext cx="1952625" cy="142875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48A325-F38F-4062-A2D3-C275D9390855}"/>
                </a:ext>
              </a:extLst>
            </p:cNvPr>
            <p:cNvSpPr txBox="1"/>
            <p:nvPr/>
          </p:nvSpPr>
          <p:spPr>
            <a:xfrm>
              <a:off x="8696325" y="4549259"/>
              <a:ext cx="2933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Person-to-person variation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5314271F-8A46-4125-BAD7-45F5FC7D2B58}"/>
              </a:ext>
            </a:extLst>
          </p:cNvPr>
          <p:cNvSpPr/>
          <p:nvPr/>
        </p:nvSpPr>
        <p:spPr>
          <a:xfrm>
            <a:off x="1507452" y="2601650"/>
            <a:ext cx="2091690" cy="582930"/>
          </a:xfrm>
          <a:prstGeom prst="ellipse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91A9F95-9E1A-4628-A8A6-95187D69FBE4}"/>
              </a:ext>
            </a:extLst>
          </p:cNvPr>
          <p:cNvSpPr/>
          <p:nvPr/>
        </p:nvSpPr>
        <p:spPr>
          <a:xfrm>
            <a:off x="1505263" y="3136498"/>
            <a:ext cx="2546509" cy="1184330"/>
          </a:xfrm>
          <a:prstGeom prst="ellipse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F02A4B-3F58-4291-AE21-0EE3A2DF2B68}"/>
                  </a:ext>
                </a:extLst>
              </p:cNvPr>
              <p:cNvSpPr txBox="1"/>
              <p:nvPr/>
            </p:nvSpPr>
            <p:spPr>
              <a:xfrm>
                <a:off x="1505263" y="4818709"/>
                <a:ext cx="7801816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𝑝𝑟𝑒𝑑𝑖𝑐𝑡𝑒𝑑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𝑡𝑎𝑝𝑝𝑖𝑛𝑔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𝑇h𝑒𝑜𝑏𝑟𝑜𝑚𝑖𝑛𝑒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479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𝐶𝑎𝑓𝑓𝑒𝑖𝑛𝑒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462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𝑃𝑙𝑎𝑐𝑒𝑏𝑜</m:t>
                                </m:r>
                              </m:e>
                            </m:mr>
                          </m: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𝑟𝑒𝑠𝑖𝑑𝑢𝑎𝑙𝑠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=25.41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F02A4B-3F58-4291-AE21-0EE3A2DF2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263" y="4818709"/>
                <a:ext cx="7801816" cy="8842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BD783AF-4199-4364-BD2C-5F43DDE0FCDB}"/>
              </a:ext>
            </a:extLst>
          </p:cNvPr>
          <p:cNvSpPr txBox="1"/>
          <p:nvPr/>
        </p:nvSpPr>
        <p:spPr>
          <a:xfrm>
            <a:off x="4513585" y="5866090"/>
            <a:ext cx="1785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</a:t>
            </a:r>
            <a:r>
              <a:rPr lang="en-US" sz="2400" baseline="30000" dirty="0"/>
              <a:t>2</a:t>
            </a:r>
            <a:r>
              <a:rPr lang="en-US" sz="2400" dirty="0"/>
              <a:t> ≈ 13%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E3F8D5D-6F47-4C54-AE51-586D714912D7}"/>
              </a:ext>
            </a:extLst>
          </p:cNvPr>
          <p:cNvSpPr/>
          <p:nvPr/>
        </p:nvSpPr>
        <p:spPr>
          <a:xfrm>
            <a:off x="6428862" y="1943100"/>
            <a:ext cx="2933223" cy="2875609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CAEAF-B497-41BB-8956-ED1290E68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0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F4F37-18E9-4D9D-AC90-916CA1F57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for variation by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0ECC0-1D59-428B-80FC-E918C50CF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Actual study design: </a:t>
            </a:r>
            <a:r>
              <a:rPr lang="en-US" dirty="0"/>
              <a:t>4 study participants: each participant was measured using each stimulant (in random order)</a:t>
            </a:r>
          </a:p>
          <a:p>
            <a:pPr lvl="1"/>
            <a:r>
              <a:rPr lang="en-US" dirty="0"/>
              <a:t>Block or repeated measures design, blocking on person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BE7C35-205D-428F-B036-81DF5620B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7" y="2903588"/>
            <a:ext cx="7419975" cy="28098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770A394-F458-4BCD-B106-F6FEAB921935}"/>
              </a:ext>
            </a:extLst>
          </p:cNvPr>
          <p:cNvGrpSpPr/>
          <p:nvPr/>
        </p:nvGrpSpPr>
        <p:grpSpPr>
          <a:xfrm>
            <a:off x="6743700" y="4019550"/>
            <a:ext cx="4885848" cy="1428750"/>
            <a:chOff x="6743700" y="4019550"/>
            <a:chExt cx="4885848" cy="142875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E68F379-37FD-4EB6-BCA8-5AF068AAE910}"/>
                </a:ext>
              </a:extLst>
            </p:cNvPr>
            <p:cNvSpPr/>
            <p:nvPr/>
          </p:nvSpPr>
          <p:spPr>
            <a:xfrm>
              <a:off x="6743700" y="4019550"/>
              <a:ext cx="1952625" cy="142875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48A325-F38F-4062-A2D3-C275D9390855}"/>
                </a:ext>
              </a:extLst>
            </p:cNvPr>
            <p:cNvSpPr txBox="1"/>
            <p:nvPr/>
          </p:nvSpPr>
          <p:spPr>
            <a:xfrm>
              <a:off x="8696325" y="4549259"/>
              <a:ext cx="2933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Person-to-person variation</a:t>
              </a:r>
            </a:p>
          </p:txBody>
        </p:sp>
      </p:grpSp>
      <p:sp>
        <p:nvSpPr>
          <p:cNvPr id="4" name="Arrow: Left 3">
            <a:extLst>
              <a:ext uri="{FF2B5EF4-FFF2-40B4-BE49-F238E27FC236}">
                <a16:creationId xmlns:a16="http://schemas.microsoft.com/office/drawing/2014/main" id="{56160A61-AB82-49F9-B3B3-78BD150DA86E}"/>
              </a:ext>
            </a:extLst>
          </p:cNvPr>
          <p:cNvSpPr/>
          <p:nvPr/>
        </p:nvSpPr>
        <p:spPr>
          <a:xfrm>
            <a:off x="6372225" y="4549259"/>
            <a:ext cx="304800" cy="3693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4114FA-F453-4A47-9DDF-CA8294E3E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912" y="2936341"/>
            <a:ext cx="7410450" cy="257175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C7A940-6BF1-418F-9A7F-067DCB8AC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2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FFF64-67B8-41EA-B7DF-B607536C3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Analysis of a block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0E01B-CD7D-4F82-AFCD-8EC6BFEA5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20150" cy="4351338"/>
          </a:xfrm>
        </p:spPr>
        <p:txBody>
          <a:bodyPr/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Needs to take into account the person-to-person variation</a:t>
            </a:r>
          </a:p>
          <a:p>
            <a:pPr lvl="1"/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#1: Adjust the simulation to reflect the </a:t>
            </a:r>
            <a:r>
              <a:rPr lang="en-US" sz="2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within person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random assignment used in the study</a:t>
            </a:r>
          </a:p>
          <a:p>
            <a:pPr lvl="1"/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#2: Account for the person effects in the finger tapping rates…</a:t>
            </a:r>
          </a:p>
          <a:p>
            <a:endParaRPr lang="en-US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030A0"/>
                </a:solidFill>
              </a:rPr>
              <a:t>One Blocking Variable Applet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1EBD8-AA4F-4C74-9006-B4AB064D6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93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FFF64-67B8-41EA-B7DF-B607536C3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Account for the person-to-person variation by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0E01B-CD7D-4F82-AFCD-8EC6BFEA5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00450" cy="4351338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One Blocking Variable Applet</a:t>
            </a:r>
          </a:p>
          <a:p>
            <a:r>
              <a:rPr lang="en-US" dirty="0"/>
              <a:t>Shuffle within blocks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D17D59-328D-4258-A6D2-A344426EC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2857500"/>
            <a:ext cx="4943475" cy="2705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1724AF-0F04-4429-BCDC-2A605A889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487" y="1747838"/>
            <a:ext cx="3990975" cy="44767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DA62614-2826-4550-95A7-648AF307E107}"/>
              </a:ext>
            </a:extLst>
          </p:cNvPr>
          <p:cNvSpPr/>
          <p:nvPr/>
        </p:nvSpPr>
        <p:spPr>
          <a:xfrm>
            <a:off x="4091940" y="2731770"/>
            <a:ext cx="2004060" cy="316611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5C1C88-1A90-4722-9CAB-95F061278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6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8841-212E-4A43-A954-79BC885FB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Account for person-to-person variation by removing the person effects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B17D85-985E-4024-BEB2-98FF39E76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1924844"/>
            <a:ext cx="4772025" cy="4152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B94A72-F31A-47B2-A598-4D2281364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062" y="1981994"/>
            <a:ext cx="4676775" cy="40957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4DEC798-8130-4E9B-A68C-E6D7191D0DC7}"/>
              </a:ext>
            </a:extLst>
          </p:cNvPr>
          <p:cNvSpPr/>
          <p:nvPr/>
        </p:nvSpPr>
        <p:spPr>
          <a:xfrm>
            <a:off x="8658225" y="2628900"/>
            <a:ext cx="1495425" cy="35337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DD5259-4D9B-46E4-96E0-AAEA2C5DAAEA}"/>
              </a:ext>
            </a:extLst>
          </p:cNvPr>
          <p:cNvSpPr txBox="1"/>
          <p:nvPr/>
        </p:nvSpPr>
        <p:spPr>
          <a:xfrm>
            <a:off x="7743825" y="1771650"/>
            <a:ext cx="3819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Treatment means stay the same</a:t>
            </a:r>
          </a:p>
          <a:p>
            <a:r>
              <a:rPr lang="en-US" dirty="0"/>
              <a:t>Within treatment variation decreases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DBE525-A527-4432-9389-F3525ACB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2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B6263-CD16-4174-B670-1840762CC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Person-adjusted ANOVA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872A9-AE64-4381-9232-80AD80AEC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43" y="1940718"/>
            <a:ext cx="5159140" cy="39385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AD2CEB-9FBA-48C8-9F48-96FE6629B3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6"/>
          <a:stretch/>
        </p:blipFill>
        <p:spPr>
          <a:xfrm>
            <a:off x="6396037" y="1940718"/>
            <a:ext cx="4867275" cy="379809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62147A-43A2-42E6-AE1D-1A8BF513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48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10E74-31FE-45F2-8BC5-33EE9D1B8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Adjusting for a confounding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4C8F1-AF01-45C5-B719-B70E7C801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sz="2800" dirty="0"/>
              <a:t>Example 3: Car Acceleration</a:t>
            </a:r>
          </a:p>
          <a:p>
            <a:pPr lvl="1"/>
            <a:r>
              <a:rPr lang="en-US" sz="2400" dirty="0"/>
              <a:t>Time (in seconds) it takes a car to accelerate to 60 mph</a:t>
            </a:r>
          </a:p>
          <a:p>
            <a:pPr lvl="1"/>
            <a:r>
              <a:rPr lang="en-US" sz="2400" dirty="0"/>
              <a:t>What features of a car might explain faster acceleration times?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08FCDD-C4D4-4A47-9475-055BBA156593}"/>
              </a:ext>
            </a:extLst>
          </p:cNvPr>
          <p:cNvGrpSpPr/>
          <p:nvPr/>
        </p:nvGrpSpPr>
        <p:grpSpPr>
          <a:xfrm>
            <a:off x="6749131" y="1737360"/>
            <a:ext cx="4863181" cy="2571750"/>
            <a:chOff x="6749131" y="1737360"/>
            <a:chExt cx="4863181" cy="257175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03DB3C1-ACD9-4FCC-94F7-20427D4D9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49131" y="1737360"/>
              <a:ext cx="4210050" cy="257175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515FC2B-F07E-41D4-99A3-C5F577261998}"/>
                </a:ext>
              </a:extLst>
            </p:cNvPr>
            <p:cNvSpPr txBox="1"/>
            <p:nvPr/>
          </p:nvSpPr>
          <p:spPr>
            <a:xfrm>
              <a:off x="10139362" y="2570480"/>
              <a:ext cx="1472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SD = 2.76 sec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A6C47-5EFF-4E48-BDFD-A0B58F86ED9B}"/>
              </a:ext>
            </a:extLst>
          </p:cNvPr>
          <p:cNvGrpSpPr/>
          <p:nvPr/>
        </p:nvGrpSpPr>
        <p:grpSpPr>
          <a:xfrm>
            <a:off x="1491331" y="4225291"/>
            <a:ext cx="8648031" cy="2039937"/>
            <a:chOff x="1491331" y="4225291"/>
            <a:chExt cx="8648031" cy="203993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B209DB2-75D9-4006-9126-AD8D221AD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1331" y="4225291"/>
              <a:ext cx="8648031" cy="203993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39BFA1-19A4-46E9-BC62-634D2D649D86}"/>
                </a:ext>
              </a:extLst>
            </p:cNvPr>
            <p:cNvSpPr txBox="1"/>
            <p:nvPr/>
          </p:nvSpPr>
          <p:spPr>
            <a:xfrm>
              <a:off x="4828545" y="5419050"/>
              <a:ext cx="17851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baseline="30000" dirty="0"/>
                <a:t>2</a:t>
              </a:r>
              <a:r>
                <a:rPr lang="en-US" sz="2000" dirty="0"/>
                <a:t> ≈ 6.7%</a:t>
              </a: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6D89CE19-BF81-4764-AB16-F654D0612D64}"/>
              </a:ext>
            </a:extLst>
          </p:cNvPr>
          <p:cNvSpPr/>
          <p:nvPr/>
        </p:nvSpPr>
        <p:spPr>
          <a:xfrm>
            <a:off x="4343400" y="4583430"/>
            <a:ext cx="1988820" cy="74735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36E745C-084B-4E5E-94FF-AFC638414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4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43FF2-441A-4B64-89C2-15548BB90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Collaborations at Cal Poly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9254D-9347-4631-B157-71AED8323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57767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Between Biology and Statistics Faculty:</a:t>
            </a:r>
          </a:p>
          <a:p>
            <a:r>
              <a:rPr lang="en-US" sz="2800" dirty="0"/>
              <a:t>Need: </a:t>
            </a:r>
          </a:p>
          <a:p>
            <a:pPr lvl="1"/>
            <a:r>
              <a:rPr lang="en-US" sz="2600" dirty="0"/>
              <a:t>Students take bio courses that use statistics BEFORE their statistics course(s)</a:t>
            </a:r>
          </a:p>
          <a:p>
            <a:pPr lvl="1"/>
            <a:r>
              <a:rPr lang="en-US" sz="2600" dirty="0"/>
              <a:t>Bio grad students are coming in with only 1 statistics course, sometimes more than 2 or 3 years prior to entering their M.S. program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D7B662-C1D8-4234-BC0D-99F11F8AA0A6}"/>
              </a:ext>
            </a:extLst>
          </p:cNvPr>
          <p:cNvSpPr txBox="1">
            <a:spLocks/>
          </p:cNvSpPr>
          <p:nvPr/>
        </p:nvSpPr>
        <p:spPr>
          <a:xfrm>
            <a:off x="1181100" y="4284134"/>
            <a:ext cx="10058400" cy="1922356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Goals: </a:t>
            </a:r>
          </a:p>
          <a:p>
            <a:pPr lvl="1"/>
            <a:r>
              <a:rPr lang="en-US" sz="2600" dirty="0"/>
              <a:t>Provide succinct, just-in-time materials based on sound statistics education pedagogy that Bio faculty and students can leverage</a:t>
            </a:r>
          </a:p>
          <a:p>
            <a:pPr lvl="1"/>
            <a:r>
              <a:rPr lang="en-US" sz="2600" dirty="0"/>
              <a:t>Focus on multivariable thinking (sources of variation, design, confounding, replication etc.)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4A21A-36AF-473E-BB4B-31B20F152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32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3F14C-46B0-4BC7-9660-C2F413516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Pairwise relationships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0290B4-75DF-4914-8E35-8E6B9484D6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114" y="1798223"/>
            <a:ext cx="2984107" cy="29560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E9EFB1-3244-4429-A355-7751DE260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41" y="1737360"/>
            <a:ext cx="3647384" cy="359930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74ACB81-8141-4C83-B33A-53115C5CCF6F}"/>
              </a:ext>
            </a:extLst>
          </p:cNvPr>
          <p:cNvGrpSpPr/>
          <p:nvPr/>
        </p:nvGrpSpPr>
        <p:grpSpPr>
          <a:xfrm>
            <a:off x="5006340" y="4833386"/>
            <a:ext cx="6149340" cy="471130"/>
            <a:chOff x="5006340" y="4833386"/>
            <a:chExt cx="6149340" cy="4711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935E86A-835F-4783-A407-6642DE3E1469}"/>
                </a:ext>
              </a:extLst>
            </p:cNvPr>
            <p:cNvSpPr txBox="1"/>
            <p:nvPr/>
          </p:nvSpPr>
          <p:spPr>
            <a:xfrm>
              <a:off x="5006340" y="4842851"/>
              <a:ext cx="24558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RV: Acceleration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2727B1-92AA-49DA-AD2D-DF6CCFAFFDCD}"/>
                </a:ext>
              </a:extLst>
            </p:cNvPr>
            <p:cNvSpPr txBox="1"/>
            <p:nvPr/>
          </p:nvSpPr>
          <p:spPr>
            <a:xfrm>
              <a:off x="8748096" y="4833386"/>
              <a:ext cx="2407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EV: Car Weight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98AF8AB-3363-4ADB-9936-DAA87296B1E0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>
              <a:off x="7263350" y="5064219"/>
              <a:ext cx="1484746" cy="946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A69E97A-B877-4CBA-A49A-A781D36DDD17}"/>
              </a:ext>
            </a:extLst>
          </p:cNvPr>
          <p:cNvSpPr txBox="1"/>
          <p:nvPr/>
        </p:nvSpPr>
        <p:spPr>
          <a:xfrm>
            <a:off x="6926581" y="5924423"/>
            <a:ext cx="1851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Horsepower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BF38281-76B4-4B76-B44D-32DD03E13855}"/>
              </a:ext>
            </a:extLst>
          </p:cNvPr>
          <p:cNvCxnSpPr>
            <a:cxnSpLocks/>
            <a:stCxn id="18" idx="1"/>
            <a:endCxn id="14" idx="2"/>
          </p:cNvCxnSpPr>
          <p:nvPr/>
        </p:nvCxnSpPr>
        <p:spPr>
          <a:xfrm flipH="1" flipV="1">
            <a:off x="6234281" y="5304516"/>
            <a:ext cx="692300" cy="8507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7728567-C185-46A6-904D-4F3F9D9A1039}"/>
              </a:ext>
            </a:extLst>
          </p:cNvPr>
          <p:cNvCxnSpPr>
            <a:cxnSpLocks/>
          </p:cNvCxnSpPr>
          <p:nvPr/>
        </p:nvCxnSpPr>
        <p:spPr>
          <a:xfrm flipV="1">
            <a:off x="8548071" y="5242961"/>
            <a:ext cx="638175" cy="73974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00F38921-A588-4472-925C-AEFD36597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84" y="5420901"/>
            <a:ext cx="3444255" cy="100704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2F546A2-872E-4CCA-A7C1-6FCAC8DFED9D}"/>
              </a:ext>
            </a:extLst>
          </p:cNvPr>
          <p:cNvSpPr txBox="1"/>
          <p:nvPr/>
        </p:nvSpPr>
        <p:spPr>
          <a:xfrm>
            <a:off x="7469592" y="5570479"/>
            <a:ext cx="542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1C3643-4353-426E-A7D4-D37B4393DA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4479" y="1764792"/>
            <a:ext cx="4104880" cy="301671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35B5387-39F5-454E-8901-4834EA87BB36}"/>
              </a:ext>
            </a:extLst>
          </p:cNvPr>
          <p:cNvCxnSpPr/>
          <p:nvPr/>
        </p:nvCxnSpPr>
        <p:spPr>
          <a:xfrm>
            <a:off x="496484" y="3429000"/>
            <a:ext cx="0" cy="6286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2C0C44C-292F-48F0-B278-B4DAD364F4B5}"/>
              </a:ext>
            </a:extLst>
          </p:cNvPr>
          <p:cNvSpPr txBox="1"/>
          <p:nvPr/>
        </p:nvSpPr>
        <p:spPr>
          <a:xfrm>
            <a:off x="582930" y="3749040"/>
            <a:ext cx="8915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Faster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36B2A5-0CB8-41EF-8476-64EAFD0C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1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3F14C-46B0-4BC7-9660-C2F413516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horsepower to the model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4ACB81-8141-4C83-B33A-53115C5CCF6F}"/>
              </a:ext>
            </a:extLst>
          </p:cNvPr>
          <p:cNvGrpSpPr/>
          <p:nvPr/>
        </p:nvGrpSpPr>
        <p:grpSpPr>
          <a:xfrm>
            <a:off x="2008561" y="2113968"/>
            <a:ext cx="6149340" cy="471130"/>
            <a:chOff x="5006340" y="4833386"/>
            <a:chExt cx="6149340" cy="4711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935E86A-835F-4783-A407-6642DE3E1469}"/>
                </a:ext>
              </a:extLst>
            </p:cNvPr>
            <p:cNvSpPr txBox="1"/>
            <p:nvPr/>
          </p:nvSpPr>
          <p:spPr>
            <a:xfrm>
              <a:off x="5006340" y="4842851"/>
              <a:ext cx="24558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RV: Acceleration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2727B1-92AA-49DA-AD2D-DF6CCFAFFDCD}"/>
                </a:ext>
              </a:extLst>
            </p:cNvPr>
            <p:cNvSpPr txBox="1"/>
            <p:nvPr/>
          </p:nvSpPr>
          <p:spPr>
            <a:xfrm>
              <a:off x="8748096" y="4833386"/>
              <a:ext cx="2407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EV: Car Weight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98AF8AB-3363-4ADB-9936-DAA87296B1E0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>
              <a:off x="7263350" y="5064219"/>
              <a:ext cx="1484746" cy="946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A69E97A-B877-4CBA-A49A-A781D36DDD17}"/>
              </a:ext>
            </a:extLst>
          </p:cNvPr>
          <p:cNvSpPr txBox="1"/>
          <p:nvPr/>
        </p:nvSpPr>
        <p:spPr>
          <a:xfrm>
            <a:off x="7741011" y="2067793"/>
            <a:ext cx="2325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 Horsepower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C1051BC-19E8-4A8D-BF9D-621743DC7415}"/>
              </a:ext>
            </a:extLst>
          </p:cNvPr>
          <p:cNvSpPr/>
          <p:nvPr/>
        </p:nvSpPr>
        <p:spPr>
          <a:xfrm>
            <a:off x="2008561" y="1977391"/>
            <a:ext cx="5732450" cy="653729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7D46A066-2D52-46F6-B1AF-6A3EDD99B7F1}"/>
              </a:ext>
            </a:extLst>
          </p:cNvPr>
          <p:cNvSpPr/>
          <p:nvPr/>
        </p:nvSpPr>
        <p:spPr>
          <a:xfrm>
            <a:off x="4572000" y="2400287"/>
            <a:ext cx="736189" cy="100779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C9B6A1-87C6-4868-B81C-3E8768747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696443"/>
            <a:ext cx="4832985" cy="35518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69F4C-4AAA-43C2-8D36-86ED9882D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7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BE8FEAA-E636-4DC6-BAF0-80C6A5BAF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2266950"/>
            <a:ext cx="4343400" cy="3143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4C0D7C-682B-4D41-8BC3-5DBB662C3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Adjusting for horsepower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109880-89C4-4C99-9614-33274242A948}"/>
              </a:ext>
            </a:extLst>
          </p:cNvPr>
          <p:cNvGrpSpPr/>
          <p:nvPr/>
        </p:nvGrpSpPr>
        <p:grpSpPr>
          <a:xfrm>
            <a:off x="576262" y="2186206"/>
            <a:ext cx="5029200" cy="3992345"/>
            <a:chOff x="576262" y="2186206"/>
            <a:chExt cx="5029200" cy="399234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DB14757-3372-438B-B5CE-1DC52F419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6262" y="2186206"/>
              <a:ext cx="4410075" cy="31623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F169A11-32F8-4256-80A2-6CE424682C1D}"/>
                </a:ext>
              </a:extLst>
            </p:cNvPr>
            <p:cNvSpPr txBox="1"/>
            <p:nvPr/>
          </p:nvSpPr>
          <p:spPr>
            <a:xfrm>
              <a:off x="661987" y="5532220"/>
              <a:ext cx="4943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Cars with </a:t>
              </a:r>
              <a:r>
                <a:rPr lang="en-US" dirty="0">
                  <a:solidFill>
                    <a:srgbClr val="0070C0"/>
                  </a:solidFill>
                </a:rPr>
                <a:t>higher hp </a:t>
              </a:r>
              <a:r>
                <a:rPr lang="en-US" dirty="0"/>
                <a:t>have faster (lower) times</a:t>
              </a:r>
            </a:p>
            <a:p>
              <a:r>
                <a:rPr lang="en-US" dirty="0"/>
                <a:t>Cars with </a:t>
              </a:r>
              <a:r>
                <a:rPr lang="en-US" dirty="0">
                  <a:solidFill>
                    <a:srgbClr val="FF0000"/>
                  </a:solidFill>
                </a:rPr>
                <a:t>lower hp </a:t>
              </a:r>
              <a:r>
                <a:rPr lang="en-US" dirty="0"/>
                <a:t>have slower (higher) times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2C56ACE-665A-4605-8537-CA11B923226D}"/>
              </a:ext>
            </a:extLst>
          </p:cNvPr>
          <p:cNvSpPr txBox="1"/>
          <p:nvPr/>
        </p:nvSpPr>
        <p:spPr>
          <a:xfrm>
            <a:off x="5410197" y="2154574"/>
            <a:ext cx="5276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the ‘effect’ of horsepower from acceleration what will happen to the </a:t>
            </a:r>
            <a:r>
              <a:rPr lang="en-US" sz="2400" dirty="0">
                <a:solidFill>
                  <a:srgbClr val="0070C0"/>
                </a:solidFill>
              </a:rPr>
              <a:t>blue dots</a:t>
            </a:r>
            <a:r>
              <a:rPr lang="en-US" sz="2400" dirty="0"/>
              <a:t>? The </a:t>
            </a:r>
            <a:r>
              <a:rPr lang="en-US" sz="2400" dirty="0">
                <a:solidFill>
                  <a:srgbClr val="FF0000"/>
                </a:solidFill>
              </a:rPr>
              <a:t>red dots</a:t>
            </a:r>
            <a:r>
              <a:rPr lang="en-US" sz="2400" dirty="0"/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D6011C-F506-4B20-94E1-7373BFE164F0}"/>
              </a:ext>
            </a:extLst>
          </p:cNvPr>
          <p:cNvGrpSpPr/>
          <p:nvPr/>
        </p:nvGrpSpPr>
        <p:grpSpPr>
          <a:xfrm>
            <a:off x="1427967" y="3967382"/>
            <a:ext cx="2809875" cy="504824"/>
            <a:chOff x="1428750" y="3609976"/>
            <a:chExt cx="2809875" cy="50482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BFE187D-9733-4D3C-B7D7-C8293DA2D063}"/>
                </a:ext>
              </a:extLst>
            </p:cNvPr>
            <p:cNvCxnSpPr/>
            <p:nvPr/>
          </p:nvCxnSpPr>
          <p:spPr>
            <a:xfrm flipV="1">
              <a:off x="1428750" y="3767356"/>
              <a:ext cx="0" cy="347444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E199A15-A612-4A17-99DA-DC93B75C99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8625" y="3609976"/>
              <a:ext cx="0" cy="504824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D63BF68-D977-43B5-8F34-1256E35FCE7E}"/>
              </a:ext>
            </a:extLst>
          </p:cNvPr>
          <p:cNvGrpSpPr/>
          <p:nvPr/>
        </p:nvGrpSpPr>
        <p:grpSpPr>
          <a:xfrm>
            <a:off x="1831222" y="2731403"/>
            <a:ext cx="2943225" cy="838200"/>
            <a:chOff x="1819275" y="3000375"/>
            <a:chExt cx="2943225" cy="83820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AE850F9-C6F1-4E97-8CEE-5A413D79A801}"/>
                </a:ext>
              </a:extLst>
            </p:cNvPr>
            <p:cNvCxnSpPr>
              <a:cxnSpLocks/>
            </p:cNvCxnSpPr>
            <p:nvPr/>
          </p:nvCxnSpPr>
          <p:spPr>
            <a:xfrm>
              <a:off x="1819275" y="3354903"/>
              <a:ext cx="0" cy="48367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56D5C1E-2581-462C-8708-D02E364AF9C7}"/>
                </a:ext>
              </a:extLst>
            </p:cNvPr>
            <p:cNvCxnSpPr/>
            <p:nvPr/>
          </p:nvCxnSpPr>
          <p:spPr>
            <a:xfrm>
              <a:off x="4762500" y="3000375"/>
              <a:ext cx="0" cy="42862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8A887F5-F69E-4C9C-B8B8-79CCAB704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358" y="2173823"/>
            <a:ext cx="4391025" cy="31527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9DB25B-EC6D-451E-97A9-9861CE0A5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638" y="5271879"/>
            <a:ext cx="4028379" cy="142330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6883CD2-FBB5-4AFC-A4E1-0C95306F97C9}"/>
              </a:ext>
            </a:extLst>
          </p:cNvPr>
          <p:cNvSpPr/>
          <p:nvPr/>
        </p:nvSpPr>
        <p:spPr>
          <a:xfrm>
            <a:off x="6884763" y="3429000"/>
            <a:ext cx="2899317" cy="82296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CAE634-6E61-41B2-B4A6-264C75C7A851}"/>
              </a:ext>
            </a:extLst>
          </p:cNvPr>
          <p:cNvSpPr/>
          <p:nvPr/>
        </p:nvSpPr>
        <p:spPr>
          <a:xfrm>
            <a:off x="1097280" y="3154680"/>
            <a:ext cx="1565904" cy="1459498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BE602FA-81D1-437C-A17A-3D6BD2345AE0}"/>
              </a:ext>
            </a:extLst>
          </p:cNvPr>
          <p:cNvCxnSpPr/>
          <p:nvPr/>
        </p:nvCxnSpPr>
        <p:spPr>
          <a:xfrm>
            <a:off x="2308860" y="3609975"/>
            <a:ext cx="0" cy="41338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079C7272-8C01-42D8-B750-C8025F21687C}"/>
              </a:ext>
            </a:extLst>
          </p:cNvPr>
          <p:cNvSpPr/>
          <p:nvPr/>
        </p:nvSpPr>
        <p:spPr>
          <a:xfrm>
            <a:off x="3760470" y="3154680"/>
            <a:ext cx="1611027" cy="1459497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4D1518F-3CF9-4607-BC7E-AEE585A35EAF}"/>
              </a:ext>
            </a:extLst>
          </p:cNvPr>
          <p:cNvCxnSpPr/>
          <p:nvPr/>
        </p:nvCxnSpPr>
        <p:spPr>
          <a:xfrm flipV="1">
            <a:off x="3954780" y="3525421"/>
            <a:ext cx="0" cy="45910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B3C8F1-9E00-4A52-A5C3-F87A27F72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32</a:t>
            </a:fld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9E7D0D4-FDC5-4D38-8FC7-4C22579A1C12}"/>
              </a:ext>
            </a:extLst>
          </p:cNvPr>
          <p:cNvCxnSpPr>
            <a:cxnSpLocks/>
          </p:cNvCxnSpPr>
          <p:nvPr/>
        </p:nvCxnSpPr>
        <p:spPr>
          <a:xfrm flipV="1">
            <a:off x="7498080" y="3737610"/>
            <a:ext cx="1725930" cy="16568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51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2"/>
      <p:bldP spid="11" grpId="0" animBg="1"/>
      <p:bldP spid="12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2A604-7D19-44D9-A5F9-AF1B67A1E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Adjusting for a continuous predictor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B2072-0A25-4C23-A372-0E36082EA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01" y="2535872"/>
            <a:ext cx="4486275" cy="3781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033F97-AA94-4889-A298-37D5CBF50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094" y="2259330"/>
            <a:ext cx="3626121" cy="26082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9F5A5E-59B0-4052-B8AC-A70E3EF02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3215" y="2364106"/>
            <a:ext cx="3523144" cy="250348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BD9A19-3011-4DAF-8926-659786EEA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34150" cy="586105"/>
          </a:xfrm>
        </p:spPr>
        <p:txBody>
          <a:bodyPr>
            <a:normAutofit/>
          </a:bodyPr>
          <a:lstStyle/>
          <a:p>
            <a:r>
              <a:rPr lang="en-US" sz="2800" dirty="0"/>
              <a:t>Example 4: Car Acceleration (regression)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C7CF60-C210-4E95-8E5D-19DEC5BB36C5}"/>
              </a:ext>
            </a:extLst>
          </p:cNvPr>
          <p:cNvGrpSpPr/>
          <p:nvPr/>
        </p:nvGrpSpPr>
        <p:grpSpPr>
          <a:xfrm>
            <a:off x="5328545" y="5121315"/>
            <a:ext cx="6149340" cy="471130"/>
            <a:chOff x="5006340" y="4833386"/>
            <a:chExt cx="6149340" cy="4711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D857DF-7852-4506-A3FF-82A7D354EE59}"/>
                </a:ext>
              </a:extLst>
            </p:cNvPr>
            <p:cNvSpPr txBox="1"/>
            <p:nvPr/>
          </p:nvSpPr>
          <p:spPr>
            <a:xfrm>
              <a:off x="5006340" y="4842851"/>
              <a:ext cx="24558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RV: Acceleration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DAE1345-0C20-49D9-96F6-BB3EDB6CCA09}"/>
                </a:ext>
              </a:extLst>
            </p:cNvPr>
            <p:cNvSpPr txBox="1"/>
            <p:nvPr/>
          </p:nvSpPr>
          <p:spPr>
            <a:xfrm>
              <a:off x="8748096" y="4833386"/>
              <a:ext cx="2407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EV: Car Weight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D7497B1-7F3D-42E4-9C3F-E106535E80E2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>
              <a:off x="7263350" y="5064219"/>
              <a:ext cx="1484746" cy="946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EC56ED4-C085-4A80-94B5-38FCE60A1F00}"/>
              </a:ext>
            </a:extLst>
          </p:cNvPr>
          <p:cNvSpPr txBox="1"/>
          <p:nvPr/>
        </p:nvSpPr>
        <p:spPr>
          <a:xfrm>
            <a:off x="7372350" y="6175801"/>
            <a:ext cx="1851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Horsepower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D17CEFA-CDB1-4898-84F3-081246634154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6680050" y="5555894"/>
            <a:ext cx="692300" cy="8507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872AD3-2775-4964-8164-38A8EE590355}"/>
              </a:ext>
            </a:extLst>
          </p:cNvPr>
          <p:cNvCxnSpPr>
            <a:cxnSpLocks/>
          </p:cNvCxnSpPr>
          <p:nvPr/>
        </p:nvCxnSpPr>
        <p:spPr>
          <a:xfrm flipV="1">
            <a:off x="8993840" y="5494339"/>
            <a:ext cx="638175" cy="73974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ED691E9-D1D8-46B1-8733-B26A0648B876}"/>
              </a:ext>
            </a:extLst>
          </p:cNvPr>
          <p:cNvSpPr txBox="1"/>
          <p:nvPr/>
        </p:nvSpPr>
        <p:spPr>
          <a:xfrm>
            <a:off x="7915361" y="5821857"/>
            <a:ext cx="542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CV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97E671-DF4D-4BB9-A03A-84CE12F11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9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EAA80D1-8A0A-4E78-9E29-6A30F0C47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843" y="1980631"/>
            <a:ext cx="3904146" cy="3544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1AB73C-5F1F-4F77-9E38-958947F3E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Adjusting for horsepower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4D3B33-3535-49D3-B8E6-330089A46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598" y="1980631"/>
            <a:ext cx="3974067" cy="3544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CFFE1D-19C9-4616-8296-7F704B37A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74" y="1876425"/>
            <a:ext cx="3886245" cy="37528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7EB044-DCFB-421C-8788-C9902CC4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34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01E84C-10B3-4981-80E5-0457042EA93F}"/>
              </a:ext>
            </a:extLst>
          </p:cNvPr>
          <p:cNvGrpSpPr/>
          <p:nvPr/>
        </p:nvGrpSpPr>
        <p:grpSpPr>
          <a:xfrm>
            <a:off x="960120" y="2674620"/>
            <a:ext cx="1920240" cy="1543050"/>
            <a:chOff x="960120" y="2674620"/>
            <a:chExt cx="1920240" cy="154305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581BC2D-AAC2-4C0F-987B-47AFF5B8A898}"/>
                </a:ext>
              </a:extLst>
            </p:cNvPr>
            <p:cNvCxnSpPr/>
            <p:nvPr/>
          </p:nvCxnSpPr>
          <p:spPr>
            <a:xfrm flipV="1">
              <a:off x="2297430" y="3874770"/>
              <a:ext cx="582930" cy="3429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5904922-980F-4C62-8450-35E766468178}"/>
                </a:ext>
              </a:extLst>
            </p:cNvPr>
            <p:cNvCxnSpPr/>
            <p:nvPr/>
          </p:nvCxnSpPr>
          <p:spPr>
            <a:xfrm flipV="1">
              <a:off x="1805940" y="3429000"/>
              <a:ext cx="822960" cy="4800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8FA2EF-3BDA-47AE-B277-97E24F6A168B}"/>
                </a:ext>
              </a:extLst>
            </p:cNvPr>
            <p:cNvCxnSpPr/>
            <p:nvPr/>
          </p:nvCxnSpPr>
          <p:spPr>
            <a:xfrm flipV="1">
              <a:off x="1485900" y="2983230"/>
              <a:ext cx="720090" cy="8915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6059866-B279-422D-9718-CE75A0B4B7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730" y="2811780"/>
              <a:ext cx="685800" cy="8229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4498E2E-8642-4CD8-9913-451495D2D9FD}"/>
                </a:ext>
              </a:extLst>
            </p:cNvPr>
            <p:cNvCxnSpPr/>
            <p:nvPr/>
          </p:nvCxnSpPr>
          <p:spPr>
            <a:xfrm flipV="1">
              <a:off x="960120" y="2674620"/>
              <a:ext cx="651510" cy="8686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A563B48-59B9-4BFD-895B-B044A20CBFD8}"/>
              </a:ext>
            </a:extLst>
          </p:cNvPr>
          <p:cNvGrpSpPr/>
          <p:nvPr/>
        </p:nvGrpSpPr>
        <p:grpSpPr>
          <a:xfrm>
            <a:off x="5566410" y="2811780"/>
            <a:ext cx="754380" cy="1434465"/>
            <a:chOff x="5566410" y="2811780"/>
            <a:chExt cx="754380" cy="1434465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64606DC-8E01-4BDF-927E-5174028F21D0}"/>
                </a:ext>
              </a:extLst>
            </p:cNvPr>
            <p:cNvCxnSpPr/>
            <p:nvPr/>
          </p:nvCxnSpPr>
          <p:spPr>
            <a:xfrm flipV="1">
              <a:off x="6320790" y="3571875"/>
              <a:ext cx="0" cy="6743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9220EC3-4CD5-4A85-A428-177A2A5AC0F4}"/>
                </a:ext>
              </a:extLst>
            </p:cNvPr>
            <p:cNvCxnSpPr/>
            <p:nvPr/>
          </p:nvCxnSpPr>
          <p:spPr>
            <a:xfrm>
              <a:off x="5566410" y="2811780"/>
              <a:ext cx="0" cy="8229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003841F-B71A-4507-BF53-BC89B850CD88}"/>
              </a:ext>
            </a:extLst>
          </p:cNvPr>
          <p:cNvGrpSpPr/>
          <p:nvPr/>
        </p:nvGrpSpPr>
        <p:grpSpPr>
          <a:xfrm>
            <a:off x="9475470" y="2994660"/>
            <a:ext cx="697230" cy="1074420"/>
            <a:chOff x="9475470" y="2994660"/>
            <a:chExt cx="697230" cy="1074420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BD9E58E-A3D4-4D89-962F-6631A42026D3}"/>
                </a:ext>
              </a:extLst>
            </p:cNvPr>
            <p:cNvCxnSpPr/>
            <p:nvPr/>
          </p:nvCxnSpPr>
          <p:spPr>
            <a:xfrm flipH="1">
              <a:off x="9475470" y="4069080"/>
              <a:ext cx="6972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1AF1B81-FF44-426B-A234-29834228FC68}"/>
                </a:ext>
              </a:extLst>
            </p:cNvPr>
            <p:cNvCxnSpPr/>
            <p:nvPr/>
          </p:nvCxnSpPr>
          <p:spPr>
            <a:xfrm>
              <a:off x="9532620" y="2994660"/>
              <a:ext cx="6400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798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AB73C-5F1F-4F77-9E38-958947F3E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 adjusted linear association between acceleration and car weight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C0D22A12-8BB1-4871-8620-169E8F90F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7830" y="2106930"/>
            <a:ext cx="5058640" cy="417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A1F71F-AF73-47B4-AE7B-B284307C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35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A26CD-E5AD-4DA5-B52D-8EE4DB346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14" y="2106930"/>
            <a:ext cx="4150589" cy="400812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ADD3232E-9781-4BB8-A1CB-E99A45231B1C}"/>
              </a:ext>
            </a:extLst>
          </p:cNvPr>
          <p:cNvSpPr/>
          <p:nvPr/>
        </p:nvSpPr>
        <p:spPr>
          <a:xfrm>
            <a:off x="4903470" y="3557687"/>
            <a:ext cx="594360" cy="351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1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1C666-5130-4C99-94F5-C4C75196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E9FDA-456C-4143-8384-A556F027B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Thinking about sources of variation is an important skill (in both randomized experiments and observational studies)</a:t>
            </a:r>
          </a:p>
          <a:p>
            <a:r>
              <a:rPr lang="en-US" dirty="0"/>
              <a:t>Use simple data visualizations to show what it means to adjust for a variable (blocking variable or confounding variable)</a:t>
            </a:r>
          </a:p>
          <a:p>
            <a:r>
              <a:rPr lang="en-US" dirty="0"/>
              <a:t>Use simulation to reinforce the idea of the null distribution and statistical significance with an emphasis on the simulation matching the design</a:t>
            </a:r>
          </a:p>
          <a:p>
            <a:r>
              <a:rPr lang="en-US" dirty="0"/>
              <a:t>Additional multivariable topics: </a:t>
            </a:r>
          </a:p>
          <a:p>
            <a:pPr lvl="1"/>
            <a:r>
              <a:rPr lang="en-US" dirty="0"/>
              <a:t>Interaction in factorial studies and in regression models</a:t>
            </a:r>
          </a:p>
          <a:p>
            <a:pPr lvl="1"/>
            <a:r>
              <a:rPr lang="en-US" dirty="0"/>
              <a:t>Collinearity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4524D-2310-446A-969E-4AC336C71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017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A652-76FF-483C-9ABF-6E1F792DF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9B2E7-8ACD-4D33-A7B8-4B2EEC8F0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Second course is all about multivariable thinking, but often is taught as disparate analysis methods (e.g., t-test, ANOVA, regression, chi-square, etc.)</a:t>
            </a:r>
          </a:p>
          <a:p>
            <a:pPr lvl="1"/>
            <a:r>
              <a:rPr lang="en-US" dirty="0"/>
              <a:t>What are some ways you all try to weave this together and create a unified approach?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Are there other important multivariable ideas that need to be stressed in the second course so that students who only see 2 courses in statistics can be successful in a data-centric world and job market?</a:t>
            </a:r>
          </a:p>
          <a:p>
            <a:endParaRPr lang="en-US" dirty="0"/>
          </a:p>
          <a:p>
            <a:r>
              <a:rPr lang="en-US" dirty="0"/>
              <a:t>Other questions? Comments?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89EFB-0C5C-4A0C-9BEA-3B9EF919A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69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D88A5-65F7-4653-BE96-120EEC2A4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Example: Introductory biology lab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F5AA4-59FD-4F81-84FB-2F8D16C50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154766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Course: 3</a:t>
            </a:r>
            <a:r>
              <a:rPr lang="en-US" sz="2800" baseline="30000" dirty="0"/>
              <a:t>rd</a:t>
            </a:r>
            <a:r>
              <a:rPr lang="en-US" sz="2800" dirty="0"/>
              <a:t> in introductory biology sequence</a:t>
            </a:r>
          </a:p>
          <a:p>
            <a:pPr lvl="1"/>
            <a:r>
              <a:rPr lang="en-US" sz="2600" dirty="0"/>
              <a:t>Incoming Biology majors</a:t>
            </a:r>
          </a:p>
          <a:p>
            <a:pPr lvl="1"/>
            <a:r>
              <a:rPr lang="en-US" sz="2600" dirty="0"/>
              <a:t>most students take as freshmen, with no statistics coursework yet</a:t>
            </a:r>
          </a:p>
          <a:p>
            <a:pPr lvl="1"/>
            <a:r>
              <a:rPr lang="en-US" sz="2600" dirty="0"/>
              <a:t>weekly 3-hour lab</a:t>
            </a:r>
          </a:p>
          <a:p>
            <a:pPr lvl="1"/>
            <a:r>
              <a:rPr lang="en-US" sz="2600" dirty="0"/>
              <a:t>goals of lab include understanding of experimental design, data collection &amp; basic analysis 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8D0781-AF24-4DF6-981F-9FA24F28B18C}"/>
              </a:ext>
            </a:extLst>
          </p:cNvPr>
          <p:cNvSpPr txBox="1">
            <a:spLocks/>
          </p:cNvSpPr>
          <p:nvPr/>
        </p:nvSpPr>
        <p:spPr>
          <a:xfrm>
            <a:off x="1036320" y="4000500"/>
            <a:ext cx="10058400" cy="21547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Challenges:</a:t>
            </a:r>
          </a:p>
          <a:p>
            <a:pPr lvl="1"/>
            <a:r>
              <a:rPr lang="en-US" sz="2600" dirty="0"/>
              <a:t>broad &amp; varied biology content in course- desire to expose students to many different concepts &amp; techniques in lab </a:t>
            </a:r>
          </a:p>
          <a:p>
            <a:pPr lvl="1"/>
            <a:r>
              <a:rPr lang="en-US" sz="2600" dirty="0"/>
              <a:t>most labs taught by M.S. student TAs w/varying statistics background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BB4A6-F28E-4B5A-ACA2-73C2C6455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15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B278-741C-4E5C-B055-9D2498739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Example: Introductory biology lab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4B16-F6A9-40D1-916B-ED3524559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594946"/>
          </a:xfrm>
        </p:spPr>
        <p:txBody>
          <a:bodyPr>
            <a:normAutofit/>
          </a:bodyPr>
          <a:lstStyle/>
          <a:p>
            <a:r>
              <a:rPr lang="en-US" sz="2400" dirty="0"/>
              <a:t>Changes (jointly developed by biologists &amp; statisticians):</a:t>
            </a:r>
          </a:p>
          <a:p>
            <a:pPr lvl="1"/>
            <a:r>
              <a:rPr lang="en-US" sz="2400" dirty="0"/>
              <a:t>group worksheets guide </a:t>
            </a:r>
            <a:r>
              <a:rPr lang="en-US" sz="2400" dirty="0">
                <a:ea typeface="Questrial"/>
                <a:cs typeface="Trebuchet MS"/>
                <a:sym typeface="Questrial"/>
              </a:rPr>
              <a:t>through consideration of variables, confounding, &amp; designing an experiment</a:t>
            </a:r>
          </a:p>
          <a:p>
            <a:pPr lvl="1"/>
            <a:r>
              <a:rPr lang="en-US" sz="2400" dirty="0">
                <a:ea typeface="Questrial"/>
                <a:cs typeface="Trebuchet MS"/>
                <a:sym typeface="Questrial"/>
              </a:rPr>
              <a:t>data collection standardized so groups can pool data </a:t>
            </a:r>
          </a:p>
          <a:p>
            <a:pPr lvl="1"/>
            <a:r>
              <a:rPr lang="en-US" sz="2400" dirty="0">
                <a:ea typeface="Questrial"/>
                <a:cs typeface="Trebuchet MS"/>
                <a:sym typeface="Questrial"/>
              </a:rPr>
              <a:t>students use simulation applets regularly</a:t>
            </a:r>
          </a:p>
          <a:p>
            <a:pPr lvl="1"/>
            <a:r>
              <a:rPr lang="en-US" sz="2400" dirty="0">
                <a:ea typeface="Questrial"/>
                <a:cs typeface="Trebuchet MS"/>
                <a:sym typeface="Questrial"/>
              </a:rPr>
              <a:t>final report- includes t test, graph of class data, &amp; questions about experimental design</a:t>
            </a:r>
          </a:p>
          <a:p>
            <a:pPr lvl="1"/>
            <a:r>
              <a:rPr lang="en-US" sz="2400" dirty="0">
                <a:ea typeface="Questrial"/>
                <a:cs typeface="Trebuchet MS"/>
                <a:sym typeface="Questrial"/>
              </a:rPr>
              <a:t>TA training by statistics faculty</a:t>
            </a:r>
          </a:p>
          <a:p>
            <a:pPr lvl="1"/>
            <a:r>
              <a:rPr lang="en-US" sz="2400" dirty="0">
                <a:ea typeface="Questrial"/>
                <a:cs typeface="Trebuchet MS"/>
                <a:sym typeface="Questrial"/>
              </a:rPr>
              <a:t>alignment of language with that used in statistics courses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45D67DC-2D98-4497-AE53-9C8DE8C75AE0}"/>
              </a:ext>
            </a:extLst>
          </p:cNvPr>
          <p:cNvSpPr txBox="1">
            <a:spLocks/>
          </p:cNvSpPr>
          <p:nvPr/>
        </p:nvSpPr>
        <p:spPr>
          <a:xfrm>
            <a:off x="1028700" y="5417820"/>
            <a:ext cx="10058400" cy="161163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Assessment: in progress</a:t>
            </a:r>
          </a:p>
          <a:p>
            <a:pPr lvl="1"/>
            <a:r>
              <a:rPr lang="en-US" sz="2400" dirty="0"/>
              <a:t>pre &amp; post surveys of conceptual understanding &amp; attitudes toward statistics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A44D1F-FFC0-428C-9D71-F471984F3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4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B278-741C-4E5C-B055-9D2498739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Sample worksheet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4B16-F6A9-40D1-916B-ED3524559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06426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1. How will you set up the independent/explanatory variable? </a:t>
            </a:r>
            <a:r>
              <a:rPr lang="en-US" sz="2600" i="1" dirty="0"/>
              <a:t>(w/specific prompts)</a:t>
            </a:r>
          </a:p>
          <a:p>
            <a:r>
              <a:rPr lang="en-US" sz="2600" dirty="0"/>
              <a:t>2. How will you measure the dependent/response variable? </a:t>
            </a:r>
            <a:r>
              <a:rPr lang="en-US" sz="2600" i="1" dirty="0"/>
              <a:t>(w/specific prompts)</a:t>
            </a:r>
          </a:p>
          <a:p>
            <a:r>
              <a:rPr lang="en-US" sz="2600" dirty="0"/>
              <a:t>3. Multivariable thinking: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What conditions/variables outside of the independent variable may influence your results?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Which of the variables mentioned can be controlled, and how?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What can you do to minimize the effect of variables for which you cannot control?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EB972-4FD9-46FE-9BB7-A790CC47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34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D88A5-65F7-4653-BE96-120EEC2A4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Lessons learned/advice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F5AA4-59FD-4F81-84FB-2F8D16C50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686136"/>
          </a:xfrm>
        </p:spPr>
        <p:txBody>
          <a:bodyPr>
            <a:normAutofit/>
          </a:bodyPr>
          <a:lstStyle/>
          <a:p>
            <a:r>
              <a:rPr lang="en-US" sz="2800" dirty="0"/>
              <a:t>For students:</a:t>
            </a:r>
          </a:p>
          <a:p>
            <a:pPr lvl="1"/>
            <a:r>
              <a:rPr lang="en-US" sz="2400" dirty="0"/>
              <a:t>need to repeatedly emphasize the connections and distinctions between statistics and biology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/>
              <a:t>e.g. statistical significance vs. biological relevance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8D0781-AF24-4DF6-981F-9FA24F28B18C}"/>
              </a:ext>
            </a:extLst>
          </p:cNvPr>
          <p:cNvSpPr txBox="1">
            <a:spLocks/>
          </p:cNvSpPr>
          <p:nvPr/>
        </p:nvSpPr>
        <p:spPr>
          <a:xfrm>
            <a:off x="1066800" y="3640244"/>
            <a:ext cx="10058400" cy="2589106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For faculty planning collaborations:</a:t>
            </a:r>
          </a:p>
          <a:p>
            <a:pPr lvl="1"/>
            <a:r>
              <a:rPr lang="en-US" sz="2600" dirty="0"/>
              <a:t>need multiple conversations between statisticians &amp; biologists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/>
              <a:t>challenging to find the time</a:t>
            </a:r>
          </a:p>
          <a:p>
            <a:pPr lvl="1"/>
            <a:r>
              <a:rPr lang="en-US" sz="2600" dirty="0"/>
              <a:t>statisticians &amp; biologists use the same words to mean different things, and different words to mean the same things</a:t>
            </a:r>
          </a:p>
          <a:p>
            <a:pPr lvl="1"/>
            <a:r>
              <a:rPr lang="en-US" sz="2600" dirty="0"/>
              <a:t>having statistics faculty directly train graduate student teaching assistants is important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74758-8F7F-4111-AB07-12814A70F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81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D88A5-65F7-4653-BE96-120EEC2A4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Example: Workshops for biological sciences M.S.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F5AA4-59FD-4F81-84FB-2F8D16C50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11469"/>
            <a:ext cx="10058400" cy="1926166"/>
          </a:xfrm>
        </p:spPr>
        <p:txBody>
          <a:bodyPr>
            <a:normAutofit fontScale="92500" lnSpcReduction="10000"/>
          </a:bodyPr>
          <a:lstStyle/>
          <a:p>
            <a:r>
              <a:rPr lang="en-US" sz="3300" dirty="0"/>
              <a:t>Context:</a:t>
            </a:r>
          </a:p>
          <a:p>
            <a:pPr lvl="1"/>
            <a:r>
              <a:rPr lang="en-US" sz="2800" dirty="0"/>
              <a:t>M.S. students in interdisciplinary program (biology, biomedical engineering, animal science </a:t>
            </a:r>
          </a:p>
          <a:p>
            <a:pPr lvl="1"/>
            <a:r>
              <a:rPr lang="en-US" sz="2800" dirty="0"/>
              <a:t>Curriculum now includes 1 statistics course (assume 1 statistics course as undergraduates)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8D0781-AF24-4DF6-981F-9FA24F28B18C}"/>
              </a:ext>
            </a:extLst>
          </p:cNvPr>
          <p:cNvSpPr txBox="1">
            <a:spLocks/>
          </p:cNvSpPr>
          <p:nvPr/>
        </p:nvSpPr>
        <p:spPr>
          <a:xfrm>
            <a:off x="1097280" y="4211743"/>
            <a:ext cx="10058400" cy="192616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3 Workshops/year/cohort (prior to change in curriculum)</a:t>
            </a:r>
          </a:p>
          <a:p>
            <a:pPr lvl="1"/>
            <a:r>
              <a:rPr lang="en-US" sz="2800" dirty="0"/>
              <a:t>2-hours each (Fall, Spring, Summer)</a:t>
            </a:r>
          </a:p>
          <a:p>
            <a:pPr lvl="1"/>
            <a:r>
              <a:rPr lang="en-US" sz="2800" dirty="0"/>
              <a:t>Mostly short examples on various topics with Q&amp;A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11EB0-DBB3-47E1-9E95-861E90FAF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49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D88A5-65F7-4653-BE96-120EEC2A4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Example: Workshops for biological sciences M.S.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F5AA4-59FD-4F81-84FB-2F8D16C50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948604"/>
            <a:ext cx="3348990" cy="373210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/>
              <a:t>Fall: Statistics refresher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sz="2400" dirty="0"/>
              <a:t>Multivariable thinking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Replication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Measuring and thinking about sources of variation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Graphical displays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Inference (t-test, paired t-test)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702468-E95B-4016-9B56-7712B4F5D60D}"/>
              </a:ext>
            </a:extLst>
          </p:cNvPr>
          <p:cNvSpPr txBox="1">
            <a:spLocks/>
          </p:cNvSpPr>
          <p:nvPr/>
        </p:nvSpPr>
        <p:spPr>
          <a:xfrm>
            <a:off x="3981450" y="1948604"/>
            <a:ext cx="3680460" cy="373210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Spring: Design of Experiments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sz="2400" dirty="0"/>
              <a:t>Multivariable thinking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Inclusion criteria, direct control, random assignment, general randomization, confounding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Scope of conclusions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Blocking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Replication</a:t>
            </a: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D59CB3-0927-452A-874A-377BB99C58BB}"/>
              </a:ext>
            </a:extLst>
          </p:cNvPr>
          <p:cNvSpPr txBox="1">
            <a:spLocks/>
          </p:cNvSpPr>
          <p:nvPr/>
        </p:nvSpPr>
        <p:spPr>
          <a:xfrm>
            <a:off x="8031480" y="2028614"/>
            <a:ext cx="3124200" cy="4063576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Summer: Data Analysis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sz="2400" dirty="0"/>
              <a:t>Multivariable thinking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Adjusting for covariates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Removing block effects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Interaction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Methods: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ANOVA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regression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logistic regression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A7ABB-3570-455F-A596-B2538BECD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9C67-6AA5-4B26-B30D-F83B9D66E4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8163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1769</TotalTime>
  <Words>1808</Words>
  <Application>Microsoft Macintosh PowerPoint</Application>
  <PresentationFormat>Widescreen</PresentationFormat>
  <Paragraphs>269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Wingdings</vt:lpstr>
      <vt:lpstr>Retrospect</vt:lpstr>
      <vt:lpstr>Part 1: Addressing Needs in Biology</vt:lpstr>
      <vt:lpstr>Outline</vt:lpstr>
      <vt:lpstr>Collaborations at Cal Poly</vt:lpstr>
      <vt:lpstr>Example: Introductory biology lab course</vt:lpstr>
      <vt:lpstr>Example: Introductory biology lab course</vt:lpstr>
      <vt:lpstr>Sample worksheet questions</vt:lpstr>
      <vt:lpstr>Lessons learned/advice</vt:lpstr>
      <vt:lpstr>Example: Workshops for biological sciences M.S. students</vt:lpstr>
      <vt:lpstr>Example: Workshops for biological sciences M.S. students</vt:lpstr>
      <vt:lpstr>Lessons learned/advice</vt:lpstr>
      <vt:lpstr>Q&amp;A</vt:lpstr>
      <vt:lpstr>Part 2: Multivariable Thinking in a Second Course in Statistics</vt:lpstr>
      <vt:lpstr>Outline</vt:lpstr>
      <vt:lpstr>Second course in statistics </vt:lpstr>
      <vt:lpstr>Second course and multivariable thinking</vt:lpstr>
      <vt:lpstr>Teaching multivariable thinking in the second course</vt:lpstr>
      <vt:lpstr>Thinking about reasons for variation</vt:lpstr>
      <vt:lpstr>Sources of variation diagram</vt:lpstr>
      <vt:lpstr>Explained vs. Unexplained variation</vt:lpstr>
      <vt:lpstr>Accounting for a second source of variability in the model</vt:lpstr>
      <vt:lpstr>Accounting for a source of variation by design</vt:lpstr>
      <vt:lpstr>Analysis: One-variable model</vt:lpstr>
      <vt:lpstr>One-variable model sources of variation diagram</vt:lpstr>
      <vt:lpstr>Accounting for variation by design</vt:lpstr>
      <vt:lpstr>Analysis of a block design</vt:lpstr>
      <vt:lpstr>Account for the person-to-person variation by simulation</vt:lpstr>
      <vt:lpstr>Account for person-to-person variation by removing the person effects</vt:lpstr>
      <vt:lpstr>Person-adjusted ANOVA</vt:lpstr>
      <vt:lpstr>Adjusting for a confounding variable</vt:lpstr>
      <vt:lpstr>Pairwise relationships</vt:lpstr>
      <vt:lpstr>Adding horsepower to the model</vt:lpstr>
      <vt:lpstr>Adjusting for horsepower</vt:lpstr>
      <vt:lpstr>Adjusting for a continuous predictor</vt:lpstr>
      <vt:lpstr>Adjusting for horsepower</vt:lpstr>
      <vt:lpstr>Hp adjusted linear association between acceleration and car weight</vt:lpstr>
      <vt:lpstr>Summary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Multivariable Thinking in a Second Course in Statistics</dc:title>
  <dc:creator>Karen J. McGaughey</dc:creator>
  <cp:lastModifiedBy>Carey III, Robert Patrick</cp:lastModifiedBy>
  <cp:revision>59</cp:revision>
  <dcterms:created xsi:type="dcterms:W3CDTF">2020-05-14T21:40:05Z</dcterms:created>
  <dcterms:modified xsi:type="dcterms:W3CDTF">2020-05-21T14:59:30Z</dcterms:modified>
</cp:coreProperties>
</file>