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63" r:id="rId5"/>
    <p:sldId id="264" r:id="rId6"/>
    <p:sldId id="265" r:id="rId7"/>
    <p:sldId id="266" r:id="rId8"/>
    <p:sldId id="257" r:id="rId9"/>
    <p:sldId id="267" r:id="rId10"/>
    <p:sldId id="259" r:id="rId11"/>
    <p:sldId id="268" r:id="rId1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05" autoAdjust="0"/>
    <p:restoredTop sz="54082" autoAdjust="0"/>
  </p:normalViewPr>
  <p:slideViewPr>
    <p:cSldViewPr snapToGrid="0">
      <p:cViewPr varScale="1">
        <p:scale>
          <a:sx n="67" d="100"/>
          <a:sy n="67" d="100"/>
        </p:scale>
        <p:origin x="2844" y="72"/>
      </p:cViewPr>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C67EB0D-E427-487F-9331-648DD277C5F1}" type="datetimeFigureOut">
              <a:rPr lang="en-GB" smtClean="0"/>
              <a:t>19/05/2020</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AB115F5-CC70-4622-8611-93ABA3BD6992}" type="slidenum">
              <a:rPr lang="en-GB" smtClean="0"/>
              <a:t>‹#›</a:t>
            </a:fld>
            <a:endParaRPr lang="en-GB"/>
          </a:p>
        </p:txBody>
      </p:sp>
    </p:spTree>
    <p:extLst>
      <p:ext uri="{BB962C8B-B14F-4D97-AF65-F5344CB8AC3E}">
        <p14:creationId xmlns:p14="http://schemas.microsoft.com/office/powerpoint/2010/main" val="384329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Thank you for inviting me.  The Dancing Statistics films were initially designed for Psychology students to help them get to grips with some concepts common to psychology degrees.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 haven’t seen any of them, you could watch one while I speak.  There’s no voice over, just music.</a:t>
            </a:r>
          </a:p>
          <a:p>
            <a:endParaRPr lang="en-GB" sz="8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B115F5-CC70-4622-8611-93ABA3BD6992}" type="slidenum">
              <a:rPr lang="en-GB" smtClean="0"/>
              <a:t>1</a:t>
            </a:fld>
            <a:endParaRPr lang="en-GB"/>
          </a:p>
        </p:txBody>
      </p:sp>
    </p:spTree>
    <p:extLst>
      <p:ext uri="{BB962C8B-B14F-4D97-AF65-F5344CB8AC3E}">
        <p14:creationId xmlns:p14="http://schemas.microsoft.com/office/powerpoint/2010/main" val="75694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B115F5-CC70-4622-8611-93ABA3BD6992}" type="slidenum">
              <a:rPr lang="en-GB" smtClean="0"/>
              <a:t>10</a:t>
            </a:fld>
            <a:endParaRPr lang="en-GB"/>
          </a:p>
        </p:txBody>
      </p:sp>
    </p:spTree>
    <p:extLst>
      <p:ext uri="{BB962C8B-B14F-4D97-AF65-F5344CB8AC3E}">
        <p14:creationId xmlns:p14="http://schemas.microsoft.com/office/powerpoint/2010/main" val="358209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You’ll find the films on the BPS Official YouTube channel.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aim is to demonstrate these 4 statistical concepts using dance and movement.</a:t>
            </a:r>
          </a:p>
          <a:p>
            <a:r>
              <a:rPr lang="en-GB" sz="1200" i="1" kern="1200" dirty="0" smtClean="0">
                <a:solidFill>
                  <a:schemeClr val="tx1"/>
                </a:solidFill>
                <a:effectLst/>
                <a:latin typeface="+mn-lt"/>
                <a:ea typeface="+mn-ea"/>
                <a:cs typeface="+mn-cs"/>
              </a:rPr>
              <a:t>Correlation  |  Sampling and Standard Error  |  Frequency Distributions  |  Variance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Dance has existed as a form of human expression for millennia and is found across all human cultures, like music and the visual arts.  It can be traced back to rituals and social expression, and defies barriers of race and status, generation, social class, and geography.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films were aimed at those who may lack confidence in the area of statistics, or who simply enjoy thinking about things in new ways.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undergraduate psychology students say that the statistical component is the most daunting and challenging aspect of their degree, and the most anxiety-inducing.  I want to challenge that, as I’m sure many of you do too!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I’m going to tell you about some work I’ve done on the response to the films, as well as some related literature in the area. </a:t>
            </a:r>
          </a:p>
          <a:p>
            <a:endParaRPr lang="en-GB" dirty="0"/>
          </a:p>
        </p:txBody>
      </p:sp>
      <p:sp>
        <p:nvSpPr>
          <p:cNvPr id="4" name="Slide Number Placeholder 3"/>
          <p:cNvSpPr>
            <a:spLocks noGrp="1"/>
          </p:cNvSpPr>
          <p:nvPr>
            <p:ph type="sldNum" sz="quarter" idx="10"/>
          </p:nvPr>
        </p:nvSpPr>
        <p:spPr/>
        <p:txBody>
          <a:bodyPr/>
          <a:lstStyle/>
          <a:p>
            <a:fld id="{BAB115F5-CC70-4622-8611-93ABA3BD6992}" type="slidenum">
              <a:rPr lang="en-GB" smtClean="0"/>
              <a:t>2</a:t>
            </a:fld>
            <a:endParaRPr lang="en-GB"/>
          </a:p>
        </p:txBody>
      </p:sp>
    </p:spTree>
    <p:extLst>
      <p:ext uri="{BB962C8B-B14F-4D97-AF65-F5344CB8AC3E}">
        <p14:creationId xmlns:p14="http://schemas.microsoft.com/office/powerpoint/2010/main" val="289557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merging of science and the arts isn’t entirely new.  Enhancing understanding of subjects like maths through the use of music and movement has been done with </a:t>
            </a:r>
            <a:r>
              <a:rPr lang="en-GB" sz="1200" b="1" kern="1200" dirty="0" smtClean="0">
                <a:solidFill>
                  <a:schemeClr val="tx1"/>
                </a:solidFill>
                <a:effectLst/>
                <a:latin typeface="+mn-lt"/>
                <a:ea typeface="+mn-ea"/>
                <a:cs typeface="+mn-cs"/>
              </a:rPr>
              <a:t>children</a:t>
            </a:r>
            <a:r>
              <a:rPr lang="en-GB" sz="1200" kern="1200" dirty="0" smtClean="0">
                <a:solidFill>
                  <a:schemeClr val="tx1"/>
                </a:solidFill>
                <a:effectLst/>
                <a:latin typeface="+mn-lt"/>
                <a:ea typeface="+mn-ea"/>
                <a:cs typeface="+mn-cs"/>
              </a:rPr>
              <a:t> for some time.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a:t>
            </a:r>
            <a:r>
              <a:rPr lang="en-GB" sz="1200" b="1" u="sng" kern="1200" dirty="0" smtClean="0">
                <a:solidFill>
                  <a:schemeClr val="tx1"/>
                </a:solidFill>
                <a:effectLst/>
                <a:latin typeface="+mn-lt"/>
                <a:ea typeface="+mn-ea"/>
                <a:cs typeface="+mn-cs"/>
              </a:rPr>
              <a:t>is</a:t>
            </a:r>
            <a:r>
              <a:rPr lang="en-GB" sz="1200" kern="1200" dirty="0" smtClean="0">
                <a:solidFill>
                  <a:schemeClr val="tx1"/>
                </a:solidFill>
                <a:effectLst/>
                <a:latin typeface="+mn-lt"/>
                <a:ea typeface="+mn-ea"/>
                <a:cs typeface="+mn-cs"/>
              </a:rPr>
              <a:t> rarer in higher educational settings though, possibly because older individuals don’t all find this type of thing too appealing!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Once children hit teenage years, their appetite for dancing on-commend in-front of their peers declines somewhat…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difference with my films is that viewers are not expected to dance; simply to observe.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wanted to gain some understanding of what people thought about the films, so I conducted a qualitative piece of research</a:t>
            </a:r>
          </a:p>
          <a:p>
            <a:endParaRPr lang="en-GB" dirty="0"/>
          </a:p>
        </p:txBody>
      </p:sp>
      <p:sp>
        <p:nvSpPr>
          <p:cNvPr id="4" name="Slide Number Placeholder 3"/>
          <p:cNvSpPr>
            <a:spLocks noGrp="1"/>
          </p:cNvSpPr>
          <p:nvPr>
            <p:ph type="sldNum" sz="quarter" idx="10"/>
          </p:nvPr>
        </p:nvSpPr>
        <p:spPr/>
        <p:txBody>
          <a:bodyPr/>
          <a:lstStyle/>
          <a:p>
            <a:fld id="{BAB115F5-CC70-4622-8611-93ABA3BD6992}" type="slidenum">
              <a:rPr lang="en-GB" smtClean="0"/>
              <a:t>3</a:t>
            </a:fld>
            <a:endParaRPr lang="en-GB"/>
          </a:p>
        </p:txBody>
      </p:sp>
    </p:spTree>
    <p:extLst>
      <p:ext uri="{BB962C8B-B14F-4D97-AF65-F5344CB8AC3E}">
        <p14:creationId xmlns:p14="http://schemas.microsoft.com/office/powerpoint/2010/main" val="157282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 a quantitative researcher ‘by-trade’, and thematic analyses are not my usual style…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it’s a good way to analyse text to extract common patterns, so I conducted one on the YouTube comments and found 5 themes.  </a:t>
            </a:r>
            <a:r>
              <a:rPr lang="en-US" sz="1200" kern="1200" dirty="0" smtClean="0">
                <a:solidFill>
                  <a:schemeClr val="tx1"/>
                </a:solidFill>
                <a:effectLst/>
                <a:latin typeface="+mn-lt"/>
                <a:ea typeface="+mn-ea"/>
                <a:cs typeface="+mn-cs"/>
              </a:rPr>
              <a:t>Here they are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1. Visually engaging/enjoyable |  2.</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Helpful for understanding concepts  |  3. Useful as teaching aids  |  4. Suggestions and requests  |  5. Critical comments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These YouTube comments, alongside Tweets and personal communications I’ve received, demonstrate that it’s not only students who are engaging with the films, and that they are not only being viewed in HE settings.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know the films have been enjoyed by sports scientists, vets, students of education, marketing students, journalists, dancers studying business, trainee nurses, and students of STEM subjects.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Demonstrating statistics in this way appeared to be enjoyable to many viewers, but of course the aim is to </a:t>
            </a:r>
            <a:r>
              <a:rPr lang="en-GB" sz="1200" b="1" kern="1200" dirty="0" smtClean="0">
                <a:solidFill>
                  <a:schemeClr val="tx1"/>
                </a:solidFill>
                <a:effectLst/>
                <a:latin typeface="+mn-lt"/>
                <a:ea typeface="+mn-ea"/>
                <a:cs typeface="+mn-cs"/>
              </a:rPr>
              <a:t>aid understanding</a:t>
            </a:r>
            <a:r>
              <a:rPr lang="en-GB" sz="1200" kern="1200" dirty="0" smtClean="0">
                <a:solidFill>
                  <a:schemeClr val="tx1"/>
                </a:solidFill>
                <a:effectLst/>
                <a:latin typeface="+mn-lt"/>
                <a:ea typeface="+mn-ea"/>
                <a:cs typeface="+mn-cs"/>
              </a:rPr>
              <a:t>.  At present, there’s only anecdotal evidence that they do this, and my next aim is to look more closely at whether the films improve understanding of these concepts.</a:t>
            </a:r>
          </a:p>
          <a:p>
            <a:endParaRPr lang="en-GB" dirty="0"/>
          </a:p>
        </p:txBody>
      </p:sp>
      <p:sp>
        <p:nvSpPr>
          <p:cNvPr id="4" name="Slide Number Placeholder 3"/>
          <p:cNvSpPr>
            <a:spLocks noGrp="1"/>
          </p:cNvSpPr>
          <p:nvPr>
            <p:ph type="sldNum" sz="quarter" idx="10"/>
          </p:nvPr>
        </p:nvSpPr>
        <p:spPr/>
        <p:txBody>
          <a:bodyPr/>
          <a:lstStyle/>
          <a:p>
            <a:fld id="{BAB115F5-CC70-4622-8611-93ABA3BD6992}" type="slidenum">
              <a:rPr lang="en-GB" smtClean="0"/>
              <a:t>4</a:t>
            </a:fld>
            <a:endParaRPr lang="en-GB"/>
          </a:p>
        </p:txBody>
      </p:sp>
    </p:spTree>
    <p:extLst>
      <p:ext uri="{BB962C8B-B14F-4D97-AF65-F5344CB8AC3E}">
        <p14:creationId xmlns:p14="http://schemas.microsoft.com/office/powerpoint/2010/main" val="54453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published a paper on using dance to teach statistics and related subjects, and this image shows how widely this paper was accessed.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has been proposed that a benefit of using graphics is that “they communicate across cultures”, and the same has been said of dance.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can be seen from the distribution of views that people from many different cultures have read about the films and about teaching in this way.</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B115F5-CC70-4622-8611-93ABA3BD6992}" type="slidenum">
              <a:rPr lang="en-GB" smtClean="0"/>
              <a:t>5</a:t>
            </a:fld>
            <a:endParaRPr lang="en-GB"/>
          </a:p>
        </p:txBody>
      </p:sp>
    </p:spTree>
    <p:extLst>
      <p:ext uri="{BB962C8B-B14F-4D97-AF65-F5344CB8AC3E}">
        <p14:creationId xmlns:p14="http://schemas.microsoft.com/office/powerpoint/2010/main" val="256274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Embodied learning </a:t>
            </a:r>
            <a:r>
              <a:rPr lang="en-GB" sz="1200" kern="1200" dirty="0" smtClean="0">
                <a:solidFill>
                  <a:schemeClr val="tx1"/>
                </a:solidFill>
                <a:effectLst/>
                <a:latin typeface="+mn-lt"/>
                <a:ea typeface="+mn-ea"/>
                <a:cs typeface="+mn-cs"/>
              </a:rPr>
              <a:t>is a potential area relevant to understanding the response to Dancing Statistics.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of the examples in the literature focus on the benefits of actually </a:t>
            </a:r>
            <a:r>
              <a:rPr lang="en-GB" sz="1200" i="1" kern="1200" dirty="0" smtClean="0">
                <a:solidFill>
                  <a:schemeClr val="tx1"/>
                </a:solidFill>
                <a:effectLst/>
                <a:latin typeface="+mn-lt"/>
                <a:ea typeface="+mn-ea"/>
                <a:cs typeface="+mn-cs"/>
              </a:rPr>
              <a:t>doing </a:t>
            </a:r>
            <a:r>
              <a:rPr lang="en-GB" sz="1200" kern="1200" dirty="0" smtClean="0">
                <a:solidFill>
                  <a:schemeClr val="tx1"/>
                </a:solidFill>
                <a:effectLst/>
                <a:latin typeface="+mn-lt"/>
                <a:ea typeface="+mn-ea"/>
                <a:cs typeface="+mn-cs"/>
              </a:rPr>
              <a:t>some dance.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idea with EL is that we use our physical experiences when engaging in higher-order thought processes and these can serve as a basis for new knowledge, and they may recall more.</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know there are benefits to learning from physical enactment, or embodied cognition, but can this also happen through </a:t>
            </a:r>
            <a:r>
              <a:rPr lang="en-GB" sz="1200" b="1" kern="1200" dirty="0" smtClean="0">
                <a:solidFill>
                  <a:schemeClr val="tx1"/>
                </a:solidFill>
                <a:effectLst/>
                <a:latin typeface="+mn-lt"/>
                <a:ea typeface="+mn-ea"/>
                <a:cs typeface="+mn-cs"/>
              </a:rPr>
              <a:t>watching</a:t>
            </a:r>
            <a:r>
              <a:rPr lang="en-GB" sz="1200" kern="1200" dirty="0" smtClean="0">
                <a:solidFill>
                  <a:schemeClr val="tx1"/>
                </a:solidFill>
                <a:effectLst/>
                <a:latin typeface="+mn-lt"/>
                <a:ea typeface="+mn-ea"/>
                <a:cs typeface="+mn-cs"/>
              </a:rPr>
              <a:t> others do something physical, like dance?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Well, observation can still produce a type of embodied learning, but it may not be as durable as higher-embodied experiences which combine core body engagement and strong neuromuscular activation.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does not passively watch these films though.  Rather, the audience is gently guided through and told what to consider as they watch.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is still ‘active’ and (hopefully) engaged with the movements, but is not actually moving.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brings an interactive feel to the pieces, and students often say that ‘interaction’ is important for their engagement with a subject.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32B56-DD7D-4296-812A-E5074616AE5E}" type="slidenum">
              <a:rPr lang="en-GB" smtClean="0"/>
              <a:t>6</a:t>
            </a:fld>
            <a:endParaRPr lang="en-GB"/>
          </a:p>
        </p:txBody>
      </p:sp>
    </p:spTree>
    <p:extLst>
      <p:ext uri="{BB962C8B-B14F-4D97-AF65-F5344CB8AC3E}">
        <p14:creationId xmlns:p14="http://schemas.microsoft.com/office/powerpoint/2010/main" val="231963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did find one interesting piece of research which took place in a college about a project called Dance Chemistry.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initiative teaches chemistry topics using videos which feature dance, and students involved said the videos helped them to visualise chemistry ideas in a new and memorable way.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are some quotes from the students.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Their results also showed an increase in students’ average scores after watching a 5 min video featuring dance.  Students appreciated the visual way of learning as it grabbed their attention.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Tay and Edwards point out that art is often considered to be a universal language, though statistics is rarely thought of in this way.  I think the surprising aspect of mixing stats with dance certainly intrigues some people.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p>
        </p:txBody>
      </p:sp>
      <p:sp>
        <p:nvSpPr>
          <p:cNvPr id="4" name="Slide Number Placeholder 3"/>
          <p:cNvSpPr>
            <a:spLocks noGrp="1"/>
          </p:cNvSpPr>
          <p:nvPr>
            <p:ph type="sldNum" sz="quarter" idx="10"/>
          </p:nvPr>
        </p:nvSpPr>
        <p:spPr/>
        <p:txBody>
          <a:bodyPr/>
          <a:lstStyle/>
          <a:p>
            <a:fld id="{0EB63DDD-C4E4-4F63-8965-7F9BD3D6C4DE}" type="slidenum">
              <a:rPr lang="en-GB" smtClean="0"/>
              <a:t>7</a:t>
            </a:fld>
            <a:endParaRPr lang="en-GB"/>
          </a:p>
        </p:txBody>
      </p:sp>
    </p:spTree>
    <p:extLst>
      <p:ext uri="{BB962C8B-B14F-4D97-AF65-F5344CB8AC3E}">
        <p14:creationId xmlns:p14="http://schemas.microsoft.com/office/powerpoint/2010/main" val="413698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Here</a:t>
            </a:r>
            <a:r>
              <a:rPr lang="en-GB" sz="1200" kern="1200" baseline="0" dirty="0" smtClean="0">
                <a:solidFill>
                  <a:schemeClr val="tx1"/>
                </a:solidFill>
                <a:effectLst/>
                <a:latin typeface="+mn-lt"/>
                <a:ea typeface="+mn-ea"/>
                <a:cs typeface="+mn-cs"/>
              </a:rPr>
              <a:t> are some of my observations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unclear whether the films help to improve statistical knowledge, or whether they simply spark interest and (possibly) further engagement.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Perhaps stats anxiety is reduced by</a:t>
            </a:r>
            <a:r>
              <a:rPr lang="en-GB" sz="1200" kern="1200" baseline="0" dirty="0" smtClean="0">
                <a:solidFill>
                  <a:schemeClr val="tx1"/>
                </a:solidFill>
                <a:effectLst/>
                <a:latin typeface="+mn-lt"/>
                <a:ea typeface="+mn-ea"/>
                <a:cs typeface="+mn-cs"/>
              </a:rPr>
              <a:t> watching the films?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all want to make statistics accessible to as many as possible, and the past few months especially have shown the importance of being able to comprehend statistics, and how valuable this skill actually is.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Arts-based teaching curricula are also known to develop creative thinking – something highly valued by many industries.  It’s been recognised that linear approaches to teaching and learning, which focus primarily on repetitive skills development, tend to produce poor educational outcomes.  </a:t>
            </a:r>
          </a:p>
          <a:p>
            <a:endParaRPr lang="en-GB" dirty="0"/>
          </a:p>
        </p:txBody>
      </p:sp>
      <p:sp>
        <p:nvSpPr>
          <p:cNvPr id="4" name="Slide Number Placeholder 3"/>
          <p:cNvSpPr>
            <a:spLocks noGrp="1"/>
          </p:cNvSpPr>
          <p:nvPr>
            <p:ph type="sldNum" sz="quarter" idx="10"/>
          </p:nvPr>
        </p:nvSpPr>
        <p:spPr/>
        <p:txBody>
          <a:bodyPr/>
          <a:lstStyle/>
          <a:p>
            <a:fld id="{BAB115F5-CC70-4622-8611-93ABA3BD6992}" type="slidenum">
              <a:rPr lang="en-GB" smtClean="0"/>
              <a:t>8</a:t>
            </a:fld>
            <a:endParaRPr lang="en-GB"/>
          </a:p>
        </p:txBody>
      </p:sp>
    </p:spTree>
    <p:extLst>
      <p:ext uri="{BB962C8B-B14F-4D97-AF65-F5344CB8AC3E}">
        <p14:creationId xmlns:p14="http://schemas.microsoft.com/office/powerpoint/2010/main" val="306365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here are some conclusions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certainly seem to like the films and they’ve been used in varied disciplines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Comments suggest the films aid understanding, but this is yet to be shown statistically!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know that embodied learning works for a number of reasons, but also that not everyone wants to be made to dance.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films may provide a happy medium where one gets some of the benefits of a type of embodied learning, but without the potential anxiety, or, l dare I say it, cringe-factor!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We’ve seen in this session that statistics can be beautiful, and that there certainly appears to be an appetite for merging the arts and statistics.  Long may it continue.</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AB115F5-CC70-4622-8611-93ABA3BD6992}" type="slidenum">
              <a:rPr lang="en-GB" smtClean="0"/>
              <a:t>9</a:t>
            </a:fld>
            <a:endParaRPr lang="en-GB"/>
          </a:p>
        </p:txBody>
      </p:sp>
    </p:spTree>
    <p:extLst>
      <p:ext uri="{BB962C8B-B14F-4D97-AF65-F5344CB8AC3E}">
        <p14:creationId xmlns:p14="http://schemas.microsoft.com/office/powerpoint/2010/main" val="362205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332834-17A3-437B-B408-3691441E6A4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218442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332834-17A3-437B-B408-3691441E6A4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128265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332834-17A3-437B-B408-3691441E6A4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423254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332834-17A3-437B-B408-3691441E6A4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168411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332834-17A3-437B-B408-3691441E6A4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285126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332834-17A3-437B-B408-3691441E6A4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97863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332834-17A3-437B-B408-3691441E6A4F}"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149819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332834-17A3-437B-B408-3691441E6A4F}"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320490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32834-17A3-437B-B408-3691441E6A4F}" type="datetimeFigureOut">
              <a:rPr lang="en-GB" smtClean="0"/>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335622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332834-17A3-437B-B408-3691441E6A4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296312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332834-17A3-437B-B408-3691441E6A4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1C50C8-A367-4CF8-986D-A476A8FB8B94}" type="slidenum">
              <a:rPr lang="en-GB" smtClean="0"/>
              <a:t>‹#›</a:t>
            </a:fld>
            <a:endParaRPr lang="en-GB"/>
          </a:p>
        </p:txBody>
      </p:sp>
    </p:spTree>
    <p:extLst>
      <p:ext uri="{BB962C8B-B14F-4D97-AF65-F5344CB8AC3E}">
        <p14:creationId xmlns:p14="http://schemas.microsoft.com/office/powerpoint/2010/main" val="238006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32834-17A3-437B-B408-3691441E6A4F}" type="datetimeFigureOut">
              <a:rPr lang="en-GB" smtClean="0"/>
              <a:t>19/05/2020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C50C8-A367-4CF8-986D-A476A8FB8B94}" type="slidenum">
              <a:rPr lang="en-GB" smtClean="0"/>
              <a:t>‹#›</a:t>
            </a:fld>
            <a:endParaRPr lang="en-GB"/>
          </a:p>
        </p:txBody>
      </p:sp>
    </p:spTree>
    <p:extLst>
      <p:ext uri="{BB962C8B-B14F-4D97-AF65-F5344CB8AC3E}">
        <p14:creationId xmlns:p14="http://schemas.microsoft.com/office/powerpoint/2010/main" val="133112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youtube.com/watch?v=5fGu8hvdZ6s&amp;t=1s" TargetMode="Externa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dr1DynUzjq0&amp;t=2s" TargetMode="External"/><Relationship Id="rId5" Type="http://schemas.openxmlformats.org/officeDocument/2006/relationships/hyperlink" Target="https://www.youtube.com/watch?v=pGfwj4GrUlA" TargetMode="External"/><Relationship Id="rId4" Type="http://schemas.openxmlformats.org/officeDocument/2006/relationships/hyperlink" Target="https://www.youtube.com/watch?v=VFjaBh12C6s&amp;t=5s" TargetMode="Externa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rontiersin.org/articles/10.3389/fpsyg.2015.00050/ful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86F132-A488-45A2-9539-6292CB5AE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6" t="1927" r="7151" b="30152"/>
          <a:stretch/>
        </p:blipFill>
        <p:spPr>
          <a:xfrm>
            <a:off x="0" y="-1"/>
            <a:ext cx="12192000" cy="6915151"/>
          </a:xfrm>
          <a:prstGeom prst="rect">
            <a:avLst/>
          </a:prstGeom>
          <a:solidFill>
            <a:schemeClr val="bg1"/>
          </a:solidFill>
        </p:spPr>
      </p:pic>
      <p:sp>
        <p:nvSpPr>
          <p:cNvPr id="2" name="Title 1"/>
          <p:cNvSpPr>
            <a:spLocks noGrp="1"/>
          </p:cNvSpPr>
          <p:nvPr>
            <p:ph type="ctrTitle"/>
          </p:nvPr>
        </p:nvSpPr>
        <p:spPr>
          <a:xfrm>
            <a:off x="1524000" y="723900"/>
            <a:ext cx="9144000" cy="2786063"/>
          </a:xfrm>
        </p:spPr>
        <p:txBody>
          <a:bodyPr>
            <a:normAutofit fontScale="90000"/>
          </a:bodyPr>
          <a:lstStyle/>
          <a:p>
            <a:r>
              <a:rPr lang="en-US" dirty="0">
                <a:effectLst>
                  <a:outerShdw blurRad="38100" dist="38100" dir="2700000" algn="tl">
                    <a:srgbClr val="000000">
                      <a:alpha val="43137"/>
                    </a:srgbClr>
                  </a:outerShdw>
                </a:effectLst>
              </a:rPr>
              <a:t>Engaging Students in Statistics through Art</a:t>
            </a:r>
            <a:r>
              <a:rPr lang="en-GB" sz="8900" dirty="0" smtClean="0">
                <a:effectLst>
                  <a:outerShdw blurRad="38100" dist="38100" dir="2700000" algn="tl">
                    <a:srgbClr val="000000">
                      <a:alpha val="43137"/>
                    </a:srgbClr>
                  </a:outerShdw>
                </a:effectLst>
                <a:latin typeface="Berlin Sans FB Demi" panose="020E0802020502020306" pitchFamily="34" charset="0"/>
              </a:rPr>
              <a:t/>
            </a:r>
            <a:br>
              <a:rPr lang="en-GB" sz="8900" dirty="0" smtClean="0">
                <a:effectLst>
                  <a:outerShdw blurRad="38100" dist="38100" dir="2700000" algn="tl">
                    <a:srgbClr val="000000">
                      <a:alpha val="43137"/>
                    </a:srgbClr>
                  </a:outerShdw>
                </a:effectLst>
                <a:latin typeface="Berlin Sans FB Demi" panose="020E0802020502020306" pitchFamily="34" charset="0"/>
              </a:rPr>
            </a:br>
            <a:r>
              <a:rPr lang="en-GB" sz="8900" dirty="0" smtClean="0">
                <a:effectLst>
                  <a:outerShdw blurRad="38100" dist="38100" dir="2700000" algn="tl">
                    <a:srgbClr val="000000">
                      <a:alpha val="43137"/>
                    </a:srgbClr>
                  </a:outerShdw>
                </a:effectLst>
                <a:latin typeface="Berlin Sans FB Demi" panose="020E0802020502020306" pitchFamily="34" charset="0"/>
              </a:rPr>
              <a:t>Dancing Statistics</a:t>
            </a:r>
            <a:endParaRPr lang="en-GB" dirty="0">
              <a:effectLst>
                <a:outerShdw blurRad="38100" dist="38100" dir="2700000" algn="tl">
                  <a:srgbClr val="000000">
                    <a:alpha val="43137"/>
                  </a:srgbClr>
                </a:outerShdw>
              </a:effectLst>
              <a:latin typeface="Berlin Sans FB Demi" panose="020E0802020502020306" pitchFamily="34" charset="0"/>
            </a:endParaRPr>
          </a:p>
        </p:txBody>
      </p:sp>
      <p:sp>
        <p:nvSpPr>
          <p:cNvPr id="3" name="Subtitle 2"/>
          <p:cNvSpPr>
            <a:spLocks noGrp="1"/>
          </p:cNvSpPr>
          <p:nvPr>
            <p:ph type="subTitle" idx="1"/>
          </p:nvPr>
        </p:nvSpPr>
        <p:spPr>
          <a:xfrm>
            <a:off x="1524000" y="3509963"/>
            <a:ext cx="9144000" cy="1519237"/>
          </a:xfrm>
        </p:spPr>
        <p:txBody>
          <a:bodyPr>
            <a:noAutofit/>
          </a:bodyPr>
          <a:lstStyle/>
          <a:p>
            <a:r>
              <a:rPr lang="en-GB" sz="3600" dirty="0" smtClean="0">
                <a:effectLst>
                  <a:outerShdw blurRad="38100" dist="38100" dir="2700000" algn="tl">
                    <a:srgbClr val="000000">
                      <a:alpha val="43137"/>
                    </a:srgbClr>
                  </a:outerShdw>
                </a:effectLst>
                <a:latin typeface="+mj-lt"/>
              </a:rPr>
              <a:t>eCOTS 2020</a:t>
            </a:r>
            <a:r>
              <a:rPr lang="en-GB" sz="2000" dirty="0" smtClean="0">
                <a:effectLst>
                  <a:outerShdw blurRad="38100" dist="38100" dir="2700000" algn="tl">
                    <a:srgbClr val="000000">
                      <a:alpha val="43137"/>
                    </a:srgbClr>
                  </a:outerShdw>
                </a:effectLst>
                <a:latin typeface="+mj-lt"/>
              </a:rPr>
              <a:t/>
            </a:r>
            <a:br>
              <a:rPr lang="en-GB" sz="2000" dirty="0" smtClean="0">
                <a:effectLst>
                  <a:outerShdw blurRad="38100" dist="38100" dir="2700000" algn="tl">
                    <a:srgbClr val="000000">
                      <a:alpha val="43137"/>
                    </a:srgbClr>
                  </a:outerShdw>
                </a:effectLst>
                <a:latin typeface="+mj-lt"/>
              </a:rPr>
            </a:br>
            <a:r>
              <a:rPr lang="en-GB" dirty="0" smtClean="0">
                <a:effectLst>
                  <a:outerShdw blurRad="38100" dist="38100" dir="2700000" algn="tl">
                    <a:srgbClr val="000000">
                      <a:alpha val="43137"/>
                    </a:srgbClr>
                  </a:outerShdw>
                </a:effectLst>
                <a:latin typeface="+mj-lt"/>
              </a:rPr>
              <a:t>Dr Lucy Irving</a:t>
            </a:r>
            <a:endParaRPr lang="en-GB"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4416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Berlin Sans FB Demi" panose="020E0802020502020306" pitchFamily="34" charset="0"/>
              </a:rPr>
              <a:t>Thanks for your time</a:t>
            </a:r>
            <a:endParaRPr lang="en-GB" dirty="0">
              <a:effectLst>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a:xfrm>
            <a:off x="838200" y="1511304"/>
            <a:ext cx="10515600" cy="4665659"/>
          </a:xfrm>
        </p:spPr>
        <p:txBody>
          <a:bodyPr>
            <a:normAutofit fontScale="77500" lnSpcReduction="20000"/>
          </a:bodyPr>
          <a:lstStyle/>
          <a:p>
            <a:pPr marL="0" indent="0">
              <a:buNone/>
            </a:pPr>
            <a:r>
              <a:rPr lang="en-GB" i="1" dirty="0" smtClean="0">
                <a:latin typeface="+mj-lt"/>
              </a:rPr>
              <a:t>Some references</a:t>
            </a:r>
          </a:p>
          <a:p>
            <a:pPr marL="361950" indent="-361950">
              <a:buNone/>
            </a:pPr>
            <a:r>
              <a:rPr lang="en-GB" dirty="0" smtClean="0">
                <a:latin typeface="+mj-lt"/>
              </a:rPr>
              <a:t>Bohannon, J.  (2011).  </a:t>
            </a:r>
            <a:r>
              <a:rPr lang="en-GB" b="1" dirty="0" smtClean="0">
                <a:latin typeface="+mj-lt"/>
              </a:rPr>
              <a:t>Dance vs. PowerPoint, a modest proposal</a:t>
            </a:r>
            <a:r>
              <a:rPr lang="en-GB" dirty="0" smtClean="0">
                <a:latin typeface="+mj-lt"/>
              </a:rPr>
              <a:t>.  </a:t>
            </a:r>
            <a:r>
              <a:rPr lang="en-GB" dirty="0" err="1" smtClean="0">
                <a:latin typeface="+mj-lt"/>
              </a:rPr>
              <a:t>TEDx</a:t>
            </a:r>
            <a:r>
              <a:rPr lang="en-GB" dirty="0" smtClean="0">
                <a:latin typeface="+mj-lt"/>
              </a:rPr>
              <a:t> Brussels. </a:t>
            </a:r>
          </a:p>
          <a:p>
            <a:pPr marL="0" lvl="0" indent="0">
              <a:buNone/>
            </a:pPr>
            <a:r>
              <a:rPr lang="en-GB" dirty="0" smtClean="0">
                <a:latin typeface="+mj-lt"/>
              </a:rPr>
              <a:t>Harris </a:t>
            </a:r>
            <a:r>
              <a:rPr lang="en-GB" dirty="0">
                <a:latin typeface="+mj-lt"/>
              </a:rPr>
              <a:t>et al </a:t>
            </a:r>
            <a:r>
              <a:rPr lang="en-GB" dirty="0" smtClean="0">
                <a:latin typeface="+mj-lt"/>
              </a:rPr>
              <a:t>2019.  </a:t>
            </a:r>
            <a:r>
              <a:rPr lang="en-GB" b="1" dirty="0" smtClean="0">
                <a:latin typeface="+mj-lt"/>
              </a:rPr>
              <a:t>Ready</a:t>
            </a:r>
            <a:r>
              <a:rPr lang="en-GB" b="1" dirty="0">
                <a:latin typeface="+mj-lt"/>
              </a:rPr>
              <a:t>, Cell, Go! Guided Movement Exercises in an Introductory Cell Biology </a:t>
            </a:r>
            <a:r>
              <a:rPr lang="en-GB" b="1" dirty="0" smtClean="0">
                <a:latin typeface="+mj-lt"/>
              </a:rPr>
              <a:t>Course.  </a:t>
            </a:r>
            <a:r>
              <a:rPr lang="en-GB" dirty="0" smtClean="0">
                <a:latin typeface="+mj-lt"/>
              </a:rPr>
              <a:t>Students </a:t>
            </a:r>
            <a:r>
              <a:rPr lang="en-GB" dirty="0">
                <a:latin typeface="+mj-lt"/>
              </a:rPr>
              <a:t>solved spatiotemporal and energetic problems with their own bodies in constrained spaces.  these exercises rearranged concepts learned in the classroom, facilitating that sense of discovery</a:t>
            </a:r>
          </a:p>
          <a:p>
            <a:pPr marL="361950" indent="-361950">
              <a:buNone/>
            </a:pPr>
            <a:r>
              <a:rPr lang="en-GB" dirty="0" smtClean="0">
                <a:latin typeface="+mj-lt"/>
              </a:rPr>
              <a:t>Irving</a:t>
            </a:r>
            <a:r>
              <a:rPr lang="en-GB" dirty="0">
                <a:latin typeface="+mj-lt"/>
              </a:rPr>
              <a:t>, L. T. (2015). </a:t>
            </a:r>
            <a:r>
              <a:rPr lang="en-GB" b="1" dirty="0">
                <a:latin typeface="+mj-lt"/>
              </a:rPr>
              <a:t>Teaching statistics using dance and movement</a:t>
            </a:r>
            <a:r>
              <a:rPr lang="en-GB" dirty="0">
                <a:latin typeface="+mj-lt"/>
              </a:rPr>
              <a:t>. </a:t>
            </a:r>
            <a:r>
              <a:rPr lang="en-GB" i="1" dirty="0">
                <a:latin typeface="+mj-lt"/>
              </a:rPr>
              <a:t>Frontiers in psychology</a:t>
            </a:r>
            <a:r>
              <a:rPr lang="en-GB" dirty="0">
                <a:latin typeface="+mj-lt"/>
              </a:rPr>
              <a:t>, </a:t>
            </a:r>
            <a:r>
              <a:rPr lang="en-GB" i="1" dirty="0">
                <a:latin typeface="+mj-lt"/>
              </a:rPr>
              <a:t>6</a:t>
            </a:r>
            <a:r>
              <a:rPr lang="en-GB" dirty="0">
                <a:latin typeface="+mj-lt"/>
              </a:rPr>
              <a:t>.</a:t>
            </a:r>
          </a:p>
          <a:p>
            <a:pPr marL="357188" indent="-357188">
              <a:buNone/>
            </a:pPr>
            <a:r>
              <a:rPr lang="en-GB" dirty="0" err="1">
                <a:latin typeface="+mj-lt"/>
              </a:rPr>
              <a:t>Kalpana</a:t>
            </a:r>
            <a:r>
              <a:rPr lang="en-GB" dirty="0">
                <a:latin typeface="+mj-lt"/>
              </a:rPr>
              <a:t>, I. M. (2015). Bharatanatyam and mathematics: </a:t>
            </a:r>
            <a:r>
              <a:rPr lang="en-GB" b="1" dirty="0">
                <a:latin typeface="+mj-lt"/>
              </a:rPr>
              <a:t>Teaching geometry through dance</a:t>
            </a:r>
            <a:r>
              <a:rPr lang="en-GB" dirty="0">
                <a:latin typeface="+mj-lt"/>
              </a:rPr>
              <a:t>. </a:t>
            </a:r>
            <a:r>
              <a:rPr lang="en-GB" i="1" dirty="0">
                <a:latin typeface="+mj-lt"/>
              </a:rPr>
              <a:t>Journal of Fine and Studio Art</a:t>
            </a:r>
            <a:r>
              <a:rPr lang="en-GB" dirty="0">
                <a:latin typeface="+mj-lt"/>
              </a:rPr>
              <a:t>, </a:t>
            </a:r>
            <a:r>
              <a:rPr lang="en-GB" i="1" dirty="0">
                <a:latin typeface="+mj-lt"/>
              </a:rPr>
              <a:t>5</a:t>
            </a:r>
            <a:r>
              <a:rPr lang="en-GB" dirty="0">
                <a:latin typeface="+mj-lt"/>
              </a:rPr>
              <a:t>(2), 6-17.</a:t>
            </a:r>
          </a:p>
          <a:p>
            <a:pPr marL="357188" indent="-357188">
              <a:buNone/>
            </a:pPr>
            <a:r>
              <a:rPr lang="en-GB" dirty="0">
                <a:latin typeface="+mj-lt"/>
              </a:rPr>
              <a:t>Lobo, Y. B., &amp; </a:t>
            </a:r>
            <a:r>
              <a:rPr lang="en-GB" dirty="0" err="1">
                <a:latin typeface="+mj-lt"/>
              </a:rPr>
              <a:t>Winsler</a:t>
            </a:r>
            <a:r>
              <a:rPr lang="en-GB" dirty="0">
                <a:latin typeface="+mj-lt"/>
              </a:rPr>
              <a:t>, A. (2006). </a:t>
            </a:r>
            <a:r>
              <a:rPr lang="en-GB" b="1" dirty="0">
                <a:latin typeface="+mj-lt"/>
              </a:rPr>
              <a:t>The effects of a creative dance and movement program on the social competence of head start </a:t>
            </a:r>
            <a:r>
              <a:rPr lang="en-GB" b="1" dirty="0" err="1">
                <a:latin typeface="+mj-lt"/>
              </a:rPr>
              <a:t>preschoolers</a:t>
            </a:r>
            <a:r>
              <a:rPr lang="en-GB" dirty="0">
                <a:latin typeface="+mj-lt"/>
              </a:rPr>
              <a:t>. </a:t>
            </a:r>
            <a:r>
              <a:rPr lang="en-GB" i="1" dirty="0">
                <a:latin typeface="+mj-lt"/>
              </a:rPr>
              <a:t>Social Development</a:t>
            </a:r>
            <a:r>
              <a:rPr lang="en-GB" dirty="0">
                <a:latin typeface="+mj-lt"/>
              </a:rPr>
              <a:t>, </a:t>
            </a:r>
            <a:r>
              <a:rPr lang="en-GB" i="1" dirty="0">
                <a:latin typeface="+mj-lt"/>
              </a:rPr>
              <a:t>15</a:t>
            </a:r>
            <a:r>
              <a:rPr lang="en-GB" dirty="0">
                <a:latin typeface="+mj-lt"/>
              </a:rPr>
              <a:t>(3), 501-519.</a:t>
            </a:r>
          </a:p>
          <a:p>
            <a:pPr marL="361950" indent="-361950">
              <a:buNone/>
            </a:pPr>
            <a:r>
              <a:rPr lang="en-GB" dirty="0" smtClean="0">
                <a:latin typeface="+mj-lt"/>
              </a:rPr>
              <a:t>Stern</a:t>
            </a:r>
            <a:r>
              <a:rPr lang="en-GB" dirty="0">
                <a:latin typeface="+mj-lt"/>
              </a:rPr>
              <a:t>, E., &amp; Schaffer, K.  (2012).  Math dance: Erik Stern and Karl Schaffer at </a:t>
            </a:r>
            <a:r>
              <a:rPr lang="en-GB" dirty="0" err="1">
                <a:latin typeface="+mj-lt"/>
              </a:rPr>
              <a:t>TEDx</a:t>
            </a:r>
            <a:r>
              <a:rPr lang="en-GB" dirty="0">
                <a:latin typeface="+mj-lt"/>
              </a:rPr>
              <a:t> Manhattan Beach.  Accessed from: </a:t>
            </a:r>
            <a:r>
              <a:rPr lang="en-GB" u="sng" dirty="0">
                <a:latin typeface="+mj-lt"/>
              </a:rPr>
              <a:t>https://www.youtube.com/watch?v=Ws2y-cGoWqQ</a:t>
            </a:r>
            <a:r>
              <a:rPr lang="en-GB" dirty="0">
                <a:latin typeface="+mj-lt"/>
              </a:rPr>
              <a:t>. </a:t>
            </a:r>
          </a:p>
          <a:p>
            <a:pPr marL="361950" indent="-361950">
              <a:buNone/>
            </a:pPr>
            <a:r>
              <a:rPr lang="en-GB" dirty="0">
                <a:latin typeface="+mj-lt"/>
              </a:rPr>
              <a:t>Tay, G. C., &amp; Edwards, K. D. (2015). </a:t>
            </a:r>
            <a:r>
              <a:rPr lang="en-GB" b="1" dirty="0" err="1">
                <a:latin typeface="+mj-lt"/>
              </a:rPr>
              <a:t>DanceChemistry</a:t>
            </a:r>
            <a:r>
              <a:rPr lang="en-GB" b="1" dirty="0">
                <a:latin typeface="+mj-lt"/>
              </a:rPr>
              <a:t>: Helping Students Visualize Chemistry Concepts through Dance Videos</a:t>
            </a:r>
            <a:r>
              <a:rPr lang="en-GB" dirty="0">
                <a:latin typeface="+mj-lt"/>
              </a:rPr>
              <a:t>. </a:t>
            </a:r>
            <a:r>
              <a:rPr lang="en-GB" i="1" dirty="0">
                <a:latin typeface="+mj-lt"/>
              </a:rPr>
              <a:t>Journal of Chemical Education</a:t>
            </a:r>
            <a:r>
              <a:rPr lang="en-GB" dirty="0">
                <a:latin typeface="+mj-lt"/>
              </a:rPr>
              <a:t>, </a:t>
            </a:r>
            <a:r>
              <a:rPr lang="en-GB" i="1" dirty="0">
                <a:latin typeface="+mj-lt"/>
              </a:rPr>
              <a:t>92</a:t>
            </a:r>
            <a:r>
              <a:rPr lang="en-GB" dirty="0">
                <a:latin typeface="+mj-lt"/>
              </a:rPr>
              <a:t>(11), 1956-1959</a:t>
            </a:r>
            <a:r>
              <a:rPr lang="en-GB" dirty="0" smtClean="0">
                <a:latin typeface="+mj-lt"/>
              </a:rPr>
              <a:t>.</a:t>
            </a:r>
          </a:p>
          <a:p>
            <a:pPr marL="361950" indent="-361950">
              <a:buNone/>
            </a:pPr>
            <a:endParaRPr lang="en-GB" dirty="0">
              <a:latin typeface="+mj-lt"/>
            </a:endParaRPr>
          </a:p>
        </p:txBody>
      </p:sp>
      <p:sp>
        <p:nvSpPr>
          <p:cNvPr id="4" name="Content Placeholder 2">
            <a:extLst>
              <a:ext uri="{FF2B5EF4-FFF2-40B4-BE49-F238E27FC236}">
                <a16:creationId xmlns:a16="http://schemas.microsoft.com/office/drawing/2014/main" id="{7A355BB8-404F-4EC8-B281-4473AF8104CB}"/>
              </a:ext>
            </a:extLst>
          </p:cNvPr>
          <p:cNvSpPr txBox="1">
            <a:spLocks/>
          </p:cNvSpPr>
          <p:nvPr/>
        </p:nvSpPr>
        <p:spPr>
          <a:xfrm>
            <a:off x="1695450" y="5614468"/>
            <a:ext cx="10344150" cy="13948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2400" i="1" dirty="0">
                <a:latin typeface="+mj-lt"/>
              </a:rPr>
              <a:t>If you have feedback, ideas, or suggestions, I’d love to hear from you</a:t>
            </a:r>
          </a:p>
        </p:txBody>
      </p:sp>
      <p:sp>
        <p:nvSpPr>
          <p:cNvPr id="5" name="Content Placeholder 2">
            <a:extLst>
              <a:ext uri="{FF2B5EF4-FFF2-40B4-BE49-F238E27FC236}">
                <a16:creationId xmlns:a16="http://schemas.microsoft.com/office/drawing/2014/main" id="{B4B71895-9A32-4ED5-8F13-4D31F777AECC}"/>
              </a:ext>
            </a:extLst>
          </p:cNvPr>
          <p:cNvSpPr txBox="1">
            <a:spLocks/>
          </p:cNvSpPr>
          <p:nvPr/>
        </p:nvSpPr>
        <p:spPr>
          <a:xfrm>
            <a:off x="9023349" y="0"/>
            <a:ext cx="3016251" cy="151130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u="sng" dirty="0">
                <a:solidFill>
                  <a:schemeClr val="bg1">
                    <a:lumMod val="50000"/>
                  </a:schemeClr>
                </a:solidFill>
                <a:latin typeface="+mj-lt"/>
              </a:rPr>
              <a:t>l.irving@mdx.ac.uk</a:t>
            </a:r>
          </a:p>
          <a:p>
            <a:pPr marL="0" indent="0" algn="r">
              <a:buFont typeface="Arial" panose="020B0604020202020204" pitchFamily="34" charset="0"/>
              <a:buNone/>
            </a:pPr>
            <a:r>
              <a:rPr lang="en-GB" u="sng" dirty="0" smtClean="0">
                <a:solidFill>
                  <a:schemeClr val="bg1">
                    <a:lumMod val="50000"/>
                  </a:schemeClr>
                </a:solidFill>
                <a:latin typeface="+mj-lt"/>
              </a:rPr>
              <a:t>@</a:t>
            </a:r>
            <a:r>
              <a:rPr lang="en-GB" u="sng" dirty="0" err="1">
                <a:solidFill>
                  <a:schemeClr val="bg1">
                    <a:lumMod val="50000"/>
                  </a:schemeClr>
                </a:solidFill>
                <a:latin typeface="+mj-lt"/>
              </a:rPr>
              <a:t>StatsDancer</a:t>
            </a:r>
            <a:endParaRPr lang="en-GB" sz="1800" u="sng" dirty="0">
              <a:solidFill>
                <a:schemeClr val="bg1">
                  <a:lumMod val="50000"/>
                </a:schemeClr>
              </a:solidFill>
              <a:latin typeface="+mj-lt"/>
            </a:endParaRPr>
          </a:p>
        </p:txBody>
      </p:sp>
    </p:spTree>
    <p:extLst>
      <p:ext uri="{BB962C8B-B14F-4D97-AF65-F5344CB8AC3E}">
        <p14:creationId xmlns:p14="http://schemas.microsoft.com/office/powerpoint/2010/main" val="364664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Berlin Sans FB Demi" panose="020E0802020502020306" pitchFamily="34" charset="0"/>
              </a:rPr>
              <a:t>Embodied Learning References</a:t>
            </a:r>
            <a:endParaRPr lang="en-GB" dirty="0">
              <a:effectLst>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p:txBody>
          <a:bodyPr>
            <a:normAutofit fontScale="92500" lnSpcReduction="10000"/>
          </a:bodyPr>
          <a:lstStyle/>
          <a:p>
            <a:r>
              <a:rPr lang="en-GB" dirty="0">
                <a:latin typeface="+mj-lt"/>
              </a:rPr>
              <a:t>Deans, J. (2016). Thinking, feeling and relating: Young children learning through dance. </a:t>
            </a:r>
            <a:r>
              <a:rPr lang="en-GB" i="1" dirty="0">
                <a:latin typeface="+mj-lt"/>
              </a:rPr>
              <a:t>Australasian Journal of Early Childhood</a:t>
            </a:r>
            <a:r>
              <a:rPr lang="en-GB" dirty="0">
                <a:latin typeface="+mj-lt"/>
              </a:rPr>
              <a:t>, </a:t>
            </a:r>
            <a:r>
              <a:rPr lang="en-GB" i="1" dirty="0">
                <a:latin typeface="+mj-lt"/>
              </a:rPr>
              <a:t>41</a:t>
            </a:r>
            <a:r>
              <a:rPr lang="en-GB" dirty="0">
                <a:latin typeface="+mj-lt"/>
              </a:rPr>
              <a:t>(3), 46-57.</a:t>
            </a:r>
          </a:p>
          <a:p>
            <a:pPr algn="just"/>
            <a:r>
              <a:rPr lang="en-GB" dirty="0">
                <a:latin typeface="+mj-lt"/>
              </a:rPr>
              <a:t>Johnson-</a:t>
            </a:r>
            <a:r>
              <a:rPr lang="en-GB" dirty="0" err="1">
                <a:latin typeface="+mj-lt"/>
              </a:rPr>
              <a:t>Glenberg</a:t>
            </a:r>
            <a:r>
              <a:rPr lang="en-GB" dirty="0">
                <a:latin typeface="+mj-lt"/>
              </a:rPr>
              <a:t>, M. C., &amp; </a:t>
            </a:r>
            <a:r>
              <a:rPr lang="en-GB" dirty="0" err="1">
                <a:latin typeface="+mj-lt"/>
              </a:rPr>
              <a:t>Megowan-Romanowicz</a:t>
            </a:r>
            <a:r>
              <a:rPr lang="en-GB" dirty="0">
                <a:latin typeface="+mj-lt"/>
              </a:rPr>
              <a:t>, C. (2017). Embodied science and mixed reality: How gesture and motion capture affect physics education. </a:t>
            </a:r>
            <a:r>
              <a:rPr lang="en-GB" i="1" dirty="0">
                <a:latin typeface="+mj-lt"/>
              </a:rPr>
              <a:t>Cognitive Research: Principles and Implications</a:t>
            </a:r>
            <a:r>
              <a:rPr lang="en-GB" dirty="0">
                <a:latin typeface="+mj-lt"/>
              </a:rPr>
              <a:t>, </a:t>
            </a:r>
            <a:r>
              <a:rPr lang="en-GB" i="1" dirty="0">
                <a:latin typeface="+mj-lt"/>
              </a:rPr>
              <a:t>2</a:t>
            </a:r>
            <a:r>
              <a:rPr lang="en-GB" dirty="0">
                <a:latin typeface="+mj-lt"/>
              </a:rPr>
              <a:t>(1), 24</a:t>
            </a:r>
            <a:r>
              <a:rPr lang="en-GB" dirty="0" smtClean="0">
                <a:latin typeface="+mj-lt"/>
              </a:rPr>
              <a:t>.</a:t>
            </a:r>
          </a:p>
          <a:p>
            <a:pPr algn="just"/>
            <a:r>
              <a:rPr lang="en-GB" dirty="0">
                <a:latin typeface="+mj-lt"/>
              </a:rPr>
              <a:t>Lindgren, R., &amp; Johnson-</a:t>
            </a:r>
            <a:r>
              <a:rPr lang="en-GB" dirty="0" err="1">
                <a:latin typeface="+mj-lt"/>
              </a:rPr>
              <a:t>Glenberg</a:t>
            </a:r>
            <a:r>
              <a:rPr lang="en-GB" dirty="0">
                <a:latin typeface="+mj-lt"/>
              </a:rPr>
              <a:t>, M. (2013). Emboldened by embodiment: Six precepts for research on embodied learning and mixed reality. </a:t>
            </a:r>
            <a:r>
              <a:rPr lang="en-GB" i="1" dirty="0">
                <a:latin typeface="+mj-lt"/>
              </a:rPr>
              <a:t>Educational Researcher</a:t>
            </a:r>
            <a:r>
              <a:rPr lang="en-GB" dirty="0">
                <a:latin typeface="+mj-lt"/>
              </a:rPr>
              <a:t>, </a:t>
            </a:r>
            <a:r>
              <a:rPr lang="en-GB" i="1" dirty="0">
                <a:latin typeface="+mj-lt"/>
              </a:rPr>
              <a:t>42</a:t>
            </a:r>
            <a:r>
              <a:rPr lang="en-GB" dirty="0">
                <a:latin typeface="+mj-lt"/>
              </a:rPr>
              <a:t>(8), 445-452</a:t>
            </a:r>
            <a:r>
              <a:rPr lang="en-GB" dirty="0" smtClean="0">
                <a:latin typeface="+mj-lt"/>
              </a:rPr>
              <a:t>.</a:t>
            </a:r>
          </a:p>
          <a:p>
            <a:pPr algn="just"/>
            <a:r>
              <a:rPr lang="en-GB" dirty="0" err="1">
                <a:latin typeface="+mj-lt"/>
              </a:rPr>
              <a:t>Skulmowski</a:t>
            </a:r>
            <a:r>
              <a:rPr lang="en-GB" dirty="0">
                <a:latin typeface="+mj-lt"/>
              </a:rPr>
              <a:t>, A., &amp; Rey, G. D. (2018). Embodied learning: introducing a taxonomy based on bodily engagement and task integration. </a:t>
            </a:r>
            <a:r>
              <a:rPr lang="en-GB" i="1" dirty="0">
                <a:latin typeface="+mj-lt"/>
              </a:rPr>
              <a:t>Cognitive research: principles and implications</a:t>
            </a:r>
            <a:r>
              <a:rPr lang="en-GB" dirty="0">
                <a:latin typeface="+mj-lt"/>
              </a:rPr>
              <a:t>, </a:t>
            </a:r>
            <a:r>
              <a:rPr lang="en-GB" i="1" dirty="0">
                <a:latin typeface="+mj-lt"/>
              </a:rPr>
              <a:t>3</a:t>
            </a:r>
            <a:r>
              <a:rPr lang="en-GB" dirty="0">
                <a:latin typeface="+mj-lt"/>
              </a:rPr>
              <a:t>(1), 6.</a:t>
            </a:r>
            <a:endParaRPr lang="en-GB" dirty="0">
              <a:latin typeface="+mj-lt"/>
            </a:endParaRPr>
          </a:p>
        </p:txBody>
      </p:sp>
    </p:spTree>
    <p:extLst>
      <p:ext uri="{BB962C8B-B14F-4D97-AF65-F5344CB8AC3E}">
        <p14:creationId xmlns:p14="http://schemas.microsoft.com/office/powerpoint/2010/main" val="97487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Berlin Sans FB Demi" panose="020E0802020502020306" pitchFamily="34" charset="0"/>
              </a:rPr>
              <a:t>The Dancing Statistics Films</a:t>
            </a:r>
            <a:endParaRPr lang="en-GB" dirty="0">
              <a:effectLst>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p:txBody>
          <a:bodyPr/>
          <a:lstStyle/>
          <a:p>
            <a:pPr marL="0" indent="0">
              <a:buNone/>
            </a:pPr>
            <a:r>
              <a:rPr lang="en-GB" sz="4400" dirty="0" smtClean="0">
                <a:latin typeface="+mj-lt"/>
              </a:rPr>
              <a:t>Search ‘BPS Official’ and...</a:t>
            </a:r>
          </a:p>
          <a:p>
            <a:pPr marL="0" indent="0">
              <a:buNone/>
            </a:pPr>
            <a:endParaRPr lang="en-GB" dirty="0" smtClean="0"/>
          </a:p>
          <a:p>
            <a:pPr marL="723900" indent="-723900">
              <a:buClr>
                <a:srgbClr val="C00000"/>
              </a:buClr>
              <a:buFont typeface="Wingdings" panose="05000000000000000000" pitchFamily="2" charset="2"/>
              <a:buChar char="«"/>
            </a:pPr>
            <a:r>
              <a:rPr lang="en-GB" sz="3600" dirty="0" smtClean="0"/>
              <a:t>‘</a:t>
            </a:r>
            <a:r>
              <a:rPr lang="en-GB" sz="3600" dirty="0" smtClean="0">
                <a:latin typeface="+mj-lt"/>
                <a:hlinkClick r:id="rId3"/>
              </a:rPr>
              <a:t>Sampling </a:t>
            </a:r>
            <a:r>
              <a:rPr lang="en-GB" sz="3600" dirty="0">
                <a:latin typeface="+mj-lt"/>
                <a:hlinkClick r:id="rId3"/>
              </a:rPr>
              <a:t>and Standard </a:t>
            </a:r>
            <a:r>
              <a:rPr lang="en-GB" sz="3600" dirty="0" smtClean="0">
                <a:latin typeface="+mj-lt"/>
                <a:hlinkClick r:id="rId3"/>
              </a:rPr>
              <a:t>Error</a:t>
            </a:r>
            <a:r>
              <a:rPr lang="en-GB" sz="3600" dirty="0" smtClean="0">
                <a:latin typeface="+mj-lt"/>
              </a:rPr>
              <a:t>’</a:t>
            </a:r>
            <a:endParaRPr lang="en-GB" sz="3600" dirty="0">
              <a:latin typeface="+mj-lt"/>
            </a:endParaRPr>
          </a:p>
          <a:p>
            <a:pPr marL="723900" indent="-723900">
              <a:buClr>
                <a:srgbClr val="C00000"/>
              </a:buClr>
              <a:buFont typeface="Wingdings" panose="05000000000000000000" pitchFamily="2" charset="2"/>
              <a:buChar char="«"/>
            </a:pPr>
            <a:r>
              <a:rPr lang="en-GB" sz="3600" dirty="0" smtClean="0"/>
              <a:t>‘</a:t>
            </a:r>
            <a:r>
              <a:rPr lang="en-US" sz="3600" dirty="0" smtClean="0">
                <a:latin typeface="+mj-lt"/>
                <a:hlinkClick r:id="rId4"/>
              </a:rPr>
              <a:t>Correlation</a:t>
            </a:r>
            <a:r>
              <a:rPr lang="en-US" sz="3600" dirty="0" smtClean="0">
                <a:latin typeface="+mj-lt"/>
              </a:rPr>
              <a:t>’</a:t>
            </a:r>
            <a:endParaRPr lang="en-GB" sz="3600" dirty="0">
              <a:latin typeface="+mj-lt"/>
            </a:endParaRPr>
          </a:p>
          <a:p>
            <a:pPr marL="723900" indent="-723900">
              <a:buClr>
                <a:srgbClr val="C00000"/>
              </a:buClr>
              <a:buFont typeface="Wingdings" panose="05000000000000000000" pitchFamily="2" charset="2"/>
              <a:buChar char="«"/>
            </a:pPr>
            <a:r>
              <a:rPr lang="en-GB" sz="3600" dirty="0" smtClean="0"/>
              <a:t>‘</a:t>
            </a:r>
            <a:r>
              <a:rPr lang="en-GB" sz="3600" dirty="0" smtClean="0">
                <a:latin typeface="+mj-lt"/>
                <a:hlinkClick r:id="rId5"/>
              </a:rPr>
              <a:t>Variance</a:t>
            </a:r>
            <a:r>
              <a:rPr lang="en-GB" sz="3600" dirty="0" smtClean="0">
                <a:latin typeface="+mj-lt"/>
              </a:rPr>
              <a:t>’</a:t>
            </a:r>
            <a:endParaRPr lang="en-GB" sz="3600" dirty="0">
              <a:latin typeface="+mj-lt"/>
            </a:endParaRPr>
          </a:p>
          <a:p>
            <a:pPr marL="723900" indent="-723900">
              <a:buClr>
                <a:srgbClr val="C00000"/>
              </a:buClr>
              <a:buFont typeface="Wingdings" panose="05000000000000000000" pitchFamily="2" charset="2"/>
              <a:buChar char="«"/>
            </a:pPr>
            <a:r>
              <a:rPr lang="en-GB" sz="3600" dirty="0" smtClean="0"/>
              <a:t>‘</a:t>
            </a:r>
            <a:r>
              <a:rPr lang="en-GB" sz="3600" dirty="0" smtClean="0">
                <a:latin typeface="+mj-lt"/>
                <a:hlinkClick r:id="rId6"/>
              </a:rPr>
              <a:t>Frequency Distributions</a:t>
            </a:r>
            <a:r>
              <a:rPr lang="en-GB" sz="3600" dirty="0" smtClean="0">
                <a:latin typeface="+mj-lt"/>
              </a:rPr>
              <a:t>’</a:t>
            </a:r>
            <a:endParaRPr lang="en-GB" sz="3600" dirty="0">
              <a:latin typeface="+mj-lt"/>
            </a:endParaRPr>
          </a:p>
          <a:p>
            <a:pPr marL="0" indent="0">
              <a:buNone/>
            </a:pPr>
            <a:endParaRPr lang="en-GB" dirty="0"/>
          </a:p>
          <a:p>
            <a:pPr marL="0" indent="0">
              <a:buNone/>
            </a:pPr>
            <a:endParaRPr lang="en-GB" dirty="0"/>
          </a:p>
        </p:txBody>
      </p:sp>
      <p:pic>
        <p:nvPicPr>
          <p:cNvPr id="7" name="Picture 6" descr="A person walking on the floor&#10;&#10;Description generated with very high confidence">
            <a:extLst>
              <a:ext uri="{FF2B5EF4-FFF2-40B4-BE49-F238E27FC236}">
                <a16:creationId xmlns:a16="http://schemas.microsoft.com/office/drawing/2014/main" id="{AAEB0E18-FE98-46EC-9579-0F21474ABE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660"/>
          <a:stretch/>
        </p:blipFill>
        <p:spPr>
          <a:xfrm>
            <a:off x="8655797" y="4185667"/>
            <a:ext cx="3276245" cy="2500884"/>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p:spPr>
      </p:pic>
      <p:pic>
        <p:nvPicPr>
          <p:cNvPr id="8" name="Picture 7" descr="A group of people walking on the floor&#10;&#10;Description generated with very high confidence">
            <a:extLst>
              <a:ext uri="{FF2B5EF4-FFF2-40B4-BE49-F238E27FC236}">
                <a16:creationId xmlns:a16="http://schemas.microsoft.com/office/drawing/2014/main" id="{9265B06E-9792-45BF-A97C-AE11E53C39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04" r="1230"/>
          <a:stretch/>
        </p:blipFill>
        <p:spPr>
          <a:xfrm>
            <a:off x="6096000" y="4185667"/>
            <a:ext cx="3428068" cy="2500884"/>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p:spPr>
      </p:pic>
      <p:pic>
        <p:nvPicPr>
          <p:cNvPr id="9" name="Content Placeholder 4" descr="A group of people standing in a room&#10;&#10;Description generated with very high confidence">
            <a:extLst>
              <a:ext uri="{FF2B5EF4-FFF2-40B4-BE49-F238E27FC236}">
                <a16:creationId xmlns:a16="http://schemas.microsoft.com/office/drawing/2014/main" id="{B99B74A4-AF60-4AB4-81AD-7EE1515951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758" r="2" b="2"/>
          <a:stretch/>
        </p:blipFill>
        <p:spPr>
          <a:xfrm>
            <a:off x="7439418" y="1123951"/>
            <a:ext cx="4526241" cy="2693924"/>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Tree>
    <p:extLst>
      <p:ext uri="{BB962C8B-B14F-4D97-AF65-F5344CB8AC3E}">
        <p14:creationId xmlns:p14="http://schemas.microsoft.com/office/powerpoint/2010/main" val="728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67400" cy="1325563"/>
          </a:xfrm>
        </p:spPr>
        <p:txBody>
          <a:bodyPr/>
          <a:lstStyle/>
          <a:p>
            <a:r>
              <a:rPr lang="en-GB" dirty="0" smtClean="0">
                <a:effectLst>
                  <a:outerShdw blurRad="38100" dist="38100" dir="2700000" algn="tl">
                    <a:srgbClr val="000000">
                      <a:alpha val="43137"/>
                    </a:srgbClr>
                  </a:outerShdw>
                </a:effectLst>
                <a:latin typeface="Berlin Sans FB Demi" panose="020E0802020502020306" pitchFamily="34" charset="0"/>
              </a:rPr>
              <a:t>Merging of arts and science</a:t>
            </a:r>
            <a:endParaRPr lang="en-GB" dirty="0">
              <a:effectLst>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GB" sz="4400" dirty="0" smtClean="0">
              <a:latin typeface="+mj-lt"/>
            </a:endParaRPr>
          </a:p>
          <a:p>
            <a:pPr>
              <a:buFont typeface="Wingdings" panose="05000000000000000000" pitchFamily="2" charset="2"/>
              <a:buChar char="«"/>
            </a:pPr>
            <a:r>
              <a:rPr lang="en-GB" sz="4400" dirty="0" smtClean="0">
                <a:latin typeface="+mj-lt"/>
              </a:rPr>
              <a:t>Not entirely new</a:t>
            </a:r>
          </a:p>
          <a:p>
            <a:pPr>
              <a:buFont typeface="Wingdings" panose="05000000000000000000" pitchFamily="2" charset="2"/>
              <a:buChar char="«"/>
            </a:pPr>
            <a:r>
              <a:rPr lang="en-GB" sz="4400" dirty="0" smtClean="0">
                <a:latin typeface="+mj-lt"/>
              </a:rPr>
              <a:t>Rare in college/HE</a:t>
            </a:r>
          </a:p>
          <a:p>
            <a:pPr>
              <a:buFont typeface="Wingdings" panose="05000000000000000000" pitchFamily="2" charset="2"/>
              <a:buChar char="«"/>
            </a:pPr>
            <a:endParaRPr lang="en-GB" sz="4400" dirty="0">
              <a:latin typeface="+mj-lt"/>
            </a:endParaRPr>
          </a:p>
          <a:p>
            <a:pPr>
              <a:buFont typeface="Wingdings" panose="05000000000000000000" pitchFamily="2" charset="2"/>
              <a:buChar char="«"/>
            </a:pPr>
            <a:r>
              <a:rPr lang="en-GB" sz="4400" dirty="0" smtClean="0">
                <a:latin typeface="+mj-lt"/>
              </a:rPr>
              <a:t>Dancing Statistics </a:t>
            </a:r>
          </a:p>
          <a:p>
            <a:pPr marL="0" indent="0">
              <a:buNone/>
            </a:pPr>
            <a:r>
              <a:rPr lang="en-GB" sz="4400" dirty="0" smtClean="0">
                <a:latin typeface="+mj-lt"/>
              </a:rPr>
              <a:t>	= </a:t>
            </a:r>
            <a:r>
              <a:rPr lang="en-GB" sz="4400" u="sng" dirty="0" smtClean="0">
                <a:latin typeface="+mj-lt"/>
              </a:rPr>
              <a:t>no dancing</a:t>
            </a:r>
            <a:r>
              <a:rPr lang="en-GB" sz="4400" dirty="0" smtClean="0">
                <a:latin typeface="+mj-lt"/>
              </a:rPr>
              <a:t> required!</a:t>
            </a:r>
            <a:endParaRPr lang="en-GB" sz="4400" dirty="0">
              <a:latin typeface="+mj-lt"/>
            </a:endParaRPr>
          </a:p>
        </p:txBody>
      </p:sp>
      <p:pic>
        <p:nvPicPr>
          <p:cNvPr id="4" name="Picture 12" descr="Image result for shine for girls">
            <a:extLst>
              <a:ext uri="{FF2B5EF4-FFF2-40B4-BE49-F238E27FC236}">
                <a16:creationId xmlns:a16="http://schemas.microsoft.com/office/drawing/2014/main" id="{81CB35B6-E6BF-483C-908E-6CBADFF3CD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26" r="3" b="7593"/>
          <a:stretch/>
        </p:blipFill>
        <p:spPr bwMode="auto">
          <a:xfrm>
            <a:off x="6381751" y="0"/>
            <a:ext cx="5810250" cy="3403352"/>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5" name="Picture 10" descr="Image result for maths dance tedx">
            <a:extLst>
              <a:ext uri="{FF2B5EF4-FFF2-40B4-BE49-F238E27FC236}">
                <a16:creationId xmlns:a16="http://schemas.microsoft.com/office/drawing/2014/main" id="{166F8B30-99E6-4580-8A6D-A7C35AF472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1871" b="-3"/>
          <a:stretch/>
        </p:blipFill>
        <p:spPr bwMode="auto">
          <a:xfrm>
            <a:off x="7600950" y="3481497"/>
            <a:ext cx="4591050" cy="3376503"/>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00199" y="76550"/>
            <a:ext cx="8991602" cy="6704900"/>
          </a:xfrm>
          <a:prstGeom prst="rect">
            <a:avLst/>
          </a:prstGeom>
        </p:spPr>
      </p:pic>
    </p:spTree>
    <p:extLst>
      <p:ext uri="{BB962C8B-B14F-4D97-AF65-F5344CB8AC3E}">
        <p14:creationId xmlns:p14="http://schemas.microsoft.com/office/powerpoint/2010/main" val="18337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1500" y="94157"/>
            <a:ext cx="11163300" cy="6643192"/>
          </a:xfrm>
          <a:prstGeom prst="rect">
            <a:avLst/>
          </a:prstGeom>
        </p:spPr>
      </p:pic>
      <p:sp>
        <p:nvSpPr>
          <p:cNvPr id="4" name="Rectangle 3">
            <a:extLst>
              <a:ext uri="{FF2B5EF4-FFF2-40B4-BE49-F238E27FC236}">
                <a16:creationId xmlns:a16="http://schemas.microsoft.com/office/drawing/2014/main" id="{159D15B9-CF8F-4D88-BD78-88240F72D0AC}"/>
              </a:ext>
            </a:extLst>
          </p:cNvPr>
          <p:cNvSpPr/>
          <p:nvPr/>
        </p:nvSpPr>
        <p:spPr>
          <a:xfrm>
            <a:off x="281407" y="6368017"/>
            <a:ext cx="11453393" cy="369332"/>
          </a:xfrm>
          <a:prstGeom prst="rect">
            <a:avLst/>
          </a:prstGeom>
          <a:solidFill>
            <a:schemeClr val="bg1"/>
          </a:solidFill>
        </p:spPr>
        <p:txBody>
          <a:bodyPr wrap="square">
            <a:spAutoFit/>
          </a:bodyPr>
          <a:lstStyle/>
          <a:p>
            <a:pPr marL="355600" indent="-355600">
              <a:buNone/>
            </a:pPr>
            <a:r>
              <a:rPr lang="en-GB" dirty="0">
                <a:latin typeface="+mj-lt"/>
              </a:rPr>
              <a:t>Irving, L. T. (2015). </a:t>
            </a:r>
            <a:r>
              <a:rPr lang="en-GB" dirty="0">
                <a:latin typeface="+mj-lt"/>
                <a:hlinkClick r:id="rId4"/>
              </a:rPr>
              <a:t>Teaching statistics using dance and movement</a:t>
            </a:r>
            <a:r>
              <a:rPr lang="en-GB" dirty="0">
                <a:latin typeface="+mj-lt"/>
              </a:rPr>
              <a:t>. </a:t>
            </a:r>
            <a:r>
              <a:rPr lang="en-GB" dirty="0">
                <a:latin typeface="Berlin Sans FB Demi" panose="020E0802020502020306" pitchFamily="34" charset="0"/>
              </a:rPr>
              <a:t>Frontiers in psychology</a:t>
            </a:r>
            <a:r>
              <a:rPr lang="en-GB" dirty="0">
                <a:latin typeface="+mj-lt"/>
              </a:rPr>
              <a:t>, </a:t>
            </a:r>
            <a:r>
              <a:rPr lang="en-GB" i="1" dirty="0">
                <a:latin typeface="+mj-lt"/>
              </a:rPr>
              <a:t>6</a:t>
            </a:r>
            <a:r>
              <a:rPr lang="en-GB" dirty="0">
                <a:latin typeface="+mj-lt"/>
              </a:rPr>
              <a:t>.</a:t>
            </a:r>
          </a:p>
        </p:txBody>
      </p:sp>
    </p:spTree>
    <p:extLst>
      <p:ext uri="{BB962C8B-B14F-4D97-AF65-F5344CB8AC3E}">
        <p14:creationId xmlns:p14="http://schemas.microsoft.com/office/powerpoint/2010/main" val="26835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erlin Sans FB Demi" panose="020E0802020502020306" pitchFamily="34" charset="0"/>
              </a:rPr>
              <a:t>Embodied Learning</a:t>
            </a:r>
          </a:p>
        </p:txBody>
      </p:sp>
      <p:sp>
        <p:nvSpPr>
          <p:cNvPr id="3" name="Content Placeholder 2"/>
          <p:cNvSpPr>
            <a:spLocks noGrp="1"/>
          </p:cNvSpPr>
          <p:nvPr>
            <p:ph idx="1"/>
          </p:nvPr>
        </p:nvSpPr>
        <p:spPr>
          <a:xfrm>
            <a:off x="190500" y="1690688"/>
            <a:ext cx="5695950" cy="4995862"/>
          </a:xfrm>
        </p:spPr>
        <p:txBody>
          <a:bodyPr>
            <a:normAutofit lnSpcReduction="10000"/>
          </a:bodyPr>
          <a:lstStyle/>
          <a:p>
            <a:pPr marL="0" indent="0" algn="ctr">
              <a:buNone/>
            </a:pPr>
            <a:r>
              <a:rPr lang="en-GB" sz="3600" dirty="0" smtClean="0">
                <a:latin typeface="+mj-lt"/>
              </a:rPr>
              <a:t>“</a:t>
            </a:r>
            <a:r>
              <a:rPr lang="en-GB" sz="3600" dirty="0">
                <a:latin typeface="+mj-lt"/>
              </a:rPr>
              <a:t>When appropriate sensorimotor systems are engaged, the converging inputs can create </a:t>
            </a:r>
            <a:r>
              <a:rPr lang="en-GB" sz="3600" dirty="0">
                <a:latin typeface="Berlin Sans FB Demi" panose="020E0802020502020306" pitchFamily="34" charset="0"/>
              </a:rPr>
              <a:t>stronger</a:t>
            </a:r>
            <a:r>
              <a:rPr lang="en-GB" sz="3600" dirty="0">
                <a:latin typeface="+mj-lt"/>
              </a:rPr>
              <a:t> and </a:t>
            </a:r>
            <a:r>
              <a:rPr lang="en-GB" sz="3600" dirty="0">
                <a:latin typeface="Berlin Sans FB Demi" panose="020E0802020502020306" pitchFamily="34" charset="0"/>
              </a:rPr>
              <a:t>more stable </a:t>
            </a:r>
            <a:r>
              <a:rPr lang="en-GB" sz="3600" dirty="0">
                <a:latin typeface="+mj-lt"/>
              </a:rPr>
              <a:t>memory traces and knowledge representations</a:t>
            </a:r>
            <a:r>
              <a:rPr lang="en-GB" sz="3600" dirty="0" smtClean="0">
                <a:latin typeface="+mj-lt"/>
              </a:rPr>
              <a:t>”</a:t>
            </a:r>
          </a:p>
          <a:p>
            <a:endParaRPr lang="en-GB" dirty="0" smtClean="0">
              <a:latin typeface="+mj-lt"/>
            </a:endParaRPr>
          </a:p>
          <a:p>
            <a:pPr marL="361950" indent="-361950">
              <a:buFont typeface="Wingdings" panose="05000000000000000000" pitchFamily="2" charset="2"/>
              <a:buChar char="«"/>
            </a:pPr>
            <a:r>
              <a:rPr lang="en-GB" dirty="0" smtClean="0">
                <a:latin typeface="+mj-lt"/>
              </a:rPr>
              <a:t>People may </a:t>
            </a:r>
            <a:r>
              <a:rPr lang="en-GB" dirty="0" smtClean="0">
                <a:latin typeface="Berlin Sans FB Demi" panose="020E0802020502020306" pitchFamily="34" charset="0"/>
              </a:rPr>
              <a:t>recall more </a:t>
            </a:r>
            <a:r>
              <a:rPr lang="en-GB" dirty="0" smtClean="0">
                <a:latin typeface="+mj-lt"/>
              </a:rPr>
              <a:t>when they learn this way (</a:t>
            </a:r>
            <a:r>
              <a:rPr lang="en-GB" dirty="0">
                <a:latin typeface="+mj-lt"/>
              </a:rPr>
              <a:t>L</a:t>
            </a:r>
            <a:r>
              <a:rPr lang="en-GB" dirty="0" smtClean="0">
                <a:latin typeface="+mj-lt"/>
              </a:rPr>
              <a:t>indgren &amp; Johnson-</a:t>
            </a:r>
            <a:r>
              <a:rPr lang="en-GB" dirty="0" err="1" smtClean="0">
                <a:latin typeface="+mj-lt"/>
              </a:rPr>
              <a:t>Glenberg</a:t>
            </a:r>
            <a:r>
              <a:rPr lang="en-GB" dirty="0" smtClean="0">
                <a:latin typeface="+mj-lt"/>
              </a:rPr>
              <a:t>, 2013)</a:t>
            </a:r>
            <a:endParaRPr lang="en-GB" dirty="0">
              <a:latin typeface="+mj-lt"/>
            </a:endParaRPr>
          </a:p>
        </p:txBody>
      </p:sp>
      <p:pic>
        <p:nvPicPr>
          <p:cNvPr id="6146" name="Picture 2" descr="Image result for dance and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22090"/>
            <a:ext cx="5641135" cy="375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FA59-4A5B-44F2-95CC-7FD2F145EC84}"/>
              </a:ext>
            </a:extLst>
          </p:cNvPr>
          <p:cNvSpPr>
            <a:spLocks noGrp="1"/>
          </p:cNvSpPr>
          <p:nvPr>
            <p:ph type="title"/>
          </p:nvPr>
        </p:nvSpPr>
        <p:spPr>
          <a:xfrm>
            <a:off x="838201" y="365126"/>
            <a:ext cx="10511630" cy="1325563"/>
          </a:xfrm>
        </p:spPr>
        <p:txBody>
          <a:bodyPr>
            <a:normAutofit/>
          </a:bodyPr>
          <a:lstStyle/>
          <a:p>
            <a:r>
              <a:rPr lang="en-GB" dirty="0" smtClean="0">
                <a:effectLst>
                  <a:outerShdw blurRad="38100" dist="38100" dir="2700000" algn="tl">
                    <a:srgbClr val="000000">
                      <a:alpha val="43137"/>
                    </a:srgbClr>
                  </a:outerShdw>
                </a:effectLst>
                <a:latin typeface="Berlin Sans FB Demi" panose="020E0802020502020306" pitchFamily="34" charset="0"/>
              </a:rPr>
              <a:t>Dance Chemistry </a:t>
            </a:r>
            <a:r>
              <a:rPr lang="en-GB" dirty="0" smtClean="0"/>
              <a:t>(Tay &amp; Edwards, 2015)</a:t>
            </a:r>
            <a:endParaRPr lang="en-GB" dirty="0"/>
          </a:p>
        </p:txBody>
      </p:sp>
      <p:sp>
        <p:nvSpPr>
          <p:cNvPr id="3" name="Content Placeholder 2">
            <a:extLst>
              <a:ext uri="{FF2B5EF4-FFF2-40B4-BE49-F238E27FC236}">
                <a16:creationId xmlns:a16="http://schemas.microsoft.com/office/drawing/2014/main" id="{7F7BB52A-78DF-4884-9647-041D55438BD5}"/>
              </a:ext>
            </a:extLst>
          </p:cNvPr>
          <p:cNvSpPr>
            <a:spLocks noGrp="1"/>
          </p:cNvSpPr>
          <p:nvPr>
            <p:ph idx="1"/>
          </p:nvPr>
        </p:nvSpPr>
        <p:spPr>
          <a:xfrm>
            <a:off x="842170" y="1543050"/>
            <a:ext cx="10507662" cy="5372101"/>
          </a:xfrm>
        </p:spPr>
        <p:txBody>
          <a:bodyPr>
            <a:normAutofit/>
          </a:bodyPr>
          <a:lstStyle/>
          <a:p>
            <a:pPr marL="0" lvl="1" indent="0">
              <a:buNone/>
            </a:pPr>
            <a:r>
              <a:rPr lang="en-GB" sz="3600" dirty="0" smtClean="0">
                <a:latin typeface="+mj-lt"/>
              </a:rPr>
              <a:t>Students </a:t>
            </a:r>
            <a:r>
              <a:rPr lang="en-GB" sz="3600" dirty="0">
                <a:latin typeface="+mj-lt"/>
              </a:rPr>
              <a:t>said videos helped visualise chemistry ideas in a </a:t>
            </a:r>
            <a:r>
              <a:rPr lang="en-GB" sz="3600" dirty="0">
                <a:latin typeface="Berlin Sans FB Demi" panose="020E0802020502020306" pitchFamily="34" charset="0"/>
              </a:rPr>
              <a:t>new</a:t>
            </a:r>
            <a:r>
              <a:rPr lang="en-GB" sz="3600" dirty="0"/>
              <a:t> </a:t>
            </a:r>
            <a:r>
              <a:rPr lang="en-GB" sz="3600" dirty="0">
                <a:latin typeface="+mj-lt"/>
              </a:rPr>
              <a:t>and</a:t>
            </a:r>
            <a:r>
              <a:rPr lang="en-GB" sz="3600" dirty="0"/>
              <a:t> </a:t>
            </a:r>
            <a:r>
              <a:rPr lang="en-GB" sz="3600" dirty="0">
                <a:latin typeface="Berlin Sans FB Demi" panose="020E0802020502020306" pitchFamily="34" charset="0"/>
              </a:rPr>
              <a:t>memorable </a:t>
            </a:r>
            <a:r>
              <a:rPr lang="en-GB" sz="3600" dirty="0" smtClean="0">
                <a:latin typeface="+mj-lt"/>
              </a:rPr>
              <a:t>way</a:t>
            </a:r>
          </a:p>
          <a:p>
            <a:pPr marL="0" lvl="1" indent="0">
              <a:buNone/>
            </a:pPr>
            <a:endParaRPr lang="en-GB" sz="3600" dirty="0">
              <a:latin typeface="+mj-lt"/>
            </a:endParaRPr>
          </a:p>
          <a:p>
            <a:pPr marL="1257300" lvl="2" indent="-342900">
              <a:buFont typeface="Wingdings" panose="05000000000000000000" pitchFamily="2" charset="2"/>
              <a:buChar char="«"/>
            </a:pPr>
            <a:r>
              <a:rPr lang="en-GB" sz="3500" dirty="0">
                <a:latin typeface="Berlin Sans FB Demi" panose="020E0802020502020306" pitchFamily="34" charset="0"/>
              </a:rPr>
              <a:t>educational</a:t>
            </a:r>
            <a:r>
              <a:rPr lang="en-GB" sz="3500" dirty="0"/>
              <a:t> </a:t>
            </a:r>
            <a:r>
              <a:rPr lang="en-GB" sz="3500" dirty="0">
                <a:latin typeface="+mj-lt"/>
              </a:rPr>
              <a:t>and</a:t>
            </a:r>
            <a:r>
              <a:rPr lang="en-GB" sz="3500" dirty="0"/>
              <a:t> </a:t>
            </a:r>
            <a:r>
              <a:rPr lang="en-GB" sz="3500" dirty="0">
                <a:latin typeface="Berlin Sans FB Demi" panose="020E0802020502020306" pitchFamily="34" charset="0"/>
              </a:rPr>
              <a:t>entertaining</a:t>
            </a:r>
            <a:endParaRPr lang="en-GB" sz="3500" dirty="0"/>
          </a:p>
          <a:p>
            <a:pPr marL="1257300" lvl="2" indent="-342900">
              <a:buFont typeface="Wingdings" panose="05000000000000000000" pitchFamily="2" charset="2"/>
              <a:buChar char="«"/>
            </a:pPr>
            <a:r>
              <a:rPr lang="en-GB" sz="3500" dirty="0">
                <a:latin typeface="+mj-lt"/>
              </a:rPr>
              <a:t>grabbed my attention </a:t>
            </a:r>
            <a:r>
              <a:rPr lang="en-GB" sz="3500" dirty="0">
                <a:latin typeface="Berlin Sans FB Demi" panose="020E0802020502020306" pitchFamily="34" charset="0"/>
              </a:rPr>
              <a:t>better than a traditional classroom </a:t>
            </a:r>
            <a:r>
              <a:rPr lang="en-GB" sz="3500" dirty="0">
                <a:latin typeface="+mj-lt"/>
              </a:rPr>
              <a:t>setting would have</a:t>
            </a:r>
          </a:p>
          <a:p>
            <a:pPr marL="1257300" lvl="2" indent="-342900">
              <a:buFont typeface="Wingdings" panose="05000000000000000000" pitchFamily="2" charset="2"/>
              <a:buChar char="«"/>
            </a:pPr>
            <a:r>
              <a:rPr lang="en-GB" sz="3500" dirty="0">
                <a:latin typeface="+mj-lt"/>
              </a:rPr>
              <a:t>got me more </a:t>
            </a:r>
            <a:r>
              <a:rPr lang="en-GB" sz="3500" dirty="0">
                <a:latin typeface="Berlin Sans FB Demi" panose="020E0802020502020306" pitchFamily="34" charset="0"/>
              </a:rPr>
              <a:t>excited </a:t>
            </a:r>
            <a:r>
              <a:rPr lang="en-GB" sz="3500" dirty="0">
                <a:latin typeface="+mj-lt"/>
              </a:rPr>
              <a:t>for the topic</a:t>
            </a:r>
          </a:p>
          <a:p>
            <a:pPr marL="1257300" lvl="2" indent="-342900">
              <a:buFont typeface="Wingdings" panose="05000000000000000000" pitchFamily="2" charset="2"/>
              <a:buChar char="«"/>
            </a:pPr>
            <a:r>
              <a:rPr lang="en-GB" sz="3500" dirty="0">
                <a:latin typeface="+mj-lt"/>
              </a:rPr>
              <a:t>a very random way to teach a lesson but because it is so absurd and unusual, </a:t>
            </a:r>
            <a:r>
              <a:rPr lang="en-GB" sz="3500" dirty="0">
                <a:latin typeface="Berlin Sans FB Demi" panose="020E0802020502020306" pitchFamily="34" charset="0"/>
              </a:rPr>
              <a:t>I wont forget it</a:t>
            </a:r>
            <a:endParaRPr lang="en-GB" sz="3500" dirty="0"/>
          </a:p>
          <a:p>
            <a:pPr marL="1254125" lvl="2" indent="-339725">
              <a:buNone/>
            </a:pPr>
            <a:endParaRPr lang="en-GB" sz="3200" dirty="0"/>
          </a:p>
        </p:txBody>
      </p:sp>
      <p:sp>
        <p:nvSpPr>
          <p:cNvPr id="13" name="Rectangle 12">
            <a:extLst>
              <a:ext uri="{FF2B5EF4-FFF2-40B4-BE49-F238E27FC236}">
                <a16:creationId xmlns:a16="http://schemas.microsoft.com/office/drawing/2014/main" id="{6CA3536C-BBA7-4BE5-A167-4A0DFBE9AFAA}"/>
              </a:ext>
            </a:extLst>
          </p:cNvPr>
          <p:cNvSpPr/>
          <p:nvPr/>
        </p:nvSpPr>
        <p:spPr>
          <a:xfrm>
            <a:off x="9998161" y="5080159"/>
            <a:ext cx="712880" cy="3154710"/>
          </a:xfrm>
          <a:prstGeom prst="rect">
            <a:avLst/>
          </a:prstGeom>
        </p:spPr>
        <p:txBody>
          <a:bodyPr wrap="square">
            <a:spAutoFit/>
          </a:bodyPr>
          <a:lstStyle/>
          <a:p>
            <a:r>
              <a:rPr lang="en-US" sz="19900" dirty="0">
                <a:solidFill>
                  <a:srgbClr val="FF0000"/>
                </a:solidFill>
                <a:latin typeface="Baskerville Old Face" panose="02020602080505020303" pitchFamily="18" charset="0"/>
              </a:rPr>
              <a:t>”</a:t>
            </a:r>
            <a:endParaRPr lang="en-GB" sz="19900" dirty="0">
              <a:solidFill>
                <a:srgbClr val="FF0000"/>
              </a:solidFill>
            </a:endParaRPr>
          </a:p>
        </p:txBody>
      </p:sp>
      <p:sp>
        <p:nvSpPr>
          <p:cNvPr id="14" name="Rectangle 13">
            <a:extLst>
              <a:ext uri="{FF2B5EF4-FFF2-40B4-BE49-F238E27FC236}">
                <a16:creationId xmlns:a16="http://schemas.microsoft.com/office/drawing/2014/main" id="{BCAED105-111A-41A5-ABD9-C31BCAF5CDE6}"/>
              </a:ext>
            </a:extLst>
          </p:cNvPr>
          <p:cNvSpPr/>
          <p:nvPr/>
        </p:nvSpPr>
        <p:spPr>
          <a:xfrm>
            <a:off x="838201" y="2368924"/>
            <a:ext cx="526763" cy="3154710"/>
          </a:xfrm>
          <a:prstGeom prst="rect">
            <a:avLst/>
          </a:prstGeom>
        </p:spPr>
        <p:txBody>
          <a:bodyPr wrap="square">
            <a:spAutoFit/>
          </a:bodyPr>
          <a:lstStyle/>
          <a:p>
            <a:r>
              <a:rPr lang="en-US" sz="19900" dirty="0">
                <a:solidFill>
                  <a:srgbClr val="FF0000"/>
                </a:solidFill>
                <a:latin typeface="Baskerville Old Face" panose="02020602080505020303" pitchFamily="18" charset="0"/>
              </a:rPr>
              <a:t>“</a:t>
            </a:r>
            <a:endParaRPr lang="en-GB" sz="19900" dirty="0">
              <a:solidFill>
                <a:srgbClr val="FF0000"/>
              </a:solidFill>
            </a:endParaRPr>
          </a:p>
        </p:txBody>
      </p:sp>
    </p:spTree>
    <p:extLst>
      <p:ext uri="{BB962C8B-B14F-4D97-AF65-F5344CB8AC3E}">
        <p14:creationId xmlns:p14="http://schemas.microsoft.com/office/powerpoint/2010/main" val="306391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Berlin Sans FB Demi" panose="020E0802020502020306" pitchFamily="34" charset="0"/>
              </a:rPr>
              <a:t>What I’ve found </a:t>
            </a:r>
            <a:r>
              <a:rPr lang="en-GB" dirty="0" smtClean="0"/>
              <a:t>(and what’s still unclear)</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smtClean="0">
                <a:latin typeface="+mj-lt"/>
              </a:rPr>
              <a:t>Dancing Statistics seems to engage students</a:t>
            </a:r>
          </a:p>
          <a:p>
            <a:pPr>
              <a:buFont typeface="Wingdings" panose="05000000000000000000" pitchFamily="2" charset="2"/>
              <a:buChar char=""/>
            </a:pPr>
            <a:r>
              <a:rPr lang="en-GB" dirty="0" smtClean="0">
                <a:latin typeface="+mj-lt"/>
              </a:rPr>
              <a:t>Educators use films in lectures and research methods classes</a:t>
            </a:r>
          </a:p>
          <a:p>
            <a:pPr>
              <a:buFont typeface="Wingdings" panose="05000000000000000000" pitchFamily="2" charset="2"/>
              <a:buChar char=""/>
            </a:pPr>
            <a:r>
              <a:rPr lang="en-GB" dirty="0" smtClean="0">
                <a:latin typeface="+mj-lt"/>
              </a:rPr>
              <a:t>International appetite for learning this way</a:t>
            </a:r>
          </a:p>
          <a:p>
            <a:pPr>
              <a:buFont typeface="Wingdings" panose="05000000000000000000" pitchFamily="2" charset="2"/>
              <a:buChar char=""/>
            </a:pPr>
            <a:r>
              <a:rPr lang="en-GB" dirty="0" smtClean="0">
                <a:latin typeface="+mj-lt"/>
              </a:rPr>
              <a:t>Not for everyone</a:t>
            </a:r>
          </a:p>
          <a:p>
            <a:pPr>
              <a:buFont typeface="Wingdings" panose="05000000000000000000" pitchFamily="2" charset="2"/>
              <a:buChar char=""/>
            </a:pPr>
            <a:endParaRPr lang="en-GB" dirty="0">
              <a:latin typeface="+mj-lt"/>
            </a:endParaRPr>
          </a:p>
          <a:p>
            <a:pPr algn="r">
              <a:buFont typeface="Wingdings" panose="05000000000000000000" pitchFamily="2" charset="2"/>
              <a:buChar char=""/>
            </a:pPr>
            <a:r>
              <a:rPr lang="en-GB" dirty="0" smtClean="0">
                <a:latin typeface="+mj-lt"/>
              </a:rPr>
              <a:t>Unclear whether they improve statistical literacy</a:t>
            </a:r>
          </a:p>
          <a:p>
            <a:pPr algn="r">
              <a:buFont typeface="Wingdings" panose="05000000000000000000" pitchFamily="2" charset="2"/>
              <a:buChar char=""/>
            </a:pPr>
            <a:r>
              <a:rPr lang="en-GB" dirty="0" smtClean="0">
                <a:latin typeface="+mj-lt"/>
              </a:rPr>
              <a:t>Do they increase engagement?</a:t>
            </a:r>
          </a:p>
          <a:p>
            <a:pPr algn="r">
              <a:buFont typeface="Wingdings" panose="05000000000000000000" pitchFamily="2" charset="2"/>
              <a:buChar char=""/>
            </a:pPr>
            <a:r>
              <a:rPr lang="en-GB" dirty="0" smtClean="0">
                <a:latin typeface="+mj-lt"/>
              </a:rPr>
              <a:t>Perhaps ‘stats anxiety’ is reduced</a:t>
            </a:r>
          </a:p>
        </p:txBody>
      </p:sp>
    </p:spTree>
    <p:extLst>
      <p:ext uri="{BB962C8B-B14F-4D97-AF65-F5344CB8AC3E}">
        <p14:creationId xmlns:p14="http://schemas.microsoft.com/office/powerpoint/2010/main" val="32971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Berlin Sans FB Demi" panose="020E0802020502020306" pitchFamily="34" charset="0"/>
              </a:rPr>
              <a:t>Conclusions</a:t>
            </a:r>
            <a:endParaRPr lang="en-GB" dirty="0">
              <a:effectLst>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pPr marL="0" indent="0">
              <a:buNone/>
            </a:pPr>
            <a:r>
              <a:rPr lang="en-GB" sz="3200" dirty="0" smtClean="0">
                <a:latin typeface="+mj-lt"/>
              </a:rPr>
              <a:t>The Dancing </a:t>
            </a:r>
            <a:r>
              <a:rPr lang="en-GB" sz="3200" dirty="0">
                <a:latin typeface="+mj-lt"/>
              </a:rPr>
              <a:t>Statistics films…</a:t>
            </a:r>
          </a:p>
          <a:p>
            <a:pPr marL="533400" indent="-533400">
              <a:buFont typeface="Wingdings" panose="05000000000000000000" pitchFamily="2" charset="2"/>
              <a:buChar char="«"/>
            </a:pPr>
            <a:r>
              <a:rPr lang="en-GB" sz="3200" dirty="0">
                <a:latin typeface="+mj-lt"/>
              </a:rPr>
              <a:t>may help students with their </a:t>
            </a:r>
            <a:r>
              <a:rPr lang="en-GB" sz="3200" dirty="0">
                <a:latin typeface="Berlin Sans FB Demi" panose="020E0802020502020306" pitchFamily="34" charset="0"/>
              </a:rPr>
              <a:t>understanding</a:t>
            </a:r>
            <a:r>
              <a:rPr lang="en-GB" sz="3200" dirty="0">
                <a:latin typeface="+mj-lt"/>
              </a:rPr>
              <a:t> of statistics</a:t>
            </a:r>
          </a:p>
          <a:p>
            <a:pPr marL="533400" indent="-533400">
              <a:buFont typeface="Wingdings" panose="05000000000000000000" pitchFamily="2" charset="2"/>
              <a:buChar char="«"/>
            </a:pPr>
            <a:r>
              <a:rPr lang="en-GB" sz="3200" dirty="0">
                <a:latin typeface="+mj-lt"/>
              </a:rPr>
              <a:t>demonstrate a tough subject in an </a:t>
            </a:r>
            <a:r>
              <a:rPr lang="en-GB" sz="3200" dirty="0">
                <a:latin typeface="Berlin Sans FB Demi" panose="020E0802020502020306" pitchFamily="34" charset="0"/>
              </a:rPr>
              <a:t>unexpected</a:t>
            </a:r>
            <a:r>
              <a:rPr lang="en-GB" sz="3200" dirty="0">
                <a:latin typeface="+mj-lt"/>
              </a:rPr>
              <a:t> and </a:t>
            </a:r>
            <a:r>
              <a:rPr lang="en-GB" sz="3200" dirty="0">
                <a:latin typeface="Berlin Sans FB Demi" panose="020E0802020502020306" pitchFamily="34" charset="0"/>
              </a:rPr>
              <a:t>memorable</a:t>
            </a:r>
            <a:r>
              <a:rPr lang="en-GB" sz="3200" dirty="0">
                <a:latin typeface="+mj-lt"/>
              </a:rPr>
              <a:t> way</a:t>
            </a:r>
          </a:p>
          <a:p>
            <a:pPr marL="533400" indent="-533400">
              <a:buFont typeface="Wingdings" panose="05000000000000000000" pitchFamily="2" charset="2"/>
              <a:buChar char="«"/>
            </a:pPr>
            <a:r>
              <a:rPr lang="en-GB" sz="3200" dirty="0">
                <a:latin typeface="+mj-lt"/>
              </a:rPr>
              <a:t>are used by educators from </a:t>
            </a:r>
            <a:r>
              <a:rPr lang="en-GB" sz="3200" dirty="0">
                <a:latin typeface="Berlin Sans FB Demi" panose="020E0802020502020306" pitchFamily="34" charset="0"/>
              </a:rPr>
              <a:t>wide ranging disciplines</a:t>
            </a:r>
          </a:p>
          <a:p>
            <a:pPr marL="533400" indent="-533400">
              <a:buFont typeface="Wingdings" panose="05000000000000000000" pitchFamily="2" charset="2"/>
              <a:buChar char="«"/>
            </a:pPr>
            <a:r>
              <a:rPr lang="en-GB" sz="3200" dirty="0">
                <a:latin typeface="+mj-lt"/>
              </a:rPr>
              <a:t>have been shown to </a:t>
            </a:r>
            <a:r>
              <a:rPr lang="en-GB" sz="3200" dirty="0">
                <a:latin typeface="Berlin Sans FB Demi" panose="020E0802020502020306" pitchFamily="34" charset="0"/>
              </a:rPr>
              <a:t>students of all ages</a:t>
            </a:r>
          </a:p>
          <a:p>
            <a:pPr marL="533400" indent="-533400">
              <a:buFont typeface="Wingdings" panose="05000000000000000000" pitchFamily="2" charset="2"/>
              <a:buChar char="«"/>
            </a:pPr>
            <a:r>
              <a:rPr lang="en-GB" sz="3200" dirty="0">
                <a:latin typeface="+mj-lt"/>
              </a:rPr>
              <a:t>are a visual explanation of statistical concepts which </a:t>
            </a:r>
            <a:r>
              <a:rPr lang="en-GB" sz="3200" dirty="0" smtClean="0">
                <a:latin typeface="+mj-lt"/>
              </a:rPr>
              <a:t>appear to </a:t>
            </a:r>
            <a:r>
              <a:rPr lang="en-GB" sz="3200" dirty="0" smtClean="0">
                <a:latin typeface="Berlin Sans FB Demi" panose="020E0802020502020306" pitchFamily="34" charset="0"/>
              </a:rPr>
              <a:t>engage</a:t>
            </a:r>
            <a:r>
              <a:rPr lang="en-GB" sz="3200" dirty="0" smtClean="0">
                <a:latin typeface="+mj-lt"/>
              </a:rPr>
              <a:t> </a:t>
            </a:r>
            <a:r>
              <a:rPr lang="en-GB" sz="3200" dirty="0">
                <a:latin typeface="Berlin Sans FB Demi" panose="020E0802020502020306" pitchFamily="34" charset="0"/>
              </a:rPr>
              <a:t>viewers on multiple levels</a:t>
            </a:r>
          </a:p>
          <a:p>
            <a:pPr marL="361950" indent="-361950">
              <a:buFont typeface="Wingdings" panose="05000000000000000000" pitchFamily="2" charset="2"/>
              <a:buChar char="«"/>
            </a:pPr>
            <a:endParaRPr lang="en-GB" sz="3200" dirty="0">
              <a:latin typeface="+mj-lt"/>
            </a:endParaRPr>
          </a:p>
        </p:txBody>
      </p:sp>
    </p:spTree>
    <p:extLst>
      <p:ext uri="{BB962C8B-B14F-4D97-AF65-F5344CB8AC3E}">
        <p14:creationId xmlns:p14="http://schemas.microsoft.com/office/powerpoint/2010/main" val="398041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8042</TotalTime>
  <Words>1941</Words>
  <Application>Microsoft Office PowerPoint</Application>
  <PresentationFormat>Widescreen</PresentationFormat>
  <Paragraphs>158</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Baskerville Old Face</vt:lpstr>
      <vt:lpstr>Berlin Sans FB Demi</vt:lpstr>
      <vt:lpstr>Calibri</vt:lpstr>
      <vt:lpstr>Calibri Light</vt:lpstr>
      <vt:lpstr>Wingdings</vt:lpstr>
      <vt:lpstr>Office Theme</vt:lpstr>
      <vt:lpstr>Engaging Students in Statistics through Art Dancing Statistics</vt:lpstr>
      <vt:lpstr>The Dancing Statistics Films</vt:lpstr>
      <vt:lpstr>Merging of arts and science</vt:lpstr>
      <vt:lpstr>PowerPoint Presentation</vt:lpstr>
      <vt:lpstr>PowerPoint Presentation</vt:lpstr>
      <vt:lpstr>Embodied Learning</vt:lpstr>
      <vt:lpstr>Dance Chemistry (Tay &amp; Edwards, 2015)</vt:lpstr>
      <vt:lpstr>What I’ve found (and what’s still unclear)</vt:lpstr>
      <vt:lpstr>Conclusions</vt:lpstr>
      <vt:lpstr>Thanks for your time</vt:lpstr>
      <vt:lpstr>Embodied Learning References</vt:lpstr>
    </vt:vector>
  </TitlesOfParts>
  <Company>Middlesex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dance and movement to teach statistics and related subjects</dc:title>
  <dc:creator>Lucy Irving</dc:creator>
  <cp:lastModifiedBy>Lucy Irving</cp:lastModifiedBy>
  <cp:revision>140</cp:revision>
  <cp:lastPrinted>2020-05-18T11:07:48Z</cp:lastPrinted>
  <dcterms:created xsi:type="dcterms:W3CDTF">2020-05-12T15:19:21Z</dcterms:created>
  <dcterms:modified xsi:type="dcterms:W3CDTF">2020-05-19T20:09:20Z</dcterms:modified>
</cp:coreProperties>
</file>