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76" r:id="rId2"/>
    <p:sldId id="258" r:id="rId3"/>
    <p:sldId id="264" r:id="rId4"/>
    <p:sldId id="266" r:id="rId5"/>
    <p:sldId id="267" r:id="rId6"/>
    <p:sldId id="268" r:id="rId7"/>
    <p:sldId id="257" r:id="rId8"/>
    <p:sldId id="261" r:id="rId9"/>
    <p:sldId id="263" r:id="rId10"/>
    <p:sldId id="262" r:id="rId11"/>
    <p:sldId id="259" r:id="rId12"/>
    <p:sldId id="279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C8FFB-7F58-4034-BA0A-C9801D3D0358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ADA02-9404-4E77-86D9-C999AA3EE4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34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3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9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8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7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1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8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5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2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1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44D15-0F8C-4D21-9BF1-FCB26129729D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44614-B133-4EE8-9D94-0173A5B59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2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useweb.org/smiles/" TargetMode="External"/><Relationship Id="rId2" Type="http://schemas.openxmlformats.org/officeDocument/2006/relationships/hyperlink" Target="https://www.causeweb.org/fu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arrylesser.com/statistics-fun/" TargetMode="External"/><Relationship Id="rId4" Type="http://schemas.openxmlformats.org/officeDocument/2006/relationships/hyperlink" Target="https://www.causeweb.org/voice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useweb.org/cause/ecots/ecots18/posters/4-0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0225" y="2586980"/>
            <a:ext cx="7311775" cy="40805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Larry </a:t>
            </a:r>
            <a:r>
              <a:rPr lang="en-US" b="1" dirty="0" smtClean="0"/>
              <a:t>Lesser </a:t>
            </a:r>
            <a:r>
              <a:rPr lang="en-US" sz="2700" dirty="0" smtClean="0"/>
              <a:t>Lesser@utep.edu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The University of Texas at El Paso</a:t>
            </a:r>
            <a:br>
              <a:rPr lang="en-US" sz="3600" dirty="0" smtClean="0"/>
            </a:br>
            <a:r>
              <a:rPr lang="en-US" sz="900" b="1" dirty="0" smtClean="0"/>
              <a:t/>
            </a:r>
            <a:br>
              <a:rPr lang="en-US" sz="900" b="1" dirty="0" smtClean="0"/>
            </a:br>
            <a:r>
              <a:rPr lang="en-US" b="1" dirty="0" smtClean="0"/>
              <a:t>Merryl Goldberg </a:t>
            </a:r>
            <a:r>
              <a:rPr lang="en-US" sz="2700" dirty="0" smtClean="0"/>
              <a:t>goldberg@csusm.edu</a:t>
            </a:r>
            <a:br>
              <a:rPr lang="en-US" sz="2700" dirty="0" smtClean="0"/>
            </a:br>
            <a:r>
              <a:rPr lang="en-US" sz="3600" dirty="0"/>
              <a:t>California State University San </a:t>
            </a:r>
            <a:r>
              <a:rPr lang="en-US" sz="3600" dirty="0" smtClean="0"/>
              <a:t>Marcos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900" b="1" dirty="0" smtClean="0"/>
              <a:t/>
            </a:r>
            <a:br>
              <a:rPr lang="en-US" sz="900" b="1" dirty="0" smtClean="0"/>
            </a:br>
            <a:r>
              <a:rPr lang="en-US" b="1" dirty="0" smtClean="0"/>
              <a:t>Lucy Irving</a:t>
            </a:r>
            <a:r>
              <a:rPr lang="en-US" sz="3600" b="1" dirty="0" smtClean="0"/>
              <a:t>  </a:t>
            </a:r>
            <a:r>
              <a:rPr lang="en-US" sz="2700" dirty="0" smtClean="0"/>
              <a:t>L.Irving@mdx.ac.uk</a:t>
            </a:r>
            <a:br>
              <a:rPr lang="en-US" sz="2700" dirty="0" smtClean="0"/>
            </a:br>
            <a:r>
              <a:rPr lang="en-US" sz="3600" dirty="0" smtClean="0"/>
              <a:t>Middlesex University, UK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Discussion</a:t>
            </a:r>
            <a:r>
              <a:rPr lang="en-US" sz="3600" dirty="0" smtClean="0"/>
              <a:t> </a:t>
            </a:r>
            <a:r>
              <a:rPr lang="en-US" sz="2700" dirty="0" smtClean="0"/>
              <a:t>(from questions you type in Q&amp;A)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sz="2200" dirty="0" smtClean="0"/>
              <a:t>(</a:t>
            </a:r>
            <a:r>
              <a:rPr lang="en-US" sz="2200" i="1" dirty="0" smtClean="0"/>
              <a:t>general comments: </a:t>
            </a:r>
            <a:r>
              <a:rPr lang="en-US" sz="2200" dirty="0" smtClean="0"/>
              <a:t>type </a:t>
            </a:r>
            <a:r>
              <a:rPr lang="en-US" sz="2200" dirty="0" smtClean="0"/>
              <a:t>in </a:t>
            </a:r>
            <a:r>
              <a:rPr lang="en-US" sz="2200" dirty="0" smtClean="0"/>
              <a:t>Chat for panelists &amp; attendees;</a:t>
            </a:r>
            <a:br>
              <a:rPr lang="en-US" sz="2200" dirty="0" smtClean="0"/>
            </a:br>
            <a:r>
              <a:rPr lang="en-US" sz="2200" i="1" dirty="0" smtClean="0"/>
              <a:t>tech issues</a:t>
            </a:r>
            <a:r>
              <a:rPr lang="en-US" sz="2200" dirty="0" smtClean="0"/>
              <a:t>: type in Chat for panelists</a:t>
            </a:r>
            <a:r>
              <a:rPr lang="en-US" sz="2200" dirty="0" smtClean="0"/>
              <a:t>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1158"/>
            <a:ext cx="5486400" cy="1438506"/>
          </a:xfrm>
        </p:spPr>
        <p:txBody>
          <a:bodyPr>
            <a:noAutofit/>
          </a:bodyPr>
          <a:lstStyle/>
          <a:p>
            <a:endParaRPr lang="en-US" sz="4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39207" cy="2991088"/>
          </a:xfrm>
          <a:prstGeom prst="rect">
            <a:avLst/>
          </a:prstGeom>
        </p:spPr>
      </p:pic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98934" y="1636141"/>
            <a:ext cx="2760070" cy="29910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188140"/>
            <a:ext cx="2739207" cy="26698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79835" y="41701"/>
            <a:ext cx="93121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eCOTS 2020 </a:t>
            </a:r>
            <a:r>
              <a:rPr lang="en-US" sz="2000" dirty="0" smtClean="0">
                <a:solidFill>
                  <a:srgbClr val="FF0000"/>
                </a:solidFill>
              </a:rPr>
              <a:t>   30-min. panel   </a:t>
            </a:r>
            <a:r>
              <a:rPr lang="en-US" dirty="0" smtClean="0">
                <a:solidFill>
                  <a:srgbClr val="FF0000"/>
                </a:solidFill>
              </a:rPr>
              <a:t>“Engaging </a:t>
            </a:r>
            <a:r>
              <a:rPr lang="en-US" dirty="0">
                <a:solidFill>
                  <a:srgbClr val="FF0000"/>
                </a:solidFill>
              </a:rPr>
              <a:t>Students in Statistics through </a:t>
            </a:r>
            <a:r>
              <a:rPr lang="en-US" dirty="0" smtClean="0">
                <a:solidFill>
                  <a:srgbClr val="FF0000"/>
                </a:solidFill>
              </a:rPr>
              <a:t>the Arts”    </a:t>
            </a:r>
            <a:r>
              <a:rPr lang="en-US" dirty="0" smtClean="0">
                <a:solidFill>
                  <a:srgbClr val="FF0000"/>
                </a:solidFill>
              </a:rPr>
              <a:t>May 19, 2020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95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nd we could add….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883" y="1825625"/>
            <a:ext cx="1159291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Incorporates </a:t>
            </a:r>
            <a:r>
              <a:rPr lang="en-US" dirty="0">
                <a:solidFill>
                  <a:srgbClr val="FF0000"/>
                </a:solidFill>
              </a:rPr>
              <a:t>active learning</a:t>
            </a:r>
            <a:r>
              <a:rPr lang="en-US" dirty="0"/>
              <a:t> (Freeman et al. metaanalysis in </a:t>
            </a:r>
            <a:r>
              <a:rPr lang="en-US" i="1" dirty="0"/>
              <a:t>PNAS</a:t>
            </a:r>
            <a:r>
              <a:rPr lang="en-US" dirty="0"/>
              <a:t> 2014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Builds </a:t>
            </a:r>
            <a:r>
              <a:rPr lang="en-US" dirty="0" smtClean="0">
                <a:solidFill>
                  <a:srgbClr val="FF0000"/>
                </a:solidFill>
              </a:rPr>
              <a:t>classroom community</a:t>
            </a:r>
          </a:p>
          <a:p>
            <a:r>
              <a:rPr lang="en-US" dirty="0" smtClean="0"/>
              <a:t>Models </a:t>
            </a:r>
            <a:r>
              <a:rPr lang="en-US" dirty="0" smtClean="0">
                <a:solidFill>
                  <a:srgbClr val="FF0000"/>
                </a:solidFill>
              </a:rPr>
              <a:t>creative process </a:t>
            </a:r>
            <a:r>
              <a:rPr lang="en-US" dirty="0" smtClean="0"/>
              <a:t>(with parallels to learning content)</a:t>
            </a:r>
          </a:p>
          <a:p>
            <a:r>
              <a:rPr lang="en-US" dirty="0" smtClean="0"/>
              <a:t>Disrupts </a:t>
            </a:r>
            <a:r>
              <a:rPr lang="en-US" dirty="0" smtClean="0">
                <a:solidFill>
                  <a:srgbClr val="FF0000"/>
                </a:solidFill>
              </a:rPr>
              <a:t>stereotypes</a:t>
            </a:r>
            <a:r>
              <a:rPr lang="en-US" dirty="0" smtClean="0"/>
              <a:t> (e.g., scary/nerdy </a:t>
            </a:r>
            <a:r>
              <a:rPr lang="en-US" dirty="0" smtClean="0"/>
              <a:t>images reflected in “Draw a Mathematician/Scientist” </a:t>
            </a:r>
            <a:r>
              <a:rPr lang="en-US" dirty="0" smtClean="0"/>
              <a:t>studies)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6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ome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324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Uses </a:t>
            </a:r>
            <a:r>
              <a:rPr lang="en-US" dirty="0" smtClean="0"/>
              <a:t>(Lesser 2014 paper in </a:t>
            </a:r>
            <a:r>
              <a:rPr lang="en-US" i="1" dirty="0" smtClean="0"/>
              <a:t>J. of Mathematics and the Arts</a:t>
            </a:r>
            <a:r>
              <a:rPr lang="en-US" dirty="0" smtClean="0"/>
              <a:t>): </a:t>
            </a:r>
          </a:p>
          <a:p>
            <a:r>
              <a:rPr lang="en-US" dirty="0"/>
              <a:t>r</a:t>
            </a:r>
            <a:r>
              <a:rPr lang="en-US" dirty="0" smtClean="0"/>
              <a:t>ecall, introducing concepts/terms, reinforcing processes, connection to real world/history, humanizing</a:t>
            </a:r>
          </a:p>
          <a:p>
            <a:pPr marL="0" indent="0">
              <a:buNone/>
            </a:pPr>
            <a:r>
              <a:rPr lang="en-US" b="1" dirty="0" smtClean="0"/>
              <a:t>Memorable</a:t>
            </a:r>
            <a:r>
              <a:rPr lang="en-US" dirty="0" smtClean="0"/>
              <a:t> (songs/learning)</a:t>
            </a:r>
            <a:r>
              <a:rPr lang="en-US" dirty="0"/>
              <a:t> (Crowther et al., 2020</a:t>
            </a:r>
            <a:r>
              <a:rPr lang="en-US" dirty="0" smtClean="0"/>
              <a:t>):</a:t>
            </a:r>
            <a:endParaRPr lang="en-US" dirty="0"/>
          </a:p>
          <a:p>
            <a:r>
              <a:rPr lang="en-US" dirty="0" smtClean="0"/>
              <a:t>consistent </a:t>
            </a:r>
            <a:r>
              <a:rPr lang="en-US" dirty="0"/>
              <a:t>rhythm, simple-to-sing melody, end rhymes, concise </a:t>
            </a:r>
            <a:r>
              <a:rPr lang="en-US" dirty="0" smtClean="0"/>
              <a:t>length</a:t>
            </a:r>
          </a:p>
          <a:p>
            <a:pPr marL="0" indent="0">
              <a:buNone/>
            </a:pPr>
            <a:r>
              <a:rPr lang="en-US" b="1" dirty="0" smtClean="0"/>
              <a:t>Student role </a:t>
            </a:r>
            <a:r>
              <a:rPr lang="en-US" dirty="0" smtClean="0"/>
              <a:t>(Lesser 2017 VOICES &amp; 2018 eCOTS videoposters): </a:t>
            </a:r>
          </a:p>
          <a:p>
            <a:r>
              <a:rPr lang="en-US" dirty="0" smtClean="0"/>
              <a:t>analyze existing commercial songs (e.g., what concepts? are lyrics focus or facet? do lyrics describe, just mention, or make analogy? accurate?)</a:t>
            </a:r>
          </a:p>
          <a:p>
            <a:r>
              <a:rPr lang="en-US" dirty="0" smtClean="0"/>
              <a:t>listening, helping perform, completing, doing video/report on instructor-provided song </a:t>
            </a:r>
          </a:p>
          <a:p>
            <a:r>
              <a:rPr lang="en-US" dirty="0" smtClean="0"/>
              <a:t>writing new songs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335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0225" y="2586980"/>
            <a:ext cx="7311775" cy="40805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Larry </a:t>
            </a:r>
            <a:r>
              <a:rPr lang="en-US" b="1" dirty="0" smtClean="0"/>
              <a:t>Lesser </a:t>
            </a:r>
            <a:r>
              <a:rPr lang="en-US" sz="2700" dirty="0" smtClean="0"/>
              <a:t>Lesser@utep.edu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The University of Texas at El Paso</a:t>
            </a:r>
            <a:br>
              <a:rPr lang="en-US" sz="3600" dirty="0" smtClean="0"/>
            </a:br>
            <a:r>
              <a:rPr lang="en-US" sz="900" b="1" dirty="0" smtClean="0"/>
              <a:t/>
            </a:r>
            <a:br>
              <a:rPr lang="en-US" sz="900" b="1" dirty="0" smtClean="0"/>
            </a:br>
            <a:r>
              <a:rPr lang="en-US" b="1" dirty="0" smtClean="0"/>
              <a:t>Merryl Goldberg </a:t>
            </a:r>
            <a:r>
              <a:rPr lang="en-US" sz="2700" dirty="0" smtClean="0"/>
              <a:t>goldberg@csusm.edu</a:t>
            </a:r>
            <a:br>
              <a:rPr lang="en-US" sz="2700" dirty="0" smtClean="0"/>
            </a:br>
            <a:r>
              <a:rPr lang="en-US" sz="3600" dirty="0"/>
              <a:t>California State University San </a:t>
            </a:r>
            <a:r>
              <a:rPr lang="en-US" sz="3600" dirty="0" smtClean="0"/>
              <a:t>Marcos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900" b="1" dirty="0" smtClean="0"/>
              <a:t/>
            </a:r>
            <a:br>
              <a:rPr lang="en-US" sz="900" b="1" dirty="0" smtClean="0"/>
            </a:br>
            <a:r>
              <a:rPr lang="en-US" b="1" dirty="0" smtClean="0"/>
              <a:t>Lucy Irving</a:t>
            </a:r>
            <a:r>
              <a:rPr lang="en-US" sz="3600" b="1" dirty="0" smtClean="0"/>
              <a:t>  </a:t>
            </a:r>
            <a:r>
              <a:rPr lang="en-US" sz="2700" dirty="0" smtClean="0"/>
              <a:t>L.Irving@mdx.ac.uk</a:t>
            </a:r>
            <a:br>
              <a:rPr lang="en-US" sz="2700" dirty="0" smtClean="0"/>
            </a:br>
            <a:r>
              <a:rPr lang="en-US" sz="3600" dirty="0" smtClean="0"/>
              <a:t>Middlesex University, UK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Discussion</a:t>
            </a:r>
            <a:r>
              <a:rPr lang="en-US" sz="3600" dirty="0" smtClean="0"/>
              <a:t> </a:t>
            </a:r>
            <a:r>
              <a:rPr lang="en-US" sz="2700" dirty="0" smtClean="0"/>
              <a:t>(from questions you type in Q&amp;A)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sz="2200" dirty="0" smtClean="0"/>
              <a:t>(</a:t>
            </a:r>
            <a:r>
              <a:rPr lang="en-US" sz="2200" i="1" dirty="0" smtClean="0"/>
              <a:t>general comments: </a:t>
            </a:r>
            <a:r>
              <a:rPr lang="en-US" sz="2200" dirty="0" smtClean="0"/>
              <a:t>type </a:t>
            </a:r>
            <a:r>
              <a:rPr lang="en-US" sz="2200" dirty="0" smtClean="0"/>
              <a:t>in </a:t>
            </a:r>
            <a:r>
              <a:rPr lang="en-US" sz="2200" dirty="0" smtClean="0"/>
              <a:t>Chat for panelists &amp; attendees;</a:t>
            </a:r>
            <a:br>
              <a:rPr lang="en-US" sz="2200" dirty="0" smtClean="0"/>
            </a:br>
            <a:r>
              <a:rPr lang="en-US" sz="2200" i="1" dirty="0" smtClean="0"/>
              <a:t>tech issues</a:t>
            </a:r>
            <a:r>
              <a:rPr lang="en-US" sz="2200" dirty="0" smtClean="0"/>
              <a:t>: type in Chat for panelists</a:t>
            </a:r>
            <a:r>
              <a:rPr lang="en-US" sz="2200" dirty="0" smtClean="0"/>
              <a:t>)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51158"/>
            <a:ext cx="5486400" cy="1438506"/>
          </a:xfrm>
        </p:spPr>
        <p:txBody>
          <a:bodyPr>
            <a:noAutofit/>
          </a:bodyPr>
          <a:lstStyle/>
          <a:p>
            <a:endParaRPr lang="en-US" sz="4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739207" cy="2991088"/>
          </a:xfrm>
          <a:prstGeom prst="rect">
            <a:avLst/>
          </a:prstGeom>
        </p:spPr>
      </p:pic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98934" y="1636141"/>
            <a:ext cx="2760070" cy="29910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188140"/>
            <a:ext cx="2739207" cy="266986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79835" y="41701"/>
            <a:ext cx="93121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eCOTS 2020 </a:t>
            </a:r>
            <a:r>
              <a:rPr lang="en-US" sz="2000" dirty="0" smtClean="0">
                <a:solidFill>
                  <a:srgbClr val="FF0000"/>
                </a:solidFill>
              </a:rPr>
              <a:t>   30-min. panel   </a:t>
            </a:r>
            <a:r>
              <a:rPr lang="en-US" dirty="0" smtClean="0">
                <a:solidFill>
                  <a:srgbClr val="FF0000"/>
                </a:solidFill>
              </a:rPr>
              <a:t>“Engaging </a:t>
            </a:r>
            <a:r>
              <a:rPr lang="en-US" dirty="0">
                <a:solidFill>
                  <a:srgbClr val="FF0000"/>
                </a:solidFill>
              </a:rPr>
              <a:t>Students in Statistics through </a:t>
            </a:r>
            <a:r>
              <a:rPr lang="en-US" dirty="0" smtClean="0">
                <a:solidFill>
                  <a:srgbClr val="FF0000"/>
                </a:solidFill>
              </a:rPr>
              <a:t>the Arts”    </a:t>
            </a:r>
            <a:r>
              <a:rPr lang="en-US" dirty="0" smtClean="0">
                <a:solidFill>
                  <a:srgbClr val="FF0000"/>
                </a:solidFill>
              </a:rPr>
              <a:t>May 19, 2020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65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i="1" dirty="0"/>
              <a:t>m</a:t>
            </a:r>
            <a:r>
              <a:rPr lang="en-US" i="1" dirty="0" smtClean="0"/>
              <a:t>y STE</a:t>
            </a:r>
            <a:r>
              <a:rPr lang="en-US" i="1" dirty="0" smtClean="0">
                <a:solidFill>
                  <a:srgbClr val="FF0000"/>
                </a:solidFill>
              </a:rPr>
              <a:t>A</a:t>
            </a:r>
            <a:r>
              <a:rPr lang="en-US" i="1" dirty="0" smtClean="0"/>
              <a:t>M trajectory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1908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SONGS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Started writing songs in college, STEM songs a decade later;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released albums of non-STEM songs in 1992 &amp; 2020)</a:t>
            </a:r>
          </a:p>
          <a:p>
            <a:r>
              <a:rPr lang="en-US" dirty="0"/>
              <a:t>Usage: college/HS classroom motivation/instruction, outreach (lottery), conference plenary edutainment, NSF-funded research </a:t>
            </a:r>
            <a:r>
              <a:rPr lang="en-US" dirty="0" smtClean="0"/>
              <a:t>studies</a:t>
            </a:r>
          </a:p>
          <a:p>
            <a:r>
              <a:rPr lang="en-US" dirty="0" smtClean="0"/>
              <a:t>Published ≈100 STEM lyrics (some won national educational song contests)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POEMS</a:t>
            </a:r>
            <a:r>
              <a:rPr lang="en-US" dirty="0" smtClean="0"/>
              <a:t>:</a:t>
            </a:r>
          </a:p>
          <a:p>
            <a:r>
              <a:rPr lang="en-US" dirty="0" smtClean="0"/>
              <a:t>Published ≈50 STEM poems (including 8 statistics poems in current </a:t>
            </a:r>
            <a:r>
              <a:rPr lang="en-US" i="1" dirty="0" smtClean="0"/>
              <a:t>J. of Humanistic Mathematics</a:t>
            </a:r>
            <a:r>
              <a:rPr lang="en-US" dirty="0" smtClean="0"/>
              <a:t> and 1</a:t>
            </a:r>
            <a:r>
              <a:rPr lang="en-US" baseline="30000" dirty="0" smtClean="0"/>
              <a:t>st</a:t>
            </a:r>
            <a:r>
              <a:rPr lang="en-US" dirty="0" smtClean="0"/>
              <a:t>-place haiku in 2020 ASA Day contest)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OTHER ART/FUN</a:t>
            </a:r>
            <a:r>
              <a:rPr lang="en-US" dirty="0" smtClean="0"/>
              <a:t>:</a:t>
            </a:r>
          </a:p>
          <a:p>
            <a:r>
              <a:rPr lang="en-US" dirty="0" smtClean="0"/>
              <a:t>Contributed jokes and cartoon captions to CAUSEweb.org</a:t>
            </a:r>
          </a:p>
          <a:p>
            <a:r>
              <a:rPr lang="en-US" dirty="0"/>
              <a:t>W</a:t>
            </a:r>
            <a:r>
              <a:rPr lang="en-US" dirty="0" smtClean="0"/>
              <a:t>rote (with Mark Glickman) 2009 </a:t>
            </a:r>
            <a:r>
              <a:rPr lang="en-US" i="1" dirty="0" smtClean="0"/>
              <a:t>MASA</a:t>
            </a:r>
            <a:r>
              <a:rPr lang="en-US" dirty="0" smtClean="0"/>
              <a:t> article on magic in statistics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12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0316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his month, CAUSE launched its </a:t>
            </a:r>
            <a:br>
              <a:rPr lang="en-US" dirty="0" smtClean="0"/>
            </a:br>
            <a:r>
              <a:rPr lang="en-US" sz="5400" dirty="0" smtClean="0"/>
              <a:t>8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biennial </a:t>
            </a:r>
            <a:r>
              <a:rPr lang="en-US" sz="5400" b="1" dirty="0" smtClean="0"/>
              <a:t>A-</a:t>
            </a:r>
            <a:r>
              <a:rPr lang="el-GR" sz="5400" b="1" dirty="0" smtClean="0"/>
              <a:t>μ</a:t>
            </a:r>
            <a:r>
              <a:rPr lang="en-US" sz="5400" b="1" dirty="0" smtClean="0"/>
              <a:t>-Sing contest</a:t>
            </a:r>
            <a:r>
              <a:rPr lang="en-US" sz="5400" dirty="0" smtClean="0"/>
              <a:t>!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83604"/>
            <a:ext cx="10515600" cy="40723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Seeks </a:t>
            </a:r>
            <a:r>
              <a:rPr lang="en-US" sz="3600" dirty="0">
                <a:solidFill>
                  <a:srgbClr val="FF0000"/>
                </a:solidFill>
              </a:rPr>
              <a:t>jokes, cartoons, poetry, songs</a:t>
            </a:r>
            <a:r>
              <a:rPr lang="en-US" sz="3600" dirty="0" smtClean="0">
                <a:solidFill>
                  <a:srgbClr val="FF0000"/>
                </a:solidFill>
              </a:rPr>
              <a:t>, </a:t>
            </a:r>
            <a:r>
              <a:rPr lang="en-US" sz="3600" dirty="0">
                <a:solidFill>
                  <a:srgbClr val="FF0000"/>
                </a:solidFill>
              </a:rPr>
              <a:t>videos</a:t>
            </a:r>
            <a:r>
              <a:rPr lang="en-US" sz="3600" dirty="0"/>
              <a:t> </a:t>
            </a:r>
            <a:r>
              <a:rPr lang="en-US" sz="3600" dirty="0" smtClean="0"/>
              <a:t>             with </a:t>
            </a:r>
            <a:r>
              <a:rPr lang="en-US" sz="3600" dirty="0"/>
              <a:t>fun content relevant to </a:t>
            </a:r>
            <a:r>
              <a:rPr lang="en-US" sz="3600" dirty="0" smtClean="0"/>
              <a:t>teaching statistics</a:t>
            </a:r>
            <a:endParaRPr lang="en-US" sz="3600" dirty="0"/>
          </a:p>
          <a:p>
            <a:r>
              <a:rPr lang="en-US" sz="3600" i="1" dirty="0" smtClean="0"/>
              <a:t>Free</a:t>
            </a:r>
            <a:r>
              <a:rPr lang="en-US" sz="3600" dirty="0" smtClean="0"/>
              <a:t> to enter; up </a:t>
            </a:r>
            <a:r>
              <a:rPr lang="en-US" sz="3600" dirty="0"/>
              <a:t>to $1000 in prizes </a:t>
            </a:r>
            <a:r>
              <a:rPr lang="en-US" sz="3600" dirty="0" smtClean="0"/>
              <a:t>awarded;   winning entries featured with 2021 USCOTS </a:t>
            </a:r>
            <a:endParaRPr lang="en-US" sz="3600" dirty="0"/>
          </a:p>
          <a:p>
            <a:r>
              <a:rPr lang="en-US" sz="3600" dirty="0"/>
              <a:t>D</a:t>
            </a:r>
            <a:r>
              <a:rPr lang="en-US" sz="3600" dirty="0" smtClean="0"/>
              <a:t>eadline (</a:t>
            </a:r>
            <a:r>
              <a:rPr lang="en-US" sz="3600" i="1" dirty="0" smtClean="0"/>
              <a:t>no joke</a:t>
            </a:r>
            <a:r>
              <a:rPr lang="en-US" sz="3600" dirty="0" smtClean="0"/>
              <a:t>!): April </a:t>
            </a:r>
            <a:r>
              <a:rPr lang="en-US" sz="3600" dirty="0"/>
              <a:t>1, </a:t>
            </a:r>
            <a:r>
              <a:rPr lang="en-US" sz="3600" dirty="0" smtClean="0"/>
              <a:t>2021</a:t>
            </a:r>
          </a:p>
          <a:p>
            <a:r>
              <a:rPr lang="en-US" sz="3200" dirty="0" smtClean="0"/>
              <a:t>CAUSEweb.org/cause/a-mu-sing/2021/rules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35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939" y="0"/>
            <a:ext cx="11183318" cy="88477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Dennis Pearl &amp; I curate </a:t>
            </a:r>
            <a:r>
              <a:rPr lang="en-US" sz="3600" dirty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CAUSEweb.org/fun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57" y="1027906"/>
            <a:ext cx="12063886" cy="578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533" y="0"/>
            <a:ext cx="10515600" cy="838281"/>
          </a:xfrm>
        </p:spPr>
        <p:txBody>
          <a:bodyPr>
            <a:normAutofit/>
          </a:bodyPr>
          <a:lstStyle/>
          <a:p>
            <a:r>
              <a:rPr lang="en-US" dirty="0" smtClean="0"/>
              <a:t>Most types of fun are a kind of “art”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227" y="1027906"/>
            <a:ext cx="12200267" cy="571887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3502618" y="681925"/>
            <a:ext cx="30996" cy="2169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53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533" y="0"/>
            <a:ext cx="10515600" cy="838281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(178+) </a:t>
            </a:r>
            <a:r>
              <a:rPr lang="en-US" dirty="0" smtClean="0">
                <a:solidFill>
                  <a:srgbClr val="FF0000"/>
                </a:solidFill>
              </a:rPr>
              <a:t>songs</a:t>
            </a:r>
            <a:r>
              <a:rPr lang="en-US" dirty="0" smtClean="0"/>
              <a:t> are my focus today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227" y="1027906"/>
            <a:ext cx="12200267" cy="571887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533614" y="681925"/>
            <a:ext cx="170481" cy="5315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90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3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ome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937" y="1266092"/>
            <a:ext cx="11728939" cy="549206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https://www.CAUSEweb.org/</a:t>
            </a:r>
            <a:r>
              <a:rPr lang="en-US" b="1" dirty="0" smtClean="0">
                <a:hlinkClick r:id="rId2"/>
              </a:rPr>
              <a:t>fun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includes 178+ statistics songs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hlinkClick r:id="rId3"/>
              </a:rPr>
              <a:t>https://www.CAUSEweb.org/</a:t>
            </a:r>
            <a:r>
              <a:rPr lang="en-US" b="1" dirty="0" smtClean="0">
                <a:solidFill>
                  <a:srgbClr val="FF0000"/>
                </a:solidFill>
                <a:hlinkClick r:id="rId3"/>
              </a:rPr>
              <a:t>smiles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has 27+ </a:t>
            </a:r>
            <a:r>
              <a:rPr lang="en-US" i="1" dirty="0" smtClean="0"/>
              <a:t>interactive</a:t>
            </a:r>
            <a:r>
              <a:rPr lang="en-US" dirty="0" smtClean="0"/>
              <a:t> statistics songs, </a:t>
            </a:r>
            <a:r>
              <a:rPr lang="en-US" sz="2000" dirty="0" smtClean="0"/>
              <a:t>supported by 2015-present NSF </a:t>
            </a:r>
            <a:r>
              <a:rPr lang="en-US" sz="2000" dirty="0"/>
              <a:t>DUE EAGER grants #1544426 (PSU), </a:t>
            </a:r>
            <a:r>
              <a:rPr lang="en-US" sz="2000" dirty="0" smtClean="0"/>
              <a:t>1544237 </a:t>
            </a:r>
            <a:r>
              <a:rPr lang="en-US" sz="2000" dirty="0"/>
              <a:t>(UTEP), and 1544243 (GSU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hlinkClick r:id="rId4"/>
              </a:rPr>
              <a:t>https://www.CAUSEweb.org/</a:t>
            </a:r>
            <a:r>
              <a:rPr lang="en-US" b="1" dirty="0" smtClean="0">
                <a:solidFill>
                  <a:srgbClr val="FF0000"/>
                </a:solidFill>
                <a:hlinkClick r:id="rId4"/>
              </a:rPr>
              <a:t>voices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addresses using song across STEM (includes </a:t>
            </a:r>
            <a:r>
              <a:rPr lang="en-US" dirty="0"/>
              <a:t>≈ </a:t>
            </a:r>
            <a:r>
              <a:rPr lang="en-US" dirty="0" smtClean="0"/>
              <a:t>100 archived presentations from 3 conferences!)</a:t>
            </a:r>
          </a:p>
          <a:p>
            <a:endParaRPr lang="en-US" dirty="0" smtClean="0"/>
          </a:p>
          <a:p>
            <a:r>
              <a:rPr lang="en-US" dirty="0">
                <a:hlinkClick r:id="rId5"/>
              </a:rPr>
              <a:t>https://larrylesser.com/</a:t>
            </a:r>
            <a:r>
              <a:rPr lang="en-US" b="1" dirty="0">
                <a:hlinkClick r:id="rId5"/>
              </a:rPr>
              <a:t>statistics-fun</a:t>
            </a:r>
            <a:r>
              <a:rPr lang="en-US" dirty="0">
                <a:hlinkClick r:id="rId5"/>
              </a:rPr>
              <a:t>/</a:t>
            </a:r>
            <a:r>
              <a:rPr lang="en-US" dirty="0"/>
              <a:t> includes our </a:t>
            </a:r>
            <a:r>
              <a:rPr lang="en-US" b="1" dirty="0"/>
              <a:t>fun-related work </a:t>
            </a:r>
          </a:p>
          <a:p>
            <a:pPr marL="0" indent="0">
              <a:buNone/>
            </a:pPr>
            <a:r>
              <a:rPr lang="en-US" dirty="0"/>
              <a:t>(e.g., overview in Sept. 2017 </a:t>
            </a:r>
            <a:r>
              <a:rPr lang="en-US" i="1" dirty="0" err="1"/>
              <a:t>Amstat</a:t>
            </a:r>
            <a:r>
              <a:rPr lang="en-US" i="1" dirty="0"/>
              <a:t> News  </a:t>
            </a:r>
            <a:r>
              <a:rPr lang="en-US" dirty="0"/>
              <a:t> &amp; 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i="1" dirty="0"/>
              <a:t>Teaching Statistics </a:t>
            </a:r>
            <a:r>
              <a:rPr lang="en-US" dirty="0"/>
              <a:t>column launched fall 2019)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3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38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op 6 statistics song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86" y="1271240"/>
            <a:ext cx="11792607" cy="5174166"/>
          </a:xfrm>
        </p:spPr>
        <p:txBody>
          <a:bodyPr>
            <a:normAutofit fontScale="77500" lnSpcReduction="20000"/>
          </a:bodyPr>
          <a:lstStyle/>
          <a:p>
            <a:r>
              <a:rPr lang="en-US" sz="3500" dirty="0"/>
              <a:t>Lesser, </a:t>
            </a:r>
            <a:r>
              <a:rPr lang="en-US" sz="3500" dirty="0" smtClean="0"/>
              <a:t>Pearl</a:t>
            </a:r>
            <a:r>
              <a:rPr lang="en-US" sz="3500" dirty="0"/>
              <a:t>, </a:t>
            </a:r>
            <a:r>
              <a:rPr lang="en-US" sz="3500" dirty="0" smtClean="0"/>
              <a:t>Weber</a:t>
            </a:r>
            <a:r>
              <a:rPr lang="en-US" sz="3500" dirty="0"/>
              <a:t>, </a:t>
            </a:r>
            <a:r>
              <a:rPr lang="en-US" sz="3500" dirty="0" err="1" smtClean="0"/>
              <a:t>Dousa</a:t>
            </a:r>
            <a:r>
              <a:rPr lang="en-US" sz="3500" dirty="0"/>
              <a:t>, </a:t>
            </a:r>
            <a:r>
              <a:rPr lang="en-US" sz="3500" dirty="0" smtClean="0"/>
              <a:t>Carey</a:t>
            </a:r>
            <a:r>
              <a:rPr lang="en-US" sz="3500" dirty="0"/>
              <a:t>, </a:t>
            </a:r>
            <a:r>
              <a:rPr lang="en-US" sz="3500" dirty="0" smtClean="0"/>
              <a:t>&amp; Haddad (fall 2019</a:t>
            </a:r>
            <a:r>
              <a:rPr lang="en-US" sz="3500" dirty="0"/>
              <a:t>).  Developing </a:t>
            </a:r>
            <a:r>
              <a:rPr lang="en-US" sz="3500" dirty="0" smtClean="0">
                <a:solidFill>
                  <a:srgbClr val="FF0000"/>
                </a:solidFill>
              </a:rPr>
              <a:t>interactive</a:t>
            </a:r>
            <a:r>
              <a:rPr lang="en-US" sz="3500" dirty="0" smtClean="0"/>
              <a:t> </a:t>
            </a:r>
            <a:r>
              <a:rPr lang="en-US" sz="3500" dirty="0"/>
              <a:t>e</a:t>
            </a:r>
            <a:r>
              <a:rPr lang="en-US" sz="3500" dirty="0" smtClean="0"/>
              <a:t>ducational </a:t>
            </a:r>
            <a:r>
              <a:rPr lang="en-US" sz="3500" dirty="0"/>
              <a:t>s</a:t>
            </a:r>
            <a:r>
              <a:rPr lang="en-US" sz="3500" dirty="0" smtClean="0"/>
              <a:t>ongs </a:t>
            </a:r>
            <a:r>
              <a:rPr lang="en-US" sz="3500" dirty="0"/>
              <a:t>for </a:t>
            </a:r>
            <a:r>
              <a:rPr lang="en-US" sz="3500" dirty="0" smtClean="0"/>
              <a:t>introductory </a:t>
            </a:r>
            <a:r>
              <a:rPr lang="en-US" sz="3500" dirty="0"/>
              <a:t>s</a:t>
            </a:r>
            <a:r>
              <a:rPr lang="en-US" sz="3500" dirty="0" smtClean="0"/>
              <a:t>tatistics</a:t>
            </a:r>
            <a:r>
              <a:rPr lang="en-US" sz="3500" dirty="0"/>
              <a:t>. </a:t>
            </a:r>
            <a:r>
              <a:rPr lang="en-US" sz="3500" i="1" dirty="0"/>
              <a:t>Journal of Statistics Education</a:t>
            </a:r>
            <a:r>
              <a:rPr lang="en-US" sz="3500" dirty="0"/>
              <a:t>, </a:t>
            </a:r>
            <a:r>
              <a:rPr lang="en-US" sz="3500" i="1" dirty="0"/>
              <a:t>27</a:t>
            </a:r>
            <a:r>
              <a:rPr lang="en-US" sz="3500" dirty="0"/>
              <a:t>(3), </a:t>
            </a:r>
            <a:r>
              <a:rPr lang="en-US" sz="3500" dirty="0" smtClean="0"/>
              <a:t>238-252.      </a:t>
            </a:r>
            <a:endParaRPr lang="en-US" dirty="0" smtClean="0"/>
          </a:p>
          <a:p>
            <a:r>
              <a:rPr lang="en-US" sz="3500" dirty="0" smtClean="0"/>
              <a:t>Lesser, L., Pearl, D., &amp; Weber, J. (July 2016). </a:t>
            </a:r>
            <a:r>
              <a:rPr lang="en-US" sz="3600" dirty="0"/>
              <a:t>Assessing Fun Items' Effectiveness in Increasing Learning of College Introductory Statistics Students: Results of a Randomized </a:t>
            </a:r>
            <a:r>
              <a:rPr lang="en-US" sz="3600" dirty="0" smtClean="0"/>
              <a:t>Experiment, </a:t>
            </a:r>
            <a:r>
              <a:rPr lang="en-US" sz="3600" i="1" dirty="0" smtClean="0"/>
              <a:t>Journal of Statistics Education</a:t>
            </a:r>
            <a:r>
              <a:rPr lang="en-US" sz="3600" dirty="0" smtClean="0"/>
              <a:t>, </a:t>
            </a:r>
            <a:r>
              <a:rPr lang="en-US" sz="3600" i="1" dirty="0" smtClean="0"/>
              <a:t>24</a:t>
            </a:r>
            <a:r>
              <a:rPr lang="en-US" sz="3600" dirty="0" smtClean="0"/>
              <a:t>(2), 54-62.</a:t>
            </a:r>
          </a:p>
          <a:p>
            <a:r>
              <a:rPr lang="en-US" sz="3500" dirty="0" smtClean="0"/>
              <a:t>Lesser (fall 2018</a:t>
            </a:r>
            <a:r>
              <a:rPr lang="en-US" sz="3500" dirty="0"/>
              <a:t>). Modulating </a:t>
            </a:r>
            <a:r>
              <a:rPr lang="en-US" sz="3500" dirty="0" smtClean="0">
                <a:solidFill>
                  <a:srgbClr val="FF0000"/>
                </a:solidFill>
              </a:rPr>
              <a:t>misconceptions</a:t>
            </a:r>
            <a:r>
              <a:rPr lang="en-US" sz="3500" dirty="0" smtClean="0"/>
              <a:t> </a:t>
            </a:r>
            <a:r>
              <a:rPr lang="en-US" sz="3500" dirty="0"/>
              <a:t>with </a:t>
            </a:r>
            <a:r>
              <a:rPr lang="en-US" sz="3500" dirty="0" smtClean="0"/>
              <a:t>musical means. </a:t>
            </a:r>
            <a:r>
              <a:rPr lang="en-US" sz="3500" i="1" dirty="0" smtClean="0"/>
              <a:t>Teaching </a:t>
            </a:r>
            <a:r>
              <a:rPr lang="en-US" sz="3500" i="1" dirty="0"/>
              <a:t>Statistics, 40</a:t>
            </a:r>
            <a:r>
              <a:rPr lang="en-US" sz="3500" dirty="0"/>
              <a:t>(3), 79-82. </a:t>
            </a:r>
            <a:endParaRPr lang="en-US" sz="3500" dirty="0" smtClean="0"/>
          </a:p>
          <a:p>
            <a:r>
              <a:rPr lang="en-US" sz="3500" dirty="0" smtClean="0"/>
              <a:t>Lesser, L. </a:t>
            </a:r>
            <a:r>
              <a:rPr lang="en-US" sz="3500" dirty="0"/>
              <a:t>(2018). </a:t>
            </a:r>
            <a:r>
              <a:rPr lang="en-US" sz="3500" dirty="0" smtClean="0">
                <a:solidFill>
                  <a:srgbClr val="FF0000"/>
                </a:solidFill>
              </a:rPr>
              <a:t>Student</a:t>
            </a:r>
            <a:r>
              <a:rPr lang="en-US" sz="3500" dirty="0" smtClean="0"/>
              <a:t>-created </a:t>
            </a:r>
            <a:r>
              <a:rPr lang="en-US" sz="3500" dirty="0"/>
              <a:t>s</a:t>
            </a:r>
            <a:r>
              <a:rPr lang="en-US" sz="3500" dirty="0" smtClean="0"/>
              <a:t>ongs </a:t>
            </a:r>
            <a:r>
              <a:rPr lang="en-US" sz="3500" dirty="0"/>
              <a:t>in </a:t>
            </a:r>
            <a:r>
              <a:rPr lang="en-US" sz="3500" dirty="0" smtClean="0"/>
              <a:t>statistics </a:t>
            </a:r>
            <a:r>
              <a:rPr lang="en-US" sz="3500" dirty="0"/>
              <a:t>c</a:t>
            </a:r>
            <a:r>
              <a:rPr lang="en-US" sz="3500" dirty="0" smtClean="0"/>
              <a:t>lass</a:t>
            </a:r>
            <a:r>
              <a:rPr lang="en-US" sz="3500" dirty="0"/>
              <a:t>, </a:t>
            </a:r>
            <a:r>
              <a:rPr lang="en-US" sz="3500" dirty="0" smtClean="0"/>
              <a:t>eCOTS videoposter,</a:t>
            </a:r>
            <a:r>
              <a:rPr lang="en-US" dirty="0"/>
              <a:t> </a:t>
            </a:r>
            <a:r>
              <a:rPr lang="en-US" dirty="0" smtClean="0">
                <a:hlinkClick r:id="rId2"/>
              </a:rPr>
              <a:t>CAUSEweb.org/cause/</a:t>
            </a:r>
            <a:r>
              <a:rPr lang="en-US" dirty="0" err="1" smtClean="0">
                <a:hlinkClick r:id="rId2"/>
              </a:rPr>
              <a:t>ecots</a:t>
            </a:r>
            <a:r>
              <a:rPr lang="en-US" dirty="0" smtClean="0">
                <a:hlinkClick r:id="rId2"/>
              </a:rPr>
              <a:t>/ecots18/posters/4-04</a:t>
            </a:r>
            <a:endParaRPr lang="en-US" dirty="0" smtClean="0"/>
          </a:p>
          <a:p>
            <a:r>
              <a:rPr lang="en-US" sz="3500" dirty="0" smtClean="0"/>
              <a:t>Lesser</a:t>
            </a:r>
            <a:r>
              <a:rPr lang="en-US" sz="3500" dirty="0"/>
              <a:t>, L. (2014). Mathematical </a:t>
            </a:r>
            <a:r>
              <a:rPr lang="en-US" sz="3500" dirty="0">
                <a:solidFill>
                  <a:srgbClr val="FF0000"/>
                </a:solidFill>
              </a:rPr>
              <a:t>lyrics</a:t>
            </a:r>
            <a:r>
              <a:rPr lang="en-US" sz="3500" dirty="0"/>
              <a:t>: Noteworthy endeavours in education. </a:t>
            </a:r>
            <a:r>
              <a:rPr lang="en-US" sz="3500" i="1" dirty="0"/>
              <a:t>Journal of Mathematics and the Arts, 8</a:t>
            </a:r>
            <a:r>
              <a:rPr lang="en-US" sz="3500" dirty="0"/>
              <a:t>(1-2), 46-53</a:t>
            </a:r>
            <a:r>
              <a:rPr lang="en-US" sz="3500" dirty="0" smtClean="0"/>
              <a:t>.</a:t>
            </a:r>
          </a:p>
          <a:p>
            <a:r>
              <a:rPr lang="en-US" sz="3500" dirty="0"/>
              <a:t>Lesser, L. </a:t>
            </a:r>
            <a:r>
              <a:rPr lang="en-US" sz="3500" dirty="0" smtClean="0"/>
              <a:t>(fall 2001</a:t>
            </a:r>
            <a:r>
              <a:rPr lang="en-US" sz="3500" dirty="0"/>
              <a:t>). Musical means: Using songs in teaching statistics. </a:t>
            </a:r>
            <a:r>
              <a:rPr lang="en-US" sz="3500" i="1" dirty="0"/>
              <a:t>Teaching Statistics, 23</a:t>
            </a:r>
            <a:r>
              <a:rPr lang="en-US" sz="3500" dirty="0"/>
              <a:t>(3), 81-85</a:t>
            </a:r>
            <a:r>
              <a:rPr lang="en-US" sz="3500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>
            <a:normAutofit fontScale="90000"/>
          </a:bodyPr>
          <a:lstStyle/>
          <a:p>
            <a:r>
              <a:rPr lang="en-US" dirty="0"/>
              <a:t>p</a:t>
            </a:r>
            <a:r>
              <a:rPr lang="en-US" dirty="0" smtClean="0"/>
              <a:t>ossible benefits/goals  </a:t>
            </a:r>
            <a:br>
              <a:rPr lang="en-US" dirty="0" smtClean="0"/>
            </a:br>
            <a:r>
              <a:rPr lang="en-US" sz="2800" dirty="0" smtClean="0"/>
              <a:t>(Crowther et al. paper in March 2020 </a:t>
            </a:r>
            <a:r>
              <a:rPr lang="en-US" sz="2800" i="1" dirty="0" smtClean="0"/>
              <a:t>Advances in Physiology Education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2006" y="1405981"/>
            <a:ext cx="7438030" cy="522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10226</TotalTime>
  <Words>488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      Larry Lesser Lesser@utep.edu The University of Texas at El Paso  Merryl Goldberg goldberg@csusm.edu California State University San Marcos  Lucy Irving  L.Irving@mdx.ac.uk Middlesex University, UK  Discussion (from questions you type in Q&amp;A)  (general comments: type in Chat for panelists &amp; attendees; tech issues: type in Chat for panelists) </vt:lpstr>
      <vt:lpstr>my STEAM trajectory</vt:lpstr>
      <vt:lpstr>this month, CAUSE launched its  8th biennial A-μ-Sing contest!</vt:lpstr>
      <vt:lpstr>Dennis Pearl &amp; I curate  CAUSEweb.org/fun </vt:lpstr>
      <vt:lpstr>Most types of fun are a kind of “art” </vt:lpstr>
      <vt:lpstr>the (178+) songs are my focus today</vt:lpstr>
      <vt:lpstr>some resources</vt:lpstr>
      <vt:lpstr>top 6 statistics song references</vt:lpstr>
      <vt:lpstr>possible benefits/goals   (Crowther et al. paper in March 2020 Advances in Physiology Education)</vt:lpstr>
      <vt:lpstr>and we could add….</vt:lpstr>
      <vt:lpstr>some takeaways</vt:lpstr>
      <vt:lpstr>      Larry Lesser Lesser@utep.edu The University of Texas at El Paso  Merryl Goldberg goldberg@csusm.edu California State University San Marcos  Lucy Irving  L.Irving@mdx.ac.uk Middlesex University, UK  Discussion (from questions you type in Q&amp;A)  (general comments: type in Chat for panelists &amp; attendees; tech issues: type in Chat for panelists)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Larry Lesser</dc:title>
  <dc:creator>Lesser, Larry</dc:creator>
  <cp:lastModifiedBy>Lesser, Larry</cp:lastModifiedBy>
  <cp:revision>56</cp:revision>
  <cp:lastPrinted>2020-05-17T19:21:20Z</cp:lastPrinted>
  <dcterms:created xsi:type="dcterms:W3CDTF">2020-04-01T22:50:41Z</dcterms:created>
  <dcterms:modified xsi:type="dcterms:W3CDTF">2020-05-19T03:13:28Z</dcterms:modified>
</cp:coreProperties>
</file>