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481" r:id="rId3"/>
    <p:sldId id="606" r:id="rId4"/>
    <p:sldId id="605" r:id="rId5"/>
    <p:sldId id="583" r:id="rId6"/>
    <p:sldId id="584" r:id="rId7"/>
    <p:sldId id="585" r:id="rId8"/>
    <p:sldId id="607" r:id="rId9"/>
    <p:sldId id="580" r:id="rId10"/>
    <p:sldId id="581" r:id="rId11"/>
    <p:sldId id="582" r:id="rId12"/>
    <p:sldId id="553" r:id="rId13"/>
    <p:sldId id="578" r:id="rId14"/>
    <p:sldId id="555" r:id="rId15"/>
    <p:sldId id="556" r:id="rId16"/>
    <p:sldId id="619" r:id="rId17"/>
    <p:sldId id="558" r:id="rId18"/>
    <p:sldId id="559" r:id="rId19"/>
    <p:sldId id="529" r:id="rId20"/>
    <p:sldId id="530" r:id="rId21"/>
    <p:sldId id="532" r:id="rId22"/>
    <p:sldId id="560" r:id="rId23"/>
    <p:sldId id="514" r:id="rId24"/>
    <p:sldId id="515" r:id="rId25"/>
    <p:sldId id="516" r:id="rId26"/>
    <p:sldId id="551" r:id="rId27"/>
    <p:sldId id="608" r:id="rId28"/>
    <p:sldId id="609" r:id="rId29"/>
    <p:sldId id="610" r:id="rId30"/>
    <p:sldId id="611" r:id="rId31"/>
    <p:sldId id="612" r:id="rId32"/>
    <p:sldId id="620" r:id="rId33"/>
    <p:sldId id="621" r:id="rId34"/>
    <p:sldId id="591" r:id="rId35"/>
    <p:sldId id="592" r:id="rId36"/>
    <p:sldId id="595" r:id="rId37"/>
    <p:sldId id="613" r:id="rId38"/>
    <p:sldId id="614" r:id="rId39"/>
    <p:sldId id="599" r:id="rId40"/>
    <p:sldId id="603" r:id="rId41"/>
    <p:sldId id="604" r:id="rId42"/>
    <p:sldId id="601" r:id="rId43"/>
    <p:sldId id="598" r:id="rId44"/>
    <p:sldId id="570" r:id="rId45"/>
    <p:sldId id="571" r:id="rId46"/>
    <p:sldId id="588" r:id="rId47"/>
    <p:sldId id="589" r:id="rId48"/>
    <p:sldId id="590" r:id="rId49"/>
    <p:sldId id="602" r:id="rId50"/>
    <p:sldId id="622" r:id="rId51"/>
    <p:sldId id="615" r:id="rId52"/>
    <p:sldId id="480" r:id="rId53"/>
  </p:sldIdLst>
  <p:sldSz cx="9144000" cy="6858000" type="screen4x3"/>
  <p:notesSz cx="6858000" cy="9296400"/>
  <p:custDataLst>
    <p:tags r:id="rId5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4"/>
    <p:restoredTop sz="94686"/>
  </p:normalViewPr>
  <p:slideViewPr>
    <p:cSldViewPr snapToGrid="0" snapToObjects="1">
      <p:cViewPr varScale="1">
        <p:scale>
          <a:sx n="101" d="100"/>
          <a:sy n="101" d="100"/>
        </p:scale>
        <p:origin x="3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5569F-E36D-4CF5-8118-842E5C8D9BCC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BF8B1-4944-45DB-875A-D39751064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66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B5163-2C09-2B42-A149-50C06A629081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A9E65-48DF-6846-A785-BBB24D86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8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A9E65-48DF-6846-A785-BBB24D8633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choice questions that</a:t>
            </a:r>
            <a:r>
              <a:rPr lang="en-US" baseline="0" dirty="0" smtClean="0"/>
              <a:t> students answer during class.  (Approximate) frequency table of answers displayed.</a:t>
            </a:r>
          </a:p>
          <a:p>
            <a:r>
              <a:rPr lang="en-US" baseline="0" dirty="0" smtClean="0"/>
              <a:t>POLL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A9E65-48DF-6846-A785-BBB24D8633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D0DB1-5F8B-4D3B-AF4F-924A39AF5DA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3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Roxy’s “</a:t>
            </a:r>
            <a:r>
              <a:rPr lang="en-US" smtClean="0"/>
              <a:t>productive interaction”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A9E65-48DF-6846-A785-BBB24D8633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2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Discussion…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7302-F8F3-47E3-8177-C7B4682449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2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discussion…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7302-F8F3-47E3-8177-C7B4682449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0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en-US" baseline="0" dirty="0" smtClean="0"/>
              <a:t> to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A9E65-48DF-6846-A785-BBB24D8633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7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A9E65-48DF-6846-A785-BBB24D8633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1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7302-F8F3-47E3-8177-C7B46824496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5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7938"/>
            <a:ext cx="7772400" cy="1470025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6616"/>
            <a:ext cx="6400800" cy="1752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99" y="142875"/>
            <a:ext cx="2549525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5314396"/>
            <a:ext cx="6400800" cy="102552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58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CF0E4-7758-C042-9B7C-3A00CC31B17D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2D8C7-365E-8044-99A1-42C06029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CF0E4-7758-C042-9B7C-3A00CC31B17D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2D8C7-365E-8044-99A1-42C06029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9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84" y="152400"/>
            <a:ext cx="7290816" cy="762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2" descr="http://t3.gstatic.com/images?q=tbn:ANd9GcTYmiLh9B_aVjviHh1xZIewSwIAVBJM6GGUwjQGMknDgt1O3VWWMFpakkXX"/>
          <p:cNvPicPr>
            <a:picLocks noChangeAspect="1" noChangeArrowheads="1"/>
          </p:cNvPicPr>
          <p:nvPr userDrawn="1"/>
        </p:nvPicPr>
        <p:blipFill>
          <a:blip r:embed="rId2" cstate="print"/>
          <a:srcRect t="17160" b="8480"/>
          <a:stretch>
            <a:fillRect/>
          </a:stretch>
        </p:blipFill>
        <p:spPr bwMode="auto">
          <a:xfrm>
            <a:off x="173736" y="173736"/>
            <a:ext cx="1066800" cy="990600"/>
          </a:xfrm>
          <a:prstGeom prst="rect">
            <a:avLst/>
          </a:prstGeom>
          <a:noFill/>
        </p:spPr>
      </p:pic>
      <p:sp>
        <p:nvSpPr>
          <p:cNvPr id="9" name="Text Placeholder 12"/>
          <p:cNvSpPr>
            <a:spLocks noGrp="1"/>
          </p:cNvSpPr>
          <p:nvPr>
            <p:ph idx="1"/>
          </p:nvPr>
        </p:nvSpPr>
        <p:spPr>
          <a:xfrm>
            <a:off x="301752" y="1371600"/>
            <a:ext cx="85344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3200"/>
            </a:lvl1pPr>
            <a:lvl2pPr>
              <a:spcBef>
                <a:spcPts val="0"/>
              </a:spcBef>
              <a:spcAft>
                <a:spcPts val="1800"/>
              </a:spcAft>
              <a:defRPr sz="2800"/>
            </a:lvl2pPr>
            <a:lvl3pPr>
              <a:spcBef>
                <a:spcPts val="0"/>
              </a:spcBef>
              <a:spcAft>
                <a:spcPts val="1800"/>
              </a:spcAft>
              <a:defRPr sz="2400"/>
            </a:lvl3pPr>
            <a:lvl4pPr>
              <a:spcBef>
                <a:spcPts val="0"/>
              </a:spcBef>
              <a:spcAft>
                <a:spcPts val="1800"/>
              </a:spcAft>
              <a:defRPr sz="2000"/>
            </a:lvl4pPr>
            <a:lvl5pPr>
              <a:spcBef>
                <a:spcPts val="0"/>
              </a:spcBef>
              <a:spcAft>
                <a:spcPts val="1800"/>
              </a:spcAft>
              <a:defRPr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idx="13"/>
          </p:nvPr>
        </p:nvSpPr>
        <p:spPr>
          <a:xfrm>
            <a:off x="1143000" y="3886200"/>
            <a:ext cx="7568680" cy="2161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idx="14"/>
          </p:nvPr>
        </p:nvSpPr>
        <p:spPr>
          <a:xfrm>
            <a:off x="5181600" y="4114800"/>
            <a:ext cx="3733800" cy="2057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Segoe Print" pitchFamily="2" charset="0"/>
              </a:defRPr>
            </a:lvl1pPr>
            <a:lvl2pPr marL="274320" indent="0">
              <a:buNone/>
              <a:defRPr sz="2800">
                <a:solidFill>
                  <a:schemeClr val="accent1"/>
                </a:solidFill>
                <a:latin typeface="Segoe Print" pitchFamily="2" charset="0"/>
              </a:defRPr>
            </a:lvl2pPr>
            <a:lvl3pPr marL="594360" indent="0">
              <a:buNone/>
              <a:defRPr sz="2400">
                <a:solidFill>
                  <a:schemeClr val="accent1"/>
                </a:solidFill>
                <a:latin typeface="Segoe Print" pitchFamily="2" charset="0"/>
              </a:defRPr>
            </a:lvl3pPr>
            <a:lvl4pPr marL="868680" indent="0">
              <a:buNone/>
              <a:defRPr sz="2000">
                <a:solidFill>
                  <a:schemeClr val="accent1"/>
                </a:solidFill>
                <a:latin typeface="Segoe Print" pitchFamily="2" charset="0"/>
              </a:defRPr>
            </a:lvl4pPr>
            <a:lvl5pPr marL="1143000" indent="0">
              <a:buNone/>
              <a:defRPr>
                <a:solidFill>
                  <a:schemeClr val="accent1"/>
                </a:solidFill>
                <a:latin typeface="Segoe Print" pitchFamily="2" charset="0"/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19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4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CF0E4-7758-C042-9B7C-3A00CC31B17D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2D8C7-365E-8044-99A1-42C06029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8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CF0E4-7758-C042-9B7C-3A00CC31B17D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2D8C7-365E-8044-99A1-42C06029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1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CF0E4-7758-C042-9B7C-3A00CC31B17D}" type="datetimeFigureOut">
              <a:rPr lang="en-US" smtClean="0"/>
              <a:t>5/19/20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2D8C7-365E-8044-99A1-42C06029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316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69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CF0E4-7758-C042-9B7C-3A00CC31B17D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2D8C7-365E-8044-99A1-42C06029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CF0E4-7758-C042-9B7C-3A00CC31B17D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2D8C7-365E-8044-99A1-42C06029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8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1308100"/>
            <a:ext cx="8572500" cy="530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rgbClr val="000099"/>
            </a:solidFill>
          </a:ln>
          <a:effectLst>
            <a:innerShdw blurRad="63500" dist="508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7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ts val="18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5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png"/><Relationship Id="rId5" Type="http://schemas.openxmlformats.org/officeDocument/2006/relationships/image" Target="../media/image2.jpeg"/><Relationship Id="rId6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9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tags" Target="../tags/tag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5" Type="http://schemas.openxmlformats.org/officeDocument/2006/relationships/image" Target="../media/image2.jpe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mailto:klm47@psu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466" y="1130793"/>
            <a:ext cx="6557064" cy="1857336"/>
          </a:xfrm>
        </p:spPr>
        <p:txBody>
          <a:bodyPr>
            <a:normAutofit/>
          </a:bodyPr>
          <a:lstStyle/>
          <a:p>
            <a:r>
              <a:rPr lang="en-US" dirty="0"/>
              <a:t>Engaging </a:t>
            </a:r>
            <a:r>
              <a:rPr lang="en-US"/>
              <a:t>Everyone </a:t>
            </a:r>
            <a:r>
              <a:rPr lang="en-US" smtClean="0"/>
              <a:t>with </a:t>
            </a:r>
            <a:r>
              <a:rPr lang="en-US" dirty="0"/>
              <a:t>Clickers 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598" y="3211014"/>
            <a:ext cx="6400800" cy="2511289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Kari Lock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Morgan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Department of Statistics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Pennsylvania State University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600" dirty="0"/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BFB56B09-6B3B-1C4C-A895-5BCC43F0A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441" y="5314396"/>
            <a:ext cx="7547897" cy="102552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eCOTS</a:t>
            </a:r>
            <a:endParaRPr lang="en-US" dirty="0" smtClean="0"/>
          </a:p>
          <a:p>
            <a:r>
              <a:rPr lang="en-US" dirty="0" smtClean="0"/>
              <a:t>May 19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1752" y="1219200"/>
                <a:ext cx="8610600" cy="2819400"/>
              </a:xfrm>
            </p:spPr>
            <p:txBody>
              <a:bodyPr>
                <a:normAutofit fontScale="925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/>
                  <a:t>In a hypothesis test for H</a:t>
                </a:r>
                <a:r>
                  <a:rPr lang="en-US" baseline="-25000" dirty="0"/>
                  <a:t>0</a:t>
                </a:r>
                <a:r>
                  <a:rPr lang="en-US" dirty="0"/>
                  <a:t>: </a:t>
                </a:r>
                <a:r>
                  <a:rPr lang="en-US" dirty="0">
                    <a:sym typeface="Symbol"/>
                  </a:rPr>
                  <a:t> = 12  </a:t>
                </a:r>
                <a:r>
                  <a:rPr lang="en-US" dirty="0" err="1">
                    <a:sym typeface="Symbol"/>
                  </a:rPr>
                  <a:t>vs</a:t>
                </a:r>
                <a:r>
                  <a:rPr lang="en-US" dirty="0">
                    <a:sym typeface="Symbol"/>
                  </a:rPr>
                  <a:t> H</a:t>
                </a:r>
                <a:r>
                  <a:rPr lang="en-US" baseline="-25000" dirty="0">
                    <a:sym typeface="Symbol"/>
                  </a:rPr>
                  <a:t>a</a:t>
                </a:r>
                <a:r>
                  <a:rPr lang="en-US" dirty="0">
                    <a:sym typeface="Symbol"/>
                  </a:rPr>
                  <a:t>:  &lt; 12,</a:t>
                </a:r>
                <a:r>
                  <a:rPr lang="en-US" baseline="-25000" dirty="0">
                    <a:sym typeface="Symbol"/>
                  </a:rPr>
                  <a:t> </a:t>
                </a:r>
                <a:endParaRPr lang="en-US" dirty="0"/>
              </a:p>
              <a:p>
                <a:r>
                  <a:rPr lang="en-US" dirty="0"/>
                  <a:t>we have a sample with n = 45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  <a:sym typeface="Symbol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/>
                        <a:sym typeface="Symbol"/>
                      </a:rPr>
                      <m:t>=10.2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Where will the randomization distribution be centered?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752" y="1219200"/>
                <a:ext cx="8610600" cy="2819400"/>
              </a:xfrm>
              <a:blipFill rotWithShape="0">
                <a:blip r:embed="rId2"/>
                <a:stretch>
                  <a:fillRect l="-1700" t="-2592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ym typeface="Symbol"/>
              </a:rPr>
              <a:t>10.2</a:t>
            </a:r>
          </a:p>
          <a:p>
            <a:r>
              <a:rPr lang="en-US" dirty="0">
                <a:sym typeface="Symbol"/>
              </a:rPr>
              <a:t> 12</a:t>
            </a:r>
          </a:p>
          <a:p>
            <a:r>
              <a:rPr lang="en-US" dirty="0">
                <a:sym typeface="Symbol"/>
              </a:rPr>
              <a:t> 45</a:t>
            </a:r>
          </a:p>
          <a:p>
            <a:r>
              <a:rPr lang="en-US" b="0" dirty="0">
                <a:sym typeface="Symbol"/>
              </a:rPr>
              <a:t> 1.8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267200" y="3810000"/>
            <a:ext cx="3733800" cy="2057400"/>
          </a:xfrm>
        </p:spPr>
        <p:txBody>
          <a:bodyPr/>
          <a:lstStyle/>
          <a:p>
            <a:r>
              <a:rPr lang="en-US" dirty="0"/>
              <a:t>Randomization distributions are always centered around the null hypothesized value.</a:t>
            </a:r>
          </a:p>
        </p:txBody>
      </p:sp>
      <p:sp>
        <p:nvSpPr>
          <p:cNvPr id="6" name="Oval 5"/>
          <p:cNvSpPr/>
          <p:nvPr/>
        </p:nvSpPr>
        <p:spPr>
          <a:xfrm>
            <a:off x="762000" y="4419600"/>
            <a:ext cx="1905000" cy="4572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1752" y="1219200"/>
                <a:ext cx="8634984" cy="2819400"/>
              </a:xfrm>
            </p:spPr>
            <p:txBody>
              <a:bodyPr>
                <a:normAutofit fontScale="925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/>
                  <a:t>In a hypothesis test for H</a:t>
                </a:r>
                <a:r>
                  <a:rPr lang="en-US" baseline="-25000" dirty="0"/>
                  <a:t>0</a:t>
                </a:r>
                <a:r>
                  <a:rPr lang="en-US" dirty="0"/>
                  <a:t>: </a:t>
                </a:r>
                <a:r>
                  <a:rPr lang="en-US" dirty="0">
                    <a:sym typeface="Symbol"/>
                  </a:rPr>
                  <a:t> = 12  </a:t>
                </a:r>
                <a:r>
                  <a:rPr lang="en-US" dirty="0" err="1">
                    <a:sym typeface="Symbol"/>
                  </a:rPr>
                  <a:t>vs</a:t>
                </a:r>
                <a:r>
                  <a:rPr lang="en-US" dirty="0">
                    <a:sym typeface="Symbol"/>
                  </a:rPr>
                  <a:t> H</a:t>
                </a:r>
                <a:r>
                  <a:rPr lang="en-US" baseline="-25000" dirty="0">
                    <a:sym typeface="Symbol"/>
                  </a:rPr>
                  <a:t>a</a:t>
                </a:r>
                <a:r>
                  <a:rPr lang="en-US" dirty="0">
                    <a:sym typeface="Symbol"/>
                  </a:rPr>
                  <a:t>:  &lt; 12,</a:t>
                </a:r>
                <a:r>
                  <a:rPr lang="en-US" baseline="-25000" dirty="0">
                    <a:sym typeface="Symbol"/>
                  </a:rPr>
                  <a:t> </a:t>
                </a:r>
                <a:endParaRPr lang="en-US" dirty="0"/>
              </a:p>
              <a:p>
                <a:r>
                  <a:rPr lang="en-US" dirty="0"/>
                  <a:t>we have a sample with n = 45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  <a:sym typeface="Symbol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/>
                        <a:sym typeface="Symbol"/>
                      </a:rPr>
                      <m:t>=10.2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will we </a:t>
                </a:r>
                <a:r>
                  <a:rPr lang="en-US" dirty="0" smtClean="0"/>
                  <a:t>primarily look </a:t>
                </a:r>
                <a:r>
                  <a:rPr lang="en-US" dirty="0"/>
                  <a:t>for on the randomization distribution?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752" y="1219200"/>
                <a:ext cx="8634984" cy="2819400"/>
              </a:xfrm>
              <a:blipFill rotWithShape="0">
                <a:blip r:embed="rId2"/>
                <a:stretch>
                  <a:fillRect l="-1695" t="-2592" r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33400" y="3886200"/>
            <a:ext cx="8534400" cy="2161032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en-US" dirty="0">
                <a:sym typeface="Symbol"/>
              </a:rPr>
              <a:t>How extreme 10.2 is </a:t>
            </a:r>
          </a:p>
          <a:p>
            <a:pPr marL="514350" indent="-514350"/>
            <a:r>
              <a:rPr lang="en-US" dirty="0">
                <a:sym typeface="Symbol"/>
              </a:rPr>
              <a:t>How extreme 12 is</a:t>
            </a:r>
          </a:p>
          <a:p>
            <a:pPr marL="514350" indent="-514350"/>
            <a:r>
              <a:rPr lang="en-US" dirty="0">
                <a:sym typeface="Symbol"/>
              </a:rPr>
              <a:t>How extreme 45 is</a:t>
            </a:r>
          </a:p>
          <a:p>
            <a:pPr marL="514350" indent="-514350"/>
            <a:r>
              <a:rPr lang="en-US" dirty="0">
                <a:sym typeface="Symbol"/>
              </a:rPr>
              <a:t>What the standard error is</a:t>
            </a:r>
          </a:p>
          <a:p>
            <a:pPr marL="514350" indent="-514350"/>
            <a:r>
              <a:rPr lang="en-US" dirty="0">
                <a:sym typeface="Symbol"/>
              </a:rPr>
              <a:t>How many randomization samples we collected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724400" y="3581400"/>
            <a:ext cx="3733800" cy="2057400"/>
          </a:xfrm>
        </p:spPr>
        <p:txBody>
          <a:bodyPr/>
          <a:lstStyle/>
          <a:p>
            <a:r>
              <a:rPr lang="en-US" dirty="0"/>
              <a:t>We want to see how extreme the observed statistic is.</a:t>
            </a:r>
          </a:p>
        </p:txBody>
      </p:sp>
      <p:sp>
        <p:nvSpPr>
          <p:cNvPr id="6" name="Oval 5"/>
          <p:cNvSpPr/>
          <p:nvPr/>
        </p:nvSpPr>
        <p:spPr>
          <a:xfrm>
            <a:off x="508520" y="3810000"/>
            <a:ext cx="4215880" cy="4572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011680"/>
            <a:ext cx="8813800" cy="47122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class divided between answers presents a </a:t>
            </a:r>
            <a:r>
              <a:rPr lang="en-US" b="1" i="1" dirty="0" smtClean="0"/>
              <a:t>fantastic</a:t>
            </a:r>
            <a:r>
              <a:rPr lang="en-US" dirty="0" smtClean="0"/>
              <a:t> </a:t>
            </a:r>
            <a:r>
              <a:rPr lang="en-US" b="1" i="1" dirty="0" smtClean="0"/>
              <a:t>opportunity</a:t>
            </a:r>
            <a:r>
              <a:rPr lang="en-US" dirty="0" smtClean="0"/>
              <a:t> for peer discussion!!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click in </a:t>
            </a:r>
            <a:r>
              <a:rPr lang="mr-IN" dirty="0" smtClean="0"/>
              <a:t>–</a:t>
            </a:r>
            <a:r>
              <a:rPr lang="en-US" dirty="0" smtClean="0"/>
              <a:t> results show split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 students discuss in small groups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make </a:t>
            </a:r>
            <a:r>
              <a:rPr lang="en-US" dirty="0" smtClean="0"/>
              <a:t>sure they find an opposite opinion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students figure it out!!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vote again </a:t>
            </a:r>
            <a:r>
              <a:rPr lang="mr-IN" dirty="0" smtClean="0"/>
              <a:t>–</a:t>
            </a:r>
            <a:r>
              <a:rPr lang="en-US" dirty="0" smtClean="0"/>
              <a:t> show correct answer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someone who switched to explain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85088" y="1030034"/>
            <a:ext cx="6547104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Promote Discussion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85088" y="1030034"/>
            <a:ext cx="6547104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Promote Discussion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200" y="2011680"/>
            <a:ext cx="88138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8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smtClean="0"/>
              <a:t>Students very engaged in discussion!!</a:t>
            </a:r>
          </a:p>
          <a:p>
            <a:r>
              <a:rPr lang="en-US" sz="3300" smtClean="0"/>
              <a:t>Students who initially got it wrong hear the reasoning of their peers, which in turn helps them </a:t>
            </a:r>
            <a:r>
              <a:rPr lang="en-US" sz="3300" i="1" smtClean="0"/>
              <a:t>figure out </a:t>
            </a:r>
            <a:r>
              <a:rPr lang="en-US" sz="3300" smtClean="0"/>
              <a:t>the correct answer  </a:t>
            </a:r>
          </a:p>
          <a:p>
            <a:r>
              <a:rPr lang="en-US" sz="3300" smtClean="0"/>
              <a:t>Students who initially got it correct get to explain their reasoning (learn best by teaching!) and convince their peers</a:t>
            </a:r>
          </a:p>
          <a:p>
            <a:r>
              <a:rPr lang="en-US" sz="3300" smtClean="0"/>
              <a:t>Promotes active thinking and reasoning at a deeper level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2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363" y="885825"/>
            <a:ext cx="715168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Palatino" pitchFamily="18" charset="0"/>
                <a:ea typeface="+mj-ea"/>
                <a:cs typeface="Times New Roman" pitchFamily="18" charset="0"/>
              </a:rPr>
              <a:t>Answers when asked the first time…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Palatino" pitchFamily="18" charset="0"/>
              <a:ea typeface="+mj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8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363" y="895350"/>
            <a:ext cx="71516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Palatino" pitchFamily="18" charset="0"/>
                <a:ea typeface="+mj-ea"/>
                <a:cs typeface="Times New Roman" pitchFamily="18" charset="0"/>
              </a:rPr>
              <a:t>Answers after discussion…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Palatino" pitchFamily="18" charset="0"/>
              <a:ea typeface="+mj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2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6267" y="1176338"/>
            <a:ext cx="7911465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Promote Attendance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064" y="2173732"/>
            <a:ext cx="8687943" cy="530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(Although I’m not sure about forcing students to come to class?)</a:t>
            </a:r>
          </a:p>
          <a:p>
            <a:r>
              <a:rPr lang="en-US" sz="2800" dirty="0" smtClean="0"/>
              <a:t>I have an “engagement” portion of the grade (only 5%) that students can satisfy either by </a:t>
            </a:r>
          </a:p>
          <a:p>
            <a:pPr lvl="1"/>
            <a:r>
              <a:rPr lang="en-US" sz="2400" dirty="0" smtClean="0"/>
              <a:t>clicking in </a:t>
            </a:r>
          </a:p>
          <a:p>
            <a:pPr lvl="1"/>
            <a:r>
              <a:rPr lang="en-US" sz="2400" dirty="0" smtClean="0"/>
              <a:t>engaging with the online adaptive practice that comes with our text</a:t>
            </a:r>
          </a:p>
          <a:p>
            <a:r>
              <a:rPr lang="en-US" sz="2800" dirty="0" smtClean="0"/>
              <a:t>My students get credit just for clicking in</a:t>
            </a:r>
            <a:r>
              <a:rPr lang="mr-IN" sz="2800" dirty="0" smtClean="0"/>
              <a:t>…</a:t>
            </a:r>
            <a:r>
              <a:rPr lang="en-US" sz="2800" dirty="0" smtClean="0"/>
              <a:t> what about yours?</a:t>
            </a:r>
          </a:p>
        </p:txBody>
      </p:sp>
    </p:spTree>
    <p:extLst>
      <p:ext uri="{BB962C8B-B14F-4D97-AF65-F5344CB8AC3E}">
        <p14:creationId xmlns:p14="http://schemas.microsoft.com/office/powerpoint/2010/main" val="5814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98448" y="2041970"/>
            <a:ext cx="6547104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Review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46328" y="3417316"/>
            <a:ext cx="8687943" cy="530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 previous class</a:t>
            </a:r>
          </a:p>
          <a:p>
            <a:r>
              <a:rPr lang="en-US" sz="2800" dirty="0" smtClean="0"/>
              <a:t>Review content from earlier in the course</a:t>
            </a:r>
          </a:p>
        </p:txBody>
      </p:sp>
    </p:spTree>
    <p:extLst>
      <p:ext uri="{BB962C8B-B14F-4D97-AF65-F5344CB8AC3E}">
        <p14:creationId xmlns:p14="http://schemas.microsoft.com/office/powerpoint/2010/main" val="16458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r>
              <a:rPr lang="en-US" b="1" dirty="0" smtClean="0"/>
              <a:t>Mini Review Quiz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800600"/>
          </a:xfrm>
        </p:spPr>
        <p:txBody>
          <a:bodyPr>
            <a:normAutofit/>
          </a:bodyPr>
          <a:lstStyle/>
          <a:p>
            <a:pPr marL="0" indent="-514350">
              <a:spcBef>
                <a:spcPts val="0"/>
              </a:spcBef>
              <a:buNone/>
            </a:pPr>
            <a:r>
              <a:rPr lang="en-US" dirty="0" smtClean="0"/>
              <a:t>We will be analyzing our class survey data in lab tomorrow.  Will this data allow us to draw any conclusions about causality?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 smtClean="0"/>
              <a:t>	(a) Yes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 smtClean="0"/>
              <a:t>	(b) No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 smtClean="0"/>
              <a:t>	(c) It depends on the data</a:t>
            </a:r>
          </a:p>
        </p:txBody>
      </p:sp>
      <p:pic>
        <p:nvPicPr>
          <p:cNvPr id="5" name="Picture 2" descr="http://t3.gstatic.com/images?q=tbn:ANd9GcTYmiLh9B_aVjviHh1xZIewSwIAVBJM6GGUwjQGMknDgt1O3VWWMFpakkXX"/>
          <p:cNvPicPr>
            <a:picLocks noChangeAspect="1" noChangeArrowheads="1"/>
          </p:cNvPicPr>
          <p:nvPr/>
        </p:nvPicPr>
        <p:blipFill>
          <a:blip r:embed="rId3" cstate="print"/>
          <a:srcRect t="17160" b="8480"/>
          <a:stretch>
            <a:fillRect/>
          </a:stretch>
        </p:blipFill>
        <p:spPr bwMode="auto">
          <a:xfrm>
            <a:off x="228600" y="228600"/>
            <a:ext cx="1066800" cy="9906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62000" y="3360540"/>
            <a:ext cx="1524000" cy="6096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3505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egoe Print" pitchFamily="2" charset="0"/>
              </a:rPr>
              <a:t>The class survey data is observational.</a:t>
            </a:r>
            <a:endParaRPr lang="en-US" sz="2000" dirty="0">
              <a:solidFill>
                <a:schemeClr val="accent1"/>
              </a:solidFill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0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04800"/>
            <a:ext cx="6884773" cy="914400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Causal?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8622" y="1371600"/>
            <a:ext cx="8845378" cy="4524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70000"/>
              <a:buFont typeface="Wingdings"/>
              <a:buChar char="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ct val="75000"/>
              <a:buFont typeface="Wingdings 2"/>
              <a:buChar char="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0"/>
              </a:spcBef>
              <a:spcAft>
                <a:spcPts val="1800"/>
              </a:spcAft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[After describing new dataset/example]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Does this study allow for causal conclusions?</a:t>
            </a:r>
            <a:endParaRPr lang="en-US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914400"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Yes</a:t>
            </a:r>
          </a:p>
          <a:p>
            <a:pPr marL="914400"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No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  <a:p>
            <a:pPr marL="274320" lvl="1" indent="0">
              <a:buFont typeface="Wingdings"/>
              <a:buNone/>
            </a:pPr>
            <a:endParaRPr lang="en-US" sz="3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http://t3.gstatic.com/images?q=tbn:ANd9GcTYmiLh9B_aVjviHh1xZIewSwIAVBJM6GGUwjQGMknDgt1O3VWWMFpakkXX"/>
          <p:cNvPicPr>
            <a:picLocks noChangeAspect="1" noChangeArrowheads="1"/>
          </p:cNvPicPr>
          <p:nvPr/>
        </p:nvPicPr>
        <p:blipFill>
          <a:blip r:embed="rId2" cstate="print"/>
          <a:srcRect t="17160" b="8480"/>
          <a:stretch>
            <a:fillRect/>
          </a:stretch>
        </p:blipFill>
        <p:spPr bwMode="auto">
          <a:xfrm>
            <a:off x="228600" y="228600"/>
            <a:ext cx="10668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99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79" y="-25884"/>
            <a:ext cx="8229600" cy="11430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smtClean="0"/>
              <a:t>Clickers”/PRS/CRS</a:t>
            </a:r>
            <a:endParaRPr lang="en-US" dirty="0"/>
          </a:p>
        </p:txBody>
      </p:sp>
      <p:pic>
        <p:nvPicPr>
          <p:cNvPr id="4" name="Picture 4" descr="http://pws2.ait.iastate.edu/wiki/download/attachments/4325432/click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858" y="1005805"/>
            <a:ext cx="2419821" cy="2370439"/>
          </a:xfrm>
          <a:prstGeom prst="rect">
            <a:avLst/>
          </a:prstGeom>
          <a:noFill/>
        </p:spPr>
      </p:pic>
      <p:pic>
        <p:nvPicPr>
          <p:cNvPr id="8194" name="Picture 2" descr="Clicker+ Student Remote: iClick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1" b="11519"/>
          <a:stretch/>
        </p:blipFill>
        <p:spPr bwMode="auto">
          <a:xfrm>
            <a:off x="192281" y="138471"/>
            <a:ext cx="1758439" cy="310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ll Everywhere | LTC Instructional Resour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68" y="3621023"/>
            <a:ext cx="1638203" cy="29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CD Cards - Apps on Google Pl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13" y="933076"/>
            <a:ext cx="2846832" cy="28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lassroom Response System: iClicker : Florida Atlantic Univers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7" y="3540599"/>
            <a:ext cx="2796317" cy="34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5370" y="4259928"/>
            <a:ext cx="3540318" cy="22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84" y="152400"/>
            <a:ext cx="6224016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22" y="1409700"/>
            <a:ext cx="85344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could we visualize </a:t>
            </a:r>
            <a:r>
              <a:rPr lang="en-US" dirty="0" smtClean="0"/>
              <a:t>these </a:t>
            </a:r>
            <a:r>
              <a:rPr lang="en-US" dirty="0"/>
              <a:t>data?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79622" y="2593848"/>
            <a:ext cx="8135194" cy="23561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Bar chart</a:t>
            </a:r>
          </a:p>
          <a:p>
            <a:r>
              <a:rPr lang="en-US" dirty="0"/>
              <a:t> </a:t>
            </a:r>
            <a:r>
              <a:rPr lang="en-US" dirty="0" smtClean="0"/>
              <a:t>Segmented or side-by-side bar charts</a:t>
            </a:r>
          </a:p>
          <a:p>
            <a:r>
              <a:rPr lang="en-US" dirty="0"/>
              <a:t> </a:t>
            </a:r>
            <a:r>
              <a:rPr lang="en-US" dirty="0" smtClean="0"/>
              <a:t>Histogram </a:t>
            </a:r>
            <a:endParaRPr lang="en-US" dirty="0"/>
          </a:p>
          <a:p>
            <a:r>
              <a:rPr lang="en-US" dirty="0"/>
              <a:t> Side-by-side boxplots</a:t>
            </a:r>
          </a:p>
          <a:p>
            <a:r>
              <a:rPr lang="en-US" dirty="0"/>
              <a:t> Scatterplot</a:t>
            </a:r>
          </a:p>
        </p:txBody>
      </p:sp>
    </p:spTree>
    <p:extLst>
      <p:ext uri="{BB962C8B-B14F-4D97-AF65-F5344CB8AC3E}">
        <p14:creationId xmlns:p14="http://schemas.microsoft.com/office/powerpoint/2010/main" val="835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What would be an appropriate summary statistic and parameter of interest?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319784" y="2881884"/>
            <a:ext cx="7568680" cy="21610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Mean</a:t>
            </a:r>
          </a:p>
          <a:p>
            <a:r>
              <a:rPr lang="en-US" dirty="0"/>
              <a:t> Proportion</a:t>
            </a:r>
          </a:p>
          <a:p>
            <a:r>
              <a:rPr lang="en-US" dirty="0"/>
              <a:t> Difference in means</a:t>
            </a:r>
          </a:p>
          <a:p>
            <a:r>
              <a:rPr lang="en-US" dirty="0"/>
              <a:t> Difference in proportions</a:t>
            </a:r>
          </a:p>
          <a:p>
            <a:r>
              <a:rPr lang="en-US" dirty="0"/>
              <a:t> Correlation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19784" y="152400"/>
            <a:ext cx="6224016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Statistic/Parameter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8739" y="2066354"/>
            <a:ext cx="7492365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Summarize a Class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4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uncertainty surrounding a sample statistic depends primarily on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01752" y="2819400"/>
            <a:ext cx="8613648" cy="21610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The value of the sample statistic</a:t>
            </a:r>
          </a:p>
          <a:p>
            <a:r>
              <a:rPr lang="en-US" dirty="0" smtClean="0"/>
              <a:t> How much statistics vary from sample to sample</a:t>
            </a:r>
          </a:p>
          <a:p>
            <a:r>
              <a:rPr lang="en-US" dirty="0"/>
              <a:t> </a:t>
            </a:r>
            <a:r>
              <a:rPr lang="en-US" dirty="0" smtClean="0"/>
              <a:t>Where the sampling distribution is centered</a:t>
            </a:r>
          </a:p>
          <a:p>
            <a:r>
              <a:rPr lang="en-US" dirty="0"/>
              <a:t> </a:t>
            </a:r>
            <a:r>
              <a:rPr lang="en-US" dirty="0" smtClean="0"/>
              <a:t>The shape of the sampling distribution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2504" y="3276600"/>
            <a:ext cx="8613648" cy="6096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standard error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247904" y="2362200"/>
            <a:ext cx="8769096" cy="21610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The average value of the statistic (mean)</a:t>
            </a:r>
          </a:p>
          <a:p>
            <a:r>
              <a:rPr lang="en-US" dirty="0" smtClean="0"/>
              <a:t> The spread of the statistic (standard deviation)</a:t>
            </a:r>
          </a:p>
          <a:p>
            <a:r>
              <a:rPr lang="en-US" dirty="0"/>
              <a:t> </a:t>
            </a:r>
            <a:r>
              <a:rPr lang="en-US" dirty="0" smtClean="0"/>
              <a:t>The highest value of the statistic (max)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0904" y="2826766"/>
            <a:ext cx="8896096" cy="1017446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higher the standard error, the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247904" y="2362200"/>
            <a:ext cx="8769096" cy="2161032"/>
          </a:xfrm>
        </p:spPr>
        <p:txBody>
          <a:bodyPr>
            <a:normAutofit/>
          </a:bodyPr>
          <a:lstStyle/>
          <a:p>
            <a:r>
              <a:rPr lang="en-US" dirty="0" smtClean="0"/>
              <a:t> Wider the interval</a:t>
            </a:r>
          </a:p>
          <a:p>
            <a:r>
              <a:rPr lang="en-US" dirty="0" smtClean="0"/>
              <a:t> Narrower the interval</a:t>
            </a:r>
          </a:p>
        </p:txBody>
      </p:sp>
      <p:sp>
        <p:nvSpPr>
          <p:cNvPr id="6" name="Oval 5"/>
          <p:cNvSpPr/>
          <p:nvPr/>
        </p:nvSpPr>
        <p:spPr>
          <a:xfrm>
            <a:off x="139954" y="2362200"/>
            <a:ext cx="4298696" cy="6096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larger sample size gives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247904" y="2362200"/>
            <a:ext cx="8769096" cy="2161032"/>
          </a:xfrm>
        </p:spPr>
        <p:txBody>
          <a:bodyPr>
            <a:normAutofit/>
          </a:bodyPr>
          <a:lstStyle/>
          <a:p>
            <a:r>
              <a:rPr lang="en-US" dirty="0" smtClean="0"/>
              <a:t> Smaller standard error</a:t>
            </a:r>
          </a:p>
          <a:p>
            <a:r>
              <a:rPr lang="en-US" dirty="0" smtClean="0"/>
              <a:t> Larger standard error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33095" y="2362200"/>
            <a:ext cx="5241337" cy="6096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5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5072" y="2340484"/>
            <a:ext cx="8753855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Illustrate Concepts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into two groups.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308100"/>
            <a:ext cx="8997696" cy="5308600"/>
          </a:xfrm>
        </p:spPr>
        <p:txBody>
          <a:bodyPr/>
          <a:lstStyle/>
          <a:p>
            <a:r>
              <a:rPr lang="en-US" dirty="0" smtClean="0"/>
              <a:t>ODD birthdays: keep your eyes open.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 birthdays: close your eyes.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9054"/>
          <a:stretch/>
        </p:blipFill>
        <p:spPr>
          <a:xfrm>
            <a:off x="2643886" y="2090674"/>
            <a:ext cx="3441700" cy="1203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2452"/>
          <a:stretch/>
        </p:blipFill>
        <p:spPr>
          <a:xfrm>
            <a:off x="2643886" y="4937760"/>
            <a:ext cx="3441700" cy="11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 Birthdays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the name of your favorite athlete.</a:t>
            </a:r>
          </a:p>
          <a:p>
            <a:r>
              <a:rPr lang="en-US" dirty="0" smtClean="0"/>
              <a:t>Close your eyes.</a:t>
            </a:r>
          </a:p>
        </p:txBody>
      </p:sp>
    </p:spTree>
    <p:extLst>
      <p:ext uri="{BB962C8B-B14F-4D97-AF65-F5344CB8AC3E}">
        <p14:creationId xmlns:p14="http://schemas.microsoft.com/office/powerpoint/2010/main" val="4283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51398" y="1869357"/>
            <a:ext cx="6547104" cy="2127314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Engage Everyone!!!</a:t>
            </a:r>
            <a:endParaRPr lang="en-US" sz="66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Birthdays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the name of your favorite singer.</a:t>
            </a:r>
          </a:p>
        </p:txBody>
      </p:sp>
    </p:spTree>
    <p:extLst>
      <p:ext uri="{BB962C8B-B14F-4D97-AF65-F5344CB8AC3E}">
        <p14:creationId xmlns:p14="http://schemas.microsoft.com/office/powerpoint/2010/main" val="17154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19200"/>
            <a:ext cx="868984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Write down a famous person named “Michael”.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Who did you choose?</a:t>
            </a:r>
          </a:p>
          <a:p>
            <a:pPr marL="0" indent="0">
              <a:spcAft>
                <a:spcPts val="0"/>
              </a:spcAft>
              <a:buNone/>
            </a:pPr>
            <a:endParaRPr lang="en-US" sz="1200" dirty="0" smtClean="0"/>
          </a:p>
          <a:p>
            <a:pPr marL="788670" lvl="1" indent="-514350">
              <a:spcAft>
                <a:spcPts val="0"/>
              </a:spcAft>
              <a:buFont typeface="+mj-lt"/>
              <a:buAutoNum type="alphaLcParenR"/>
            </a:pPr>
            <a:r>
              <a:rPr lang="en-US" sz="3200" dirty="0" smtClean="0"/>
              <a:t>A singer</a:t>
            </a:r>
          </a:p>
          <a:p>
            <a:pPr marL="788670" lvl="1" indent="-514350">
              <a:spcAft>
                <a:spcPts val="0"/>
              </a:spcAft>
              <a:buFont typeface="+mj-lt"/>
              <a:buAutoNum type="alphaLcParenR"/>
            </a:pPr>
            <a:r>
              <a:rPr lang="en-US" sz="3200" dirty="0" smtClean="0"/>
              <a:t>An athlete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sz="3200" dirty="0" smtClean="0"/>
              <a:t>Other</a:t>
            </a:r>
          </a:p>
        </p:txBody>
      </p:sp>
      <p:pic>
        <p:nvPicPr>
          <p:cNvPr id="4" name="Picture 2" descr="http://t3.gstatic.com/images?q=tbn:ANd9GcTYmiLh9B_aVjviHh1xZIewSwIAVBJM6GGUwjQGMknDgt1O3VWWMFpakkXX"/>
          <p:cNvPicPr>
            <a:picLocks noChangeAspect="1" noChangeArrowheads="1"/>
          </p:cNvPicPr>
          <p:nvPr/>
        </p:nvPicPr>
        <p:blipFill>
          <a:blip r:embed="rId2" cstate="print"/>
          <a:srcRect t="17160" b="8480"/>
          <a:stretch>
            <a:fillRect/>
          </a:stretch>
        </p:blipFill>
        <p:spPr bwMode="auto">
          <a:xfrm>
            <a:off x="228600" y="228600"/>
            <a:ext cx="1066800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475274"/>
            <a:ext cx="3876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ODD BIRTHDAYS:</a:t>
            </a:r>
            <a:endParaRPr lang="en-US" sz="36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475274"/>
            <a:ext cx="3948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EVEN BIRTHDAYS:</a:t>
            </a:r>
            <a:endParaRPr lang="en-US" sz="36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1475" y="2102930"/>
            <a:ext cx="8401050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Collect Data!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 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4319016"/>
            <a:ext cx="8534400" cy="2209800"/>
          </a:xfrm>
        </p:spPr>
        <p:txBody>
          <a:bodyPr/>
          <a:lstStyle/>
          <a:p>
            <a:r>
              <a:rPr lang="en-US" dirty="0" smtClean="0"/>
              <a:t>Can you roll your tongue?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69956" y="4962144"/>
            <a:ext cx="7568680" cy="2161032"/>
          </a:xfrm>
        </p:spPr>
        <p:txBody>
          <a:bodyPr/>
          <a:lstStyle/>
          <a:p>
            <a:r>
              <a:rPr lang="en-US" dirty="0" smtClean="0"/>
              <a:t> Yes</a:t>
            </a:r>
          </a:p>
          <a:p>
            <a:r>
              <a:rPr lang="en-US" dirty="0"/>
              <a:t> </a:t>
            </a:r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946" y="1231392"/>
            <a:ext cx="280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6267" y="2285810"/>
            <a:ext cx="7911465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Gather Simulation Results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46328" y="3417316"/>
            <a:ext cx="8687943" cy="530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Each student contributes a data point</a:t>
            </a:r>
          </a:p>
          <a:p>
            <a:r>
              <a:rPr lang="en-US" sz="2800" dirty="0" smtClean="0"/>
              <a:t>Each student contributes a statistic</a:t>
            </a:r>
          </a:p>
        </p:txBody>
      </p:sp>
    </p:spTree>
    <p:extLst>
      <p:ext uri="{BB962C8B-B14F-4D97-AF65-F5344CB8AC3E}">
        <p14:creationId xmlns:p14="http://schemas.microsoft.com/office/powerpoint/2010/main" val="8184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One Randomization Sample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4260"/>
            <a:ext cx="8572500" cy="5549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Have students do a real activity with a categorical outcome</a:t>
            </a:r>
          </a:p>
          <a:p>
            <a:pPr lvl="1"/>
            <a:r>
              <a:rPr lang="en-US" dirty="0" smtClean="0"/>
              <a:t>Play rock-paper-scissors with each other</a:t>
            </a:r>
          </a:p>
          <a:p>
            <a:pPr lvl="1"/>
            <a:r>
              <a:rPr lang="en-US" dirty="0" smtClean="0"/>
              <a:t>Try to use ESP with each other</a:t>
            </a:r>
          </a:p>
          <a:p>
            <a:r>
              <a:rPr lang="en-US" dirty="0" smtClean="0"/>
              <a:t>Have them repeat the activity under the null of “just random”/equal probabilities:</a:t>
            </a:r>
          </a:p>
          <a:p>
            <a:pPr lvl="1"/>
            <a:r>
              <a:rPr lang="en-US" dirty="0" smtClean="0"/>
              <a:t>Write out options on slips of paper</a:t>
            </a:r>
          </a:p>
          <a:p>
            <a:pPr lvl="1"/>
            <a:r>
              <a:rPr lang="en-US" dirty="0" smtClean="0"/>
              <a:t>Crumple and mix them up</a:t>
            </a:r>
          </a:p>
          <a:p>
            <a:pPr lvl="1"/>
            <a:r>
              <a:rPr lang="en-US" dirty="0" smtClean="0"/>
              <a:t>Draw one randomly (“random” RPS!)</a:t>
            </a:r>
          </a:p>
          <a:p>
            <a:r>
              <a:rPr lang="en-US" dirty="0" smtClean="0"/>
              <a:t>Class makes one randomization sample</a:t>
            </a:r>
          </a:p>
          <a:p>
            <a:r>
              <a:rPr lang="en-US" dirty="0" smtClean="0"/>
              <a:t>Turn to technology to 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143000"/>
            <a:ext cx="85344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[Each student generates their own randomization sample (e.g. flipping coins / shuffling cards / etc.)]</a:t>
            </a:r>
          </a:p>
          <a:p>
            <a:r>
              <a:rPr lang="en-US" dirty="0" smtClean="0"/>
              <a:t>Did your simulated statistic exceed the observed statistic?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923544" y="4136136"/>
            <a:ext cx="7568680" cy="2161032"/>
          </a:xfrm>
        </p:spPr>
        <p:txBody>
          <a:bodyPr/>
          <a:lstStyle/>
          <a:p>
            <a:r>
              <a:rPr lang="en-US" dirty="0" smtClean="0"/>
              <a:t> Yes</a:t>
            </a:r>
          </a:p>
          <a:p>
            <a:r>
              <a:rPr lang="en-US" dirty="0"/>
              <a:t> </a:t>
            </a:r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9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1475" y="1176338"/>
            <a:ext cx="8401050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Gather Opinions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53" y="158496"/>
            <a:ext cx="7422525" cy="6500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2991" y="4023360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charset="0"/>
                <a:ea typeface="Century Gothic" charset="0"/>
                <a:cs typeface="Century Gothic" charset="0"/>
              </a:rPr>
              <a:t>50%</a:t>
            </a:r>
            <a:endParaRPr lang="en-US" sz="28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2991" y="4675632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charset="0"/>
                <a:ea typeface="Century Gothic" charset="0"/>
                <a:cs typeface="Century Gothic" charset="0"/>
              </a:rPr>
              <a:t>50%</a:t>
            </a:r>
            <a:endParaRPr lang="en-US" sz="28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98448" y="1176338"/>
            <a:ext cx="6547104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Arouse curiosity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2875" y="2209610"/>
            <a:ext cx="8858250" cy="530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8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Ask students to answer a question before being formally taught how to answer it </a:t>
            </a:r>
          </a:p>
          <a:p>
            <a:pPr lvl="1"/>
            <a:r>
              <a:rPr lang="en-US" dirty="0" smtClean="0"/>
              <a:t>about stats</a:t>
            </a:r>
          </a:p>
          <a:p>
            <a:pPr lvl="1"/>
            <a:r>
              <a:rPr lang="en-US" dirty="0" smtClean="0"/>
              <a:t>about the subject matter example</a:t>
            </a:r>
          </a:p>
        </p:txBody>
      </p:sp>
    </p:spTree>
    <p:extLst>
      <p:ext uri="{BB962C8B-B14F-4D97-AF65-F5344CB8AC3E}">
        <p14:creationId xmlns:p14="http://schemas.microsoft.com/office/powerpoint/2010/main" val="202524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19841"/>
            <a:ext cx="5410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14400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Regression Line</a:t>
            </a:r>
            <a:endParaRPr lang="en-US" b="1" dirty="0"/>
          </a:p>
        </p:txBody>
      </p:sp>
      <p:pic>
        <p:nvPicPr>
          <p:cNvPr id="6" name="Picture 2" descr="http://t3.gstatic.com/images?q=tbn:ANd9GcTYmiLh9B_aVjviHh1xZIewSwIAVBJM6GGUwjQGMknDgt1O3VWWMFpakkXX"/>
          <p:cNvPicPr>
            <a:picLocks noChangeAspect="1" noChangeArrowheads="1"/>
          </p:cNvPicPr>
          <p:nvPr/>
        </p:nvPicPr>
        <p:blipFill>
          <a:blip r:embed="rId5" cstate="print"/>
          <a:srcRect t="17160" b="8480"/>
          <a:stretch>
            <a:fillRect/>
          </a:stretch>
        </p:blipFill>
        <p:spPr bwMode="auto">
          <a:xfrm>
            <a:off x="228600" y="228599"/>
            <a:ext cx="1066800" cy="99060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0774" y="1498121"/>
                <a:ext cx="3200400" cy="4800600"/>
              </a:xfrm>
            </p:spPr>
            <p:txBody>
              <a:bodyPr>
                <a:normAutofit/>
              </a:bodyPr>
              <a:lstStyle/>
              <a:p>
                <a:pPr marL="0" indent="-51435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/>
                  <a:t>Which plot goes with the line</a:t>
                </a:r>
              </a:p>
              <a:p>
                <a:pPr marL="0" indent="-51435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+10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9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774" y="1498121"/>
                <a:ext cx="3200400" cy="4800600"/>
              </a:xfrm>
              <a:blipFill rotWithShape="0">
                <a:blip r:embed="rId6"/>
                <a:stretch>
                  <a:fillRect l="-4762"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038600" y="146196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(a)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146196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(b)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4094" y="4123426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(c)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229600" y="4114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(d)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3280194" y="1066800"/>
            <a:ext cx="2968206" cy="2606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8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Golden Shiner Experiment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4038600" cy="5145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0" y="887135"/>
            <a:ext cx="5029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Clr>
                <a:srgbClr val="0000BF"/>
              </a:buClr>
              <a:buSzPct val="85000"/>
              <a:buFont typeface="Wingdings 2"/>
              <a:buChar char=""/>
            </a:pPr>
            <a:r>
              <a:rPr lang="en-US" sz="3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Golden shiners: fish with a strong tendency to swim as a pack</a:t>
            </a:r>
          </a:p>
          <a:p>
            <a:pPr marL="274320" lvl="0" indent="-274320">
              <a:spcAft>
                <a:spcPts val="1800"/>
              </a:spcAft>
              <a:buClr>
                <a:srgbClr val="0000BF"/>
              </a:buClr>
              <a:buSzPct val="85000"/>
              <a:buFont typeface="Wingdings 2"/>
              <a:buChar char=""/>
            </a:pPr>
            <a:r>
              <a:rPr lang="en-US" sz="3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Trained </a:t>
            </a:r>
            <a:r>
              <a:rPr lang="en-US" sz="3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to swim to a particular color </a:t>
            </a:r>
            <a:r>
              <a:rPr lang="en-US" sz="3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(yellow </a:t>
            </a:r>
            <a:r>
              <a:rPr lang="en-US" sz="3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or blue) </a:t>
            </a:r>
            <a:r>
              <a:rPr lang="en-US" sz="3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with treats</a:t>
            </a:r>
            <a:endParaRPr lang="en-US" sz="3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74320" lvl="0" indent="-274320">
              <a:spcAft>
                <a:spcPts val="1800"/>
              </a:spcAft>
              <a:buClr>
                <a:srgbClr val="0000BF"/>
              </a:buClr>
              <a:buSzPct val="85000"/>
              <a:buFont typeface="Wingdings 2"/>
              <a:buChar char=""/>
            </a:pPr>
            <a:r>
              <a:rPr lang="en-US" sz="3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Golden shiners prefer yellow, so yellow-trained had stronger opinions/preferences</a:t>
            </a:r>
            <a:endParaRPr lang="en-US" sz="3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Golden Shiner Experiment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52068"/>
            <a:ext cx="8572500" cy="5308600"/>
          </a:xfrm>
        </p:spPr>
        <p:txBody>
          <a:bodyPr>
            <a:normAutofit/>
          </a:bodyPr>
          <a:lstStyle/>
          <a:p>
            <a:r>
              <a:rPr lang="en-US" dirty="0" smtClean="0"/>
              <a:t>Release strong-opinioned minority (yellow-trained) with weak-opinioned majority (blue-trained)</a:t>
            </a:r>
          </a:p>
          <a:p>
            <a:r>
              <a:rPr lang="en-US" dirty="0" smtClean="0"/>
              <a:t>Which color do they swim to?</a:t>
            </a:r>
          </a:p>
          <a:p>
            <a:r>
              <a:rPr lang="en-US" dirty="0" smtClean="0"/>
              <a:t>Strong-opinioned minority wins 83% of the time.</a:t>
            </a:r>
          </a:p>
          <a:p>
            <a:r>
              <a:rPr lang="en-US" dirty="0" smtClean="0"/>
              <a:t>What’s the effect of adding in 10 indifferent fish?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Indifferent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143000"/>
            <a:ext cx="8534400" cy="3136392"/>
          </a:xfrm>
        </p:spPr>
        <p:txBody>
          <a:bodyPr>
            <a:normAutofit/>
          </a:bodyPr>
          <a:lstStyle/>
          <a:p>
            <a:r>
              <a:rPr lang="en-US" dirty="0" smtClean="0"/>
              <a:t>Do you think the addition of the indifferent fish will benefit the strong-opinioned minority, or the weak-opinioned majority?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79812" y="3198876"/>
            <a:ext cx="7568680" cy="2161032"/>
          </a:xfrm>
        </p:spPr>
        <p:txBody>
          <a:bodyPr/>
          <a:lstStyle/>
          <a:p>
            <a:r>
              <a:rPr lang="en-US" dirty="0" smtClean="0"/>
              <a:t> The strong-opinioned minority</a:t>
            </a:r>
          </a:p>
          <a:p>
            <a:r>
              <a:rPr lang="en-US" dirty="0"/>
              <a:t> </a:t>
            </a:r>
            <a:r>
              <a:rPr lang="en-US" dirty="0" smtClean="0"/>
              <a:t>The weak-opinioned majority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1752" y="4519386"/>
                <a:ext cx="884224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Answer: The weak-opinioned majority.  </a:t>
                </a:r>
              </a:p>
              <a:p>
                <a:r>
                  <a:rPr lang="en-US" sz="2800" dirty="0" smtClean="0">
                    <a:solidFill>
                      <a:srgbClr val="C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The weak-opinioned majority won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=0.6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of the trials with the indifferent fish, and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0.17 without them.</a:t>
                </a:r>
                <a:endParaRPr lang="en-US" sz="2800" dirty="0">
                  <a:solidFill>
                    <a:srgbClr val="C0000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4519386"/>
                <a:ext cx="8842248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448" t="-3356" r="-1034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5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/>
          <a:p>
            <a:fld id="{6E3F3CEA-A431-4B6B-B80C-7083D129EE65}" type="slidenum">
              <a:rPr lang="en-US"/>
              <a:pPr/>
              <a:t>43</a:t>
            </a:fld>
            <a:endParaRPr lang="en-US"/>
          </a:p>
        </p:txBody>
      </p:sp>
      <p:sp>
        <p:nvSpPr>
          <p:cNvPr id="106498" name="TPQuestion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22098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effectLst/>
              </a:rPr>
              <a:t>A 40-year old woman participates in routine screening and has a positive mammography.  What’s the probability she has cancer?</a:t>
            </a:r>
          </a:p>
        </p:txBody>
      </p:sp>
      <p:graphicFrame>
        <p:nvGraphicFramePr>
          <p:cNvPr id="106500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114800" y="20574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Chart" r:id="rId8" imgW="4571910" imgH="5143500" progId="MSGraph.Chart.8">
                  <p:embed followColorScheme="full"/>
                </p:oleObj>
              </mc:Choice>
              <mc:Fallback>
                <p:oleObj name="Chart" r:id="rId8" imgW="457191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0574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9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2590800"/>
            <a:ext cx="4114800" cy="2438400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0-10%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10-25%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25-50%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50-75%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75-100%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I have no idea.</a:t>
            </a:r>
          </a:p>
        </p:txBody>
      </p:sp>
      <p:grpSp>
        <p:nvGrpSpPr>
          <p:cNvPr id="2" name="Countdown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178800" y="5216525"/>
            <a:ext cx="838200" cy="1514475"/>
            <a:chOff x="288" y="3216"/>
            <a:chExt cx="528" cy="954"/>
          </a:xfrm>
        </p:grpSpPr>
        <p:sp>
          <p:nvSpPr>
            <p:cNvPr id="106505" name="CDGlassBottom" hidden="1"/>
            <p:cNvSpPr>
              <a:spLocks noChangeArrowheads="1"/>
            </p:cNvSpPr>
            <p:nvPr/>
          </p:nvSpPr>
          <p:spPr bwMode="auto">
            <a:xfrm rot="16200000">
              <a:off x="426" y="3864"/>
              <a:ext cx="240" cy="168"/>
            </a:xfrm>
            <a:prstGeom prst="homePlate">
              <a:avLst>
                <a:gd name="adj" fmla="val 35714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CDGlassTop" hidden="1"/>
            <p:cNvSpPr>
              <a:spLocks noChangeArrowheads="1"/>
            </p:cNvSpPr>
            <p:nvPr/>
          </p:nvSpPr>
          <p:spPr bwMode="auto">
            <a:xfrm rot="5400000">
              <a:off x="426" y="3624"/>
              <a:ext cx="240" cy="168"/>
            </a:xfrm>
            <a:prstGeom prst="homePlate">
              <a:avLst>
                <a:gd name="adj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1" name="CDText" hidden="1"/>
            <p:cNvSpPr txBox="1">
              <a:spLocks noChangeArrowheads="1"/>
            </p:cNvSpPr>
            <p:nvPr/>
          </p:nvSpPr>
          <p:spPr bwMode="auto">
            <a:xfrm>
              <a:off x="288" y="3216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2800" b="1"/>
                <a:t>9</a:t>
              </a:r>
            </a:p>
          </p:txBody>
        </p:sp>
        <p:sp>
          <p:nvSpPr>
            <p:cNvPr id="106502" name="CDCapTop" hidden="1"/>
            <p:cNvSpPr>
              <a:spLocks noChangeArrowheads="1"/>
            </p:cNvSpPr>
            <p:nvPr/>
          </p:nvSpPr>
          <p:spPr bwMode="auto">
            <a:xfrm>
              <a:off x="378" y="3486"/>
              <a:ext cx="336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4" name="CDCapBottom" hidden="1"/>
            <p:cNvSpPr>
              <a:spLocks noChangeArrowheads="1"/>
            </p:cNvSpPr>
            <p:nvPr/>
          </p:nvSpPr>
          <p:spPr bwMode="auto">
            <a:xfrm rot="10800000">
              <a:off x="378" y="4074"/>
              <a:ext cx="336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152400" y="2426732"/>
            <a:ext cx="2057400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7.8%</a:t>
            </a:r>
            <a:endParaRPr lang="en-US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55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6500" grpId="0"/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1475" y="1176338"/>
            <a:ext cx="8401050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Challenge Students!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25" y="2417572"/>
            <a:ext cx="8572500" cy="5308600"/>
          </a:xfrm>
        </p:spPr>
        <p:txBody>
          <a:bodyPr>
            <a:normAutofit/>
          </a:bodyPr>
          <a:lstStyle/>
          <a:p>
            <a:r>
              <a:rPr lang="en-US" dirty="0" smtClean="0"/>
              <a:t>Correct answer not immediately obvious</a:t>
            </a:r>
          </a:p>
          <a:p>
            <a:r>
              <a:rPr lang="en-US" dirty="0" smtClean="0"/>
              <a:t>Great for discussion questions if enough students get them right</a:t>
            </a:r>
          </a:p>
          <a:p>
            <a:r>
              <a:rPr lang="en-US" dirty="0" smtClean="0"/>
              <a:t>Perhaps </a:t>
            </a:r>
            <a:r>
              <a:rPr lang="en-US" dirty="0"/>
              <a:t>leave as an open question for next class, prompting thought outside of </a:t>
            </a:r>
            <a:r>
              <a:rPr lang="en-US" dirty="0" smtClean="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9356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PQuestion"/>
          <p:cNvSpPr>
            <a:spLocks noGrp="1" noChangeArrowheads="1"/>
          </p:cNvSpPr>
          <p:nvPr>
            <p:ph type="title"/>
          </p:nvPr>
        </p:nvSpPr>
        <p:spPr>
          <a:xfrm>
            <a:off x="417576" y="17825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  <a:effectLst/>
              </a:rPr>
              <a:t>How are these two stocks related?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2519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261" y="928510"/>
            <a:ext cx="5666035" cy="34260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519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3172" y="835627"/>
            <a:ext cx="3177218" cy="3389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2" name="Countdown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178800" y="5216525"/>
            <a:ext cx="838200" cy="1514475"/>
            <a:chOff x="288" y="3216"/>
            <a:chExt cx="528" cy="954"/>
          </a:xfrm>
        </p:grpSpPr>
        <p:sp>
          <p:nvSpPr>
            <p:cNvPr id="251916" name="CDGlassBottom" hidden="1"/>
            <p:cNvSpPr>
              <a:spLocks noChangeArrowheads="1"/>
            </p:cNvSpPr>
            <p:nvPr/>
          </p:nvSpPr>
          <p:spPr bwMode="auto">
            <a:xfrm rot="16200000">
              <a:off x="426" y="3864"/>
              <a:ext cx="240" cy="168"/>
            </a:xfrm>
            <a:prstGeom prst="homePlate">
              <a:avLst>
                <a:gd name="adj" fmla="val 357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4" name="CDGlassTop" hidden="1"/>
            <p:cNvSpPr>
              <a:spLocks noChangeArrowheads="1"/>
            </p:cNvSpPr>
            <p:nvPr/>
          </p:nvSpPr>
          <p:spPr bwMode="auto">
            <a:xfrm rot="5400000">
              <a:off x="426" y="3624"/>
              <a:ext cx="240" cy="168"/>
            </a:xfrm>
            <a:prstGeom prst="homePlate">
              <a:avLst>
                <a:gd name="adj" fmla="val 35714"/>
              </a:avLst>
            </a:prstGeom>
            <a:solidFill>
              <a:schemeClr val="accent1">
                <a:alpha val="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2" name="CDText" hidden="1"/>
            <p:cNvSpPr txBox="1">
              <a:spLocks noChangeArrowheads="1"/>
            </p:cNvSpPr>
            <p:nvPr/>
          </p:nvSpPr>
          <p:spPr bwMode="auto">
            <a:xfrm>
              <a:off x="288" y="3216"/>
              <a:ext cx="528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/>
              <a:r>
                <a:rPr lang="en-US" sz="2800" b="1"/>
                <a:t>0</a:t>
              </a:r>
            </a:p>
          </p:txBody>
        </p:sp>
        <p:sp>
          <p:nvSpPr>
            <p:cNvPr id="251913" name="CDCapTop" hidden="1"/>
            <p:cNvSpPr>
              <a:spLocks noChangeArrowheads="1"/>
            </p:cNvSpPr>
            <p:nvPr/>
          </p:nvSpPr>
          <p:spPr bwMode="auto">
            <a:xfrm>
              <a:off x="378" y="3486"/>
              <a:ext cx="336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5" name="CDCapBottom" hidden="1"/>
            <p:cNvSpPr>
              <a:spLocks noChangeArrowheads="1"/>
            </p:cNvSpPr>
            <p:nvPr/>
          </p:nvSpPr>
          <p:spPr bwMode="auto">
            <a:xfrm rot="10800000">
              <a:off x="378" y="4074"/>
              <a:ext cx="336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0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4600" y="4354586"/>
            <a:ext cx="5257800" cy="1828800"/>
          </a:xfrm>
        </p:spPr>
        <p:txBody>
          <a:bodyPr>
            <a:noAutofit/>
          </a:bodyPr>
          <a:lstStyle/>
          <a:p>
            <a:pPr marL="609600" indent="-609600">
              <a:spcBef>
                <a:spcPct val="20000"/>
              </a:spcBef>
              <a:buFont typeface="+mj-lt"/>
              <a:buAutoNum type="alphaLcParenR"/>
            </a:pPr>
            <a:r>
              <a:rPr lang="en-US" sz="2400" dirty="0"/>
              <a:t>Positively Correlated</a:t>
            </a:r>
          </a:p>
          <a:p>
            <a:pPr marL="609600" indent="-609600">
              <a:spcBef>
                <a:spcPct val="20000"/>
              </a:spcBef>
              <a:buFont typeface="+mj-lt"/>
              <a:buAutoNum type="alphaLcParenR"/>
            </a:pPr>
            <a:r>
              <a:rPr lang="en-US" sz="2400" dirty="0"/>
              <a:t>Negatively Correlated</a:t>
            </a:r>
          </a:p>
          <a:p>
            <a:pPr marL="609600" indent="-609600">
              <a:spcBef>
                <a:spcPct val="20000"/>
              </a:spcBef>
              <a:buFont typeface="+mj-lt"/>
              <a:buAutoNum type="alphaLcParenR"/>
            </a:pPr>
            <a:r>
              <a:rPr lang="en-US" sz="2400" dirty="0"/>
              <a:t>Not Correlated</a:t>
            </a:r>
          </a:p>
          <a:p>
            <a:pPr marL="609600" indent="-609600">
              <a:spcBef>
                <a:spcPct val="20000"/>
              </a:spcBef>
              <a:buFont typeface="+mj-lt"/>
              <a:buAutoNum type="alphaLcParenR"/>
            </a:pPr>
            <a:r>
              <a:rPr lang="en-US" sz="2400" dirty="0"/>
              <a:t>Not Enough </a:t>
            </a:r>
            <a:r>
              <a:rPr lang="en-US" sz="2400" dirty="0" smtClean="0"/>
              <a:t>Information</a:t>
            </a:r>
          </a:p>
          <a:p>
            <a:pPr marL="609600" indent="-609600">
              <a:spcBef>
                <a:spcPct val="20000"/>
              </a:spcBef>
              <a:buFont typeface="+mj-lt"/>
              <a:buAutoNum type="alphaLcParenR"/>
            </a:pPr>
            <a:r>
              <a:rPr lang="en-US" sz="2400" dirty="0" smtClean="0"/>
              <a:t>I have no idea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86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98448" y="1554290"/>
            <a:ext cx="6547104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Quiz Students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r>
              <a:rPr lang="en-US" b="1" dirty="0" smtClean="0"/>
              <a:t>p-value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497824" cy="5715000"/>
              </a:xfrm>
            </p:spPr>
            <p:txBody>
              <a:bodyPr>
                <a:normAutofit/>
              </a:bodyPr>
              <a:lstStyle/>
              <a:p>
                <a:pPr marL="0" indent="-514350">
                  <a:spcBef>
                    <a:spcPts val="0"/>
                  </a:spcBef>
                  <a:buNone/>
                </a:pPr>
                <a:r>
                  <a:rPr lang="en-US" dirty="0" smtClean="0"/>
                  <a:t>n = 100</a:t>
                </a:r>
              </a:p>
              <a:p>
                <a:pPr marL="0" indent="-51435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= 56/100</a:t>
                </a:r>
              </a:p>
              <a:p>
                <a:pPr marL="0" indent="-51435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-514350">
                  <a:spcBef>
                    <a:spcPts val="0"/>
                  </a:spcBef>
                  <a:buNone/>
                </a:pPr>
                <a:r>
                  <a:rPr lang="en-US" dirty="0" smtClean="0"/>
                  <a:t>When testing</a:t>
                </a:r>
              </a:p>
              <a:p>
                <a:pPr marL="0" indent="-51435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: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r>
                        <a:rPr lang="en-US" b="0" i="1" smtClean="0">
                          <a:latin typeface="Cambria Math" charset="0"/>
                        </a:rPr>
                        <m:t>=0.5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vs</m:t>
                      </m:r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: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r>
                        <a:rPr lang="en-US" b="0" i="1" smtClean="0">
                          <a:latin typeface="Cambria Math" charset="0"/>
                        </a:rPr>
                        <m:t>&gt;0.5</m:t>
                      </m:r>
                    </m:oMath>
                  </m:oMathPara>
                </a14:m>
                <a:endParaRPr lang="en-US" dirty="0"/>
              </a:p>
              <a:p>
                <a:pPr marL="0" indent="-514350">
                  <a:spcBef>
                    <a:spcPts val="0"/>
                  </a:spcBef>
                  <a:buNone/>
                </a:pPr>
                <a:r>
                  <a:rPr lang="en-US" dirty="0" smtClean="0"/>
                  <a:t>the p-value is closest to</a:t>
                </a:r>
                <a:r>
                  <a:rPr lang="mr-IN" dirty="0" smtClean="0"/>
                  <a:t>…</a:t>
                </a:r>
                <a:endParaRPr lang="en-US" dirty="0" smtClean="0"/>
              </a:p>
              <a:p>
                <a:pPr marL="0" indent="-514350">
                  <a:spcBef>
                    <a:spcPts val="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497824" cy="5715000"/>
              </a:xfrm>
              <a:blipFill rotWithShape="0">
                <a:blip r:embed="rId4"/>
                <a:stretch>
                  <a:fillRect l="-1793" t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t3.gstatic.com/images?q=tbn:ANd9GcTYmiLh9B_aVjviHh1xZIewSwIAVBJM6GGUwjQGMknDgt1O3VWWMFpakkXX"/>
          <p:cNvPicPr>
            <a:picLocks noChangeAspect="1" noChangeArrowheads="1"/>
          </p:cNvPicPr>
          <p:nvPr/>
        </p:nvPicPr>
        <p:blipFill>
          <a:blip r:embed="rId5" cstate="print"/>
          <a:srcRect t="17160" b="8480"/>
          <a:stretch>
            <a:fillRect/>
          </a:stretch>
        </p:blipFill>
        <p:spPr bwMode="auto">
          <a:xfrm>
            <a:off x="228600" y="228600"/>
            <a:ext cx="1066800" cy="990600"/>
          </a:xfrm>
          <a:prstGeom prst="rect">
            <a:avLst/>
          </a:prstGeom>
          <a:noFill/>
        </p:spPr>
      </p:pic>
      <p:sp>
        <p:nvSpPr>
          <p:cNvPr id="8" name="TPAnswers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940552" y="3684026"/>
            <a:ext cx="52578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8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20000"/>
              </a:spcBef>
              <a:buFont typeface="+mj-lt"/>
              <a:buAutoNum type="alphaLcParenR"/>
            </a:pPr>
            <a:r>
              <a:rPr lang="en-US" dirty="0" smtClean="0"/>
              <a:t>0.03</a:t>
            </a:r>
          </a:p>
          <a:p>
            <a:pPr marL="609600" indent="-609600">
              <a:spcBef>
                <a:spcPct val="20000"/>
              </a:spcBef>
              <a:buFont typeface="+mj-lt"/>
              <a:buAutoNum type="alphaLcParenR"/>
            </a:pPr>
            <a:r>
              <a:rPr lang="en-US" dirty="0" smtClean="0"/>
              <a:t>0.13</a:t>
            </a:r>
          </a:p>
          <a:p>
            <a:pPr marL="609600" indent="-609600">
              <a:spcBef>
                <a:spcPct val="20000"/>
              </a:spcBef>
              <a:buFont typeface="+mj-lt"/>
              <a:buAutoNum type="alphaLcParenR"/>
            </a:pPr>
            <a:r>
              <a:rPr lang="en-US" dirty="0" smtClean="0"/>
              <a:t>0.23</a:t>
            </a:r>
          </a:p>
          <a:p>
            <a:pPr marL="609600" indent="-609600">
              <a:spcBef>
                <a:spcPct val="20000"/>
              </a:spcBef>
              <a:buFont typeface="+mj-lt"/>
              <a:buAutoNum type="alphaLcParenR"/>
            </a:pPr>
            <a:r>
              <a:rPr lang="en-US" dirty="0" smtClean="0"/>
              <a:t>0.33</a:t>
            </a:r>
          </a:p>
          <a:p>
            <a:pPr marL="609600" indent="-609600">
              <a:spcBef>
                <a:spcPct val="20000"/>
              </a:spcBef>
              <a:buFont typeface="+mj-lt"/>
              <a:buAutoNum type="alphaLcParenR"/>
            </a:pPr>
            <a:r>
              <a:rPr lang="en-US" dirty="0" smtClean="0"/>
              <a:t>0.43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8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6267" y="1176338"/>
            <a:ext cx="7911465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Time Activities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25" y="2417572"/>
            <a:ext cx="8572500" cy="5308600"/>
          </a:xfrm>
        </p:spPr>
        <p:txBody>
          <a:bodyPr>
            <a:normAutofit/>
          </a:bodyPr>
          <a:lstStyle/>
          <a:p>
            <a:r>
              <a:rPr lang="en-US" dirty="0" smtClean="0"/>
              <a:t>If students are working on something on their own or in groups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mr-IN" dirty="0" smtClean="0"/>
              <a:t>…</a:t>
            </a:r>
            <a:r>
              <a:rPr lang="en-US" dirty="0" smtClean="0"/>
              <a:t> ask them to click in (with any answer) when they are done</a:t>
            </a:r>
          </a:p>
          <a:p>
            <a:r>
              <a:rPr lang="en-US" dirty="0" smtClean="0"/>
              <a:t>Or give possible answers with “I didn’t finish” and “I didn’t get any of these” options</a:t>
            </a:r>
          </a:p>
        </p:txBody>
      </p:sp>
    </p:spTree>
    <p:extLst>
      <p:ext uri="{BB962C8B-B14F-4D97-AF65-F5344CB8AC3E}">
        <p14:creationId xmlns:p14="http://schemas.microsoft.com/office/powerpoint/2010/main" val="221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6267" y="1176338"/>
            <a:ext cx="7911465" cy="8534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Ask Impromptu Questions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25" y="2417572"/>
            <a:ext cx="8572500" cy="5308600"/>
          </a:xfrm>
        </p:spPr>
        <p:txBody>
          <a:bodyPr>
            <a:normAutofit/>
          </a:bodyPr>
          <a:lstStyle/>
          <a:p>
            <a:r>
              <a:rPr lang="en-US" dirty="0" smtClean="0"/>
              <a:t>Write options on the board</a:t>
            </a:r>
          </a:p>
          <a:p>
            <a:r>
              <a:rPr lang="en-US" dirty="0" smtClean="0"/>
              <a:t>Allows for spontaneity</a:t>
            </a:r>
          </a:p>
        </p:txBody>
      </p:sp>
    </p:spTree>
    <p:extLst>
      <p:ext uri="{BB962C8B-B14F-4D97-AF65-F5344CB8AC3E}">
        <p14:creationId xmlns:p14="http://schemas.microsoft.com/office/powerpoint/2010/main" val="11041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81000" y="1066800"/>
            <a:ext cx="8610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rgbClr val="000000"/>
                </a:solidFill>
              </a:rPr>
              <a:t>Your original sample has data values </a:t>
            </a: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18, 19, 19, 20, 21</a:t>
            </a: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Is the following a possible bootstrap sample?</a:t>
            </a: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5715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18, 19, 20, 21, 22</a:t>
            </a: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9144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Yes</a:t>
            </a:r>
          </a:p>
          <a:p>
            <a:pPr marL="9144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No</a:t>
            </a:r>
          </a:p>
          <a:p>
            <a:pPr marL="9144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9144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914400" lvl="1" indent="-514350">
              <a:buFont typeface="+mj-lt"/>
              <a:buAutoNum type="alphaLcParenR"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914400" lvl="1" indent="-514350">
              <a:buFont typeface="+mj-lt"/>
              <a:buAutoNum type="alphaLcParenR"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914400" lvl="1" indent="-514350">
              <a:buFont typeface="+mj-lt"/>
              <a:buAutoNum type="alphaLcParenR"/>
              <a:defRPr/>
            </a:pPr>
            <a:endParaRPr lang="en-US" sz="2800" kern="0" noProof="0" dirty="0" smtClean="0">
              <a:solidFill>
                <a:srgbClr val="000000"/>
              </a:solidFill>
            </a:endParaRP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300" y="76200"/>
            <a:ext cx="8153400" cy="12192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000099"/>
                </a:solidFill>
                <a:latin typeface="Century Gothic" charset="0"/>
                <a:ea typeface="Century Gothic" charset="0"/>
                <a:cs typeface="Century Gothic" charset="0"/>
              </a:rPr>
              <a:t>Bootstrap Sample</a:t>
            </a:r>
            <a:endParaRPr lang="en-US" sz="4000" b="1" dirty="0">
              <a:solidFill>
                <a:srgbClr val="000099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2" descr="http://t3.gstatic.com/images?q=tbn:ANd9GcTYmiLh9B_aVjviHh1xZIewSwIAVBJM6GGUwjQGMknDgt1O3VWWMFpakkXX"/>
          <p:cNvPicPr>
            <a:picLocks noChangeAspect="1" noChangeArrowheads="1"/>
          </p:cNvPicPr>
          <p:nvPr/>
        </p:nvPicPr>
        <p:blipFill>
          <a:blip r:embed="rId3" cstate="print"/>
          <a:srcRect t="17160" b="8480"/>
          <a:stretch>
            <a:fillRect/>
          </a:stretch>
        </p:blipFill>
        <p:spPr bwMode="auto">
          <a:xfrm>
            <a:off x="228600" y="228599"/>
            <a:ext cx="1066800" cy="99060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762000" y="5562600"/>
            <a:ext cx="1295400" cy="4572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5181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egoe Print" pitchFamily="2" charset="0"/>
              </a:rPr>
              <a:t>22 is not a value from the original sample</a:t>
            </a:r>
            <a:endParaRPr lang="en-US" sz="2000" dirty="0">
              <a:solidFill>
                <a:schemeClr val="accent1"/>
              </a:solidFill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300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use clickers?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" y="1078802"/>
            <a:ext cx="9046464" cy="5308600"/>
          </a:xfrm>
        </p:spPr>
        <p:txBody>
          <a:bodyPr/>
          <a:lstStyle/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dirty="0"/>
              <a:t>Clickers work with…</a:t>
            </a: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en-US" dirty="0" smtClean="0"/>
          </a:p>
          <a:p>
            <a:pPr marL="722376" lvl="1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00" dirty="0" smtClean="0"/>
              <a:t>Small and large classes</a:t>
            </a:r>
          </a:p>
          <a:p>
            <a:pPr marL="722376" lvl="1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00" dirty="0" smtClean="0"/>
              <a:t>Shy and outgoing students</a:t>
            </a:r>
          </a:p>
          <a:p>
            <a:pPr marL="722376" lvl="1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00" dirty="0" smtClean="0"/>
              <a:t>Bright </a:t>
            </a:r>
            <a:r>
              <a:rPr lang="en-US" sz="3100" dirty="0"/>
              <a:t>and struggling students</a:t>
            </a:r>
          </a:p>
          <a:p>
            <a:pPr marL="722376" lvl="1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00" dirty="0"/>
              <a:t>Engaging and not-so-engaging </a:t>
            </a:r>
            <a:r>
              <a:rPr lang="en-US" sz="3100" dirty="0" smtClean="0"/>
              <a:t>professors</a:t>
            </a:r>
          </a:p>
          <a:p>
            <a:pPr marL="722376" lvl="1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00" dirty="0" smtClean="0"/>
              <a:t>Engaged and not-so-engaged students</a:t>
            </a:r>
            <a:endParaRPr lang="en-US" sz="3100" dirty="0"/>
          </a:p>
          <a:p>
            <a:pPr marL="722376" lvl="1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00" dirty="0"/>
              <a:t>Intro classes and upper level classes</a:t>
            </a:r>
          </a:p>
          <a:p>
            <a:pPr marL="722376" lvl="1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00" dirty="0"/>
              <a:t>Any topic</a:t>
            </a:r>
          </a:p>
        </p:txBody>
      </p:sp>
    </p:spTree>
    <p:extLst>
      <p:ext uri="{BB962C8B-B14F-4D97-AF65-F5344CB8AC3E}">
        <p14:creationId xmlns:p14="http://schemas.microsoft.com/office/powerpoint/2010/main" val="6591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use clickers?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11936"/>
            <a:ext cx="8572500" cy="584606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Formative assessment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Promote discussion</a:t>
            </a:r>
          </a:p>
          <a:p>
            <a:pPr>
              <a:spcBef>
                <a:spcPts val="600"/>
              </a:spcBef>
            </a:pPr>
            <a:r>
              <a:rPr lang="en-US" dirty="0"/>
              <a:t>Promote </a:t>
            </a:r>
            <a:r>
              <a:rPr lang="en-US" dirty="0" smtClean="0"/>
              <a:t>attendance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Review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Summary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Illustrate concepts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Collect data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Gather simulation results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Gather opinions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Arouse curiosity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Challenge students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Quiz students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Time activities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Ask </a:t>
            </a:r>
            <a:r>
              <a:rPr lang="en-US" dirty="0" err="1" smtClean="0"/>
              <a:t>imprompu</a:t>
            </a:r>
            <a:r>
              <a:rPr lang="en-US" dirty="0" smtClean="0"/>
              <a:t> questions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ENGAGE EVERYONE!!!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812855" y="2054162"/>
            <a:ext cx="4089845" cy="2444686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How do YOU use clickers?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3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275" b="41215"/>
          <a:stretch/>
        </p:blipFill>
        <p:spPr>
          <a:xfrm>
            <a:off x="330200" y="508003"/>
            <a:ext cx="8240557" cy="2249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818" y="2865242"/>
            <a:ext cx="878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klm47@psu.edu</a:t>
            </a: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81000" y="1066800"/>
            <a:ext cx="8610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rgbClr val="000000"/>
                </a:solidFill>
              </a:rPr>
              <a:t>Your original sample has data values </a:t>
            </a: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18, 19, 19, 20, 21</a:t>
            </a: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Is the following a possible bootstrap sample?</a:t>
            </a: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5715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18, 19, 20, 21</a:t>
            </a: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9144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Yes</a:t>
            </a:r>
          </a:p>
          <a:p>
            <a:pPr marL="9144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No</a:t>
            </a:r>
          </a:p>
          <a:p>
            <a:pPr marL="9144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9144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914400" lvl="1" indent="-514350">
              <a:buFont typeface="+mj-lt"/>
              <a:buAutoNum type="alphaLcParenR"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914400" lvl="1" indent="-514350">
              <a:buFont typeface="+mj-lt"/>
              <a:buAutoNum type="alphaLcParenR"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914400" lvl="1" indent="-514350">
              <a:buFont typeface="+mj-lt"/>
              <a:buAutoNum type="alphaLcParenR"/>
              <a:defRPr/>
            </a:pPr>
            <a:endParaRPr lang="en-US" sz="2800" kern="0" noProof="0" dirty="0" smtClean="0">
              <a:solidFill>
                <a:srgbClr val="000000"/>
              </a:solidFill>
            </a:endParaRP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://t3.gstatic.com/images?q=tbn:ANd9GcTYmiLh9B_aVjviHh1xZIewSwIAVBJM6GGUwjQGMknDgt1O3VWWMFpakkXX"/>
          <p:cNvPicPr>
            <a:picLocks noChangeAspect="1" noChangeArrowheads="1"/>
          </p:cNvPicPr>
          <p:nvPr/>
        </p:nvPicPr>
        <p:blipFill>
          <a:blip r:embed="rId3" cstate="print"/>
          <a:srcRect t="17160" b="8480"/>
          <a:stretch>
            <a:fillRect/>
          </a:stretch>
        </p:blipFill>
        <p:spPr bwMode="auto">
          <a:xfrm>
            <a:off x="228600" y="228599"/>
            <a:ext cx="1066800" cy="99060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85800" y="5562600"/>
            <a:ext cx="1295400" cy="4572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5181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egoe Print" pitchFamily="2" charset="0"/>
              </a:rPr>
              <a:t>Bootstrap samples must be the same size as the original sample</a:t>
            </a:r>
            <a:endParaRPr lang="en-US" sz="2000" dirty="0">
              <a:solidFill>
                <a:schemeClr val="accent1"/>
              </a:solidFill>
              <a:latin typeface="Segoe Print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" y="76200"/>
            <a:ext cx="8153400" cy="12192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000099"/>
                </a:solidFill>
                <a:latin typeface="Century Gothic" charset="0"/>
                <a:ea typeface="Century Gothic" charset="0"/>
                <a:cs typeface="Century Gothic" charset="0"/>
              </a:rPr>
              <a:t>Bootstrap Sample</a:t>
            </a:r>
            <a:endParaRPr lang="en-US" sz="4000" b="1" dirty="0">
              <a:solidFill>
                <a:srgbClr val="000099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821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81000" y="1066800"/>
            <a:ext cx="8610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rgbClr val="000000"/>
                </a:solidFill>
              </a:rPr>
              <a:t>Your original sample has data values </a:t>
            </a: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18, 19, 19, 20, 21</a:t>
            </a: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Is the following a possible bootstrap sample?</a:t>
            </a: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5715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18, 18, 19, 20, 21</a:t>
            </a: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9144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Yes</a:t>
            </a:r>
          </a:p>
          <a:p>
            <a:pPr marL="9144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No</a:t>
            </a:r>
          </a:p>
          <a:p>
            <a:pPr marL="9144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9144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5715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914400" lvl="1" indent="-514350">
              <a:buFont typeface="+mj-lt"/>
              <a:buAutoNum type="alphaLcParenR"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914400" lvl="1" indent="-514350">
              <a:buFont typeface="+mj-lt"/>
              <a:buAutoNum type="alphaLcParenR"/>
              <a:defRPr/>
            </a:pPr>
            <a:endParaRPr lang="en-US" sz="2800" kern="0" dirty="0" smtClean="0">
              <a:solidFill>
                <a:srgbClr val="000000"/>
              </a:solidFill>
            </a:endParaRPr>
          </a:p>
          <a:p>
            <a:pPr marL="914400" lvl="1" indent="-514350">
              <a:buFont typeface="+mj-lt"/>
              <a:buAutoNum type="alphaLcParenR"/>
              <a:defRPr/>
            </a:pPr>
            <a:endParaRPr lang="en-US" sz="2800" kern="0" noProof="0" dirty="0" smtClean="0">
              <a:solidFill>
                <a:srgbClr val="000000"/>
              </a:solidFill>
            </a:endParaRP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9" name="Picture 2" descr="http://t3.gstatic.com/images?q=tbn:ANd9GcTYmiLh9B_aVjviHh1xZIewSwIAVBJM6GGUwjQGMknDgt1O3VWWMFpakkXX"/>
          <p:cNvPicPr>
            <a:picLocks noChangeAspect="1" noChangeArrowheads="1"/>
          </p:cNvPicPr>
          <p:nvPr/>
        </p:nvPicPr>
        <p:blipFill>
          <a:blip r:embed="rId3" cstate="print"/>
          <a:srcRect t="17160" b="8480"/>
          <a:stretch>
            <a:fillRect/>
          </a:stretch>
        </p:blipFill>
        <p:spPr bwMode="auto">
          <a:xfrm>
            <a:off x="228600" y="228599"/>
            <a:ext cx="1066800" cy="99060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62000" y="5029200"/>
            <a:ext cx="1295400" cy="4572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4648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egoe Print" pitchFamily="2" charset="0"/>
              </a:rPr>
              <a:t>Same size, could be gotten by sampling with replacement</a:t>
            </a:r>
            <a:endParaRPr lang="en-US" sz="2000" dirty="0">
              <a:solidFill>
                <a:schemeClr val="accent1"/>
              </a:solidFill>
              <a:latin typeface="Segoe Print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76200"/>
            <a:ext cx="8153400" cy="12192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000099"/>
                </a:solidFill>
                <a:latin typeface="Century Gothic" charset="0"/>
                <a:ea typeface="Century Gothic" charset="0"/>
                <a:cs typeface="Century Gothic" charset="0"/>
              </a:rPr>
              <a:t>Bootstrap Sample</a:t>
            </a:r>
            <a:endParaRPr lang="en-US" sz="4000" b="1" dirty="0">
              <a:solidFill>
                <a:srgbClr val="000099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806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can be used for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67968" y="1304354"/>
            <a:ext cx="6193536" cy="1511998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Formative Assessment</a:t>
            </a:r>
            <a:endParaRPr lang="en-US" sz="48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0200" y="3285744"/>
            <a:ext cx="8813800" cy="3438144"/>
          </a:xfrm>
        </p:spPr>
        <p:txBody>
          <a:bodyPr>
            <a:normAutofit/>
          </a:bodyPr>
          <a:lstStyle/>
          <a:p>
            <a:r>
              <a:rPr lang="en-US" dirty="0" smtClean="0"/>
              <a:t>Instant feedback for professors </a:t>
            </a:r>
            <a:r>
              <a:rPr lang="mr-IN" dirty="0" smtClean="0"/>
              <a:t>–</a:t>
            </a:r>
            <a:r>
              <a:rPr lang="en-US" dirty="0" smtClean="0"/>
              <a:t> are students getting it?</a:t>
            </a:r>
          </a:p>
          <a:p>
            <a:r>
              <a:rPr lang="en-US" dirty="0" smtClean="0"/>
              <a:t>Instant feedback for students </a:t>
            </a:r>
            <a:r>
              <a:rPr lang="mr-IN" dirty="0" smtClean="0"/>
              <a:t>–</a:t>
            </a:r>
            <a:r>
              <a:rPr lang="en-US" dirty="0" smtClean="0"/>
              <a:t> am I where I should be?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1752" y="1219200"/>
                <a:ext cx="8659368" cy="2819400"/>
              </a:xfrm>
            </p:spPr>
            <p:txBody>
              <a:bodyPr>
                <a:normAutofit fontScale="925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/>
                  <a:t>In a hypothesis test for H</a:t>
                </a:r>
                <a:r>
                  <a:rPr lang="en-US" baseline="-25000" dirty="0"/>
                  <a:t>0</a:t>
                </a:r>
                <a:r>
                  <a:rPr lang="en-US" dirty="0"/>
                  <a:t>: </a:t>
                </a:r>
                <a:r>
                  <a:rPr lang="en-US" dirty="0">
                    <a:sym typeface="Symbol"/>
                  </a:rPr>
                  <a:t> = 12  </a:t>
                </a:r>
                <a:r>
                  <a:rPr lang="en-US" dirty="0" err="1">
                    <a:sym typeface="Symbol"/>
                  </a:rPr>
                  <a:t>vs</a:t>
                </a:r>
                <a:r>
                  <a:rPr lang="en-US" dirty="0">
                    <a:sym typeface="Symbol"/>
                  </a:rPr>
                  <a:t> H</a:t>
                </a:r>
                <a:r>
                  <a:rPr lang="en-US" baseline="-25000" dirty="0">
                    <a:sym typeface="Symbol"/>
                  </a:rPr>
                  <a:t>a</a:t>
                </a:r>
                <a:r>
                  <a:rPr lang="en-US" dirty="0">
                    <a:sym typeface="Symbol"/>
                  </a:rPr>
                  <a:t>:  &lt; 12,</a:t>
                </a:r>
                <a:r>
                  <a:rPr lang="en-US" baseline="-25000" dirty="0">
                    <a:sym typeface="Symbol"/>
                  </a:rPr>
                  <a:t> </a:t>
                </a:r>
                <a:endParaRPr lang="en-US" dirty="0"/>
              </a:p>
              <a:p>
                <a:r>
                  <a:rPr lang="en-US" dirty="0"/>
                  <a:t>we have a sample with n = 45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  <a:sym typeface="Symbol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/>
                        <a:sym typeface="Symbol"/>
                      </a:rPr>
                      <m:t>=10.</m:t>
                    </m:r>
                    <m:r>
                      <a:rPr lang="en-US" b="0" i="1" smtClean="0">
                        <a:latin typeface="Cambria Math" charset="0"/>
                        <a:sym typeface="Symbol"/>
                      </a:rPr>
                      <m:t>2</m:t>
                    </m:r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/>
                  <a:t>What do we require about the method to produce randomization samples?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752" y="1219200"/>
                <a:ext cx="8659368" cy="2819400"/>
              </a:xfrm>
              <a:blipFill rotWithShape="0">
                <a:blip r:embed="rId2"/>
                <a:stretch>
                  <a:fillRect l="-1690" t="-2592" r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3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 = 12</a:t>
                </a:r>
              </a:p>
              <a:p>
                <a:r>
                  <a:rPr lang="en-US" dirty="0">
                    <a:sym typeface="Symbol"/>
                  </a:rPr>
                  <a:t>  &lt; 12</a:t>
                </a:r>
              </a:p>
              <a:p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  <a:sym typeface="Symbol"/>
                      </a:rPr>
                      <m:t>=10.2</m:t>
                    </m:r>
                  </m:oMath>
                </a14:m>
                <a:endParaRPr lang="en-US" dirty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 rotWithShape="1">
                <a:blip r:embed="rId3"/>
                <a:stretch>
                  <a:fillRect t="-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267200" y="3810000"/>
            <a:ext cx="3733800" cy="2057400"/>
          </a:xfrm>
        </p:spPr>
        <p:txBody>
          <a:bodyPr/>
          <a:lstStyle/>
          <a:p>
            <a:r>
              <a:rPr lang="en-US" dirty="0"/>
              <a:t>We need to generate randomization samples assuming the null hypothesis is true.</a:t>
            </a:r>
          </a:p>
        </p:txBody>
      </p:sp>
      <p:sp>
        <p:nvSpPr>
          <p:cNvPr id="6" name="Oval 5"/>
          <p:cNvSpPr/>
          <p:nvPr/>
        </p:nvSpPr>
        <p:spPr>
          <a:xfrm>
            <a:off x="990600" y="3886200"/>
            <a:ext cx="2167128" cy="6096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Welcome to Penn State!!! (and the stat major)&amp;quot;&quot;/&gt;&lt;property id=&quot;20307&quot; value=&quot;256&quot;/&gt;&lt;/object&gt;&lt;object type=&quot;3&quot; unique_id=&quot;10109&quot;&gt;&lt;property id=&quot;20148&quot; value=&quot;5&quot;/&gt;&lt;property id=&quot;20300&quot; value=&quot;Slide 2 - &amp;quot;Introductions&amp;quot;&quot;/&gt;&lt;property id=&quot;20307&quot; value=&quot;264&quot;/&gt;&lt;/object&gt;&lt;object type=&quot;3&quot; unique_id=&quot;10110&quot;&gt;&lt;property id=&quot;20148&quot; value=&quot;5&quot;/&gt;&lt;property id=&quot;20300&quot; value=&quot;Slide 3 - &amp;quot;Stat Major&amp;quot;&quot;/&gt;&lt;property id=&quot;20307&quot; value=&quot;267&quot;/&gt;&lt;/object&gt;&lt;object type=&quot;3&quot; unique_id=&quot;10111&quot;&gt;&lt;property id=&quot;20148&quot; value=&quot;5&quot;/&gt;&lt;property id=&quot;20300&quot; value=&quot;Slide 4 - &amp;quot;Online Info&amp;quot;&quot;/&gt;&lt;property id=&quot;20307&quot; value=&quot;268&quot;/&gt;&lt;/object&gt;&lt;object type=&quot;3&quot; unique_id=&quot;10112&quot;&gt;&lt;property id=&quot;20148&quot; value=&quot;5&quot;/&gt;&lt;property id=&quot;20300&quot; value=&quot;Slide 5 - &amp;quot;Course Schedule&amp;quot;&quot;/&gt;&lt;property id=&quot;20307&quot; value=&quot;265&quot;/&gt;&lt;/object&gt;&lt;object type=&quot;3&quot; unique_id=&quot;10113&quot;&gt;&lt;property id=&quot;20148&quot; value=&quot;5&quot;/&gt;&lt;property id=&quot;20300&quot; value=&quot;Slide 7 - &amp;quot;Who to Contact for help?&amp;quot;&quot;/&gt;&lt;property id=&quot;20307&quot; value=&quot;266&quot;/&gt;&lt;/object&gt;&lt;object type=&quot;3&quot; unique_id=&quot;10235&quot;&gt;&lt;property id=&quot;20148&quot; value=&quot;5&quot;/&gt;&lt;property id=&quot;20300&quot; value=&quot;Slide 6 - &amp;quot;PSU 016&amp;quot;&quot;/&gt;&lt;property id=&quot;20307&quot; value=&quot;270&quot;/&gt;&lt;/object&gt;&lt;object type=&quot;3&quot; unique_id=&quot;10322&quot;&gt;&lt;property id=&quot;20148&quot; value=&quot;5&quot;/&gt;&lt;property id=&quot;20300&quot; value=&quot;Slide 8 - &amp;quot;Advisor&amp;quot;&quot;/&gt;&lt;property id=&quot;20307&quot; value=&quot;271&quot;/&gt;&lt;/object&gt;&lt;object type=&quot;3&quot; unique_id=&quot;10323&quot;&gt;&lt;property id=&quot;20148&quot; value=&quot;5&quot;/&gt;&lt;property id=&quot;20300&quot; value=&quot;Slide 9 - &amp;quot;Problems?&amp;quot;&quot;/&gt;&lt;property id=&quot;20307&quot; value=&quot;272&quot;/&gt;&lt;/object&gt;&lt;object type=&quot;3&quot; unique_id=&quot;10324&quot;&gt;&lt;property id=&quot;20148&quot; value=&quot;5&quot;/&gt;&lt;property id=&quot;20300&quot; value=&quot;Slide 10 - &amp;quot;Email&amp;quot;&quot;/&gt;&lt;property id=&quot;20307&quot; value=&quot;274&quot;/&gt;&lt;/object&gt;&lt;object type=&quot;3&quot; unique_id=&quot;10325&quot;&gt;&lt;property id=&quot;20148&quot; value=&quot;5&quot;/&gt;&lt;property id=&quot;20300&quot; value=&quot;Slide 11 - &amp;quot;General Advice&amp;quot;&quot;/&gt;&lt;property id=&quot;20307&quot; value=&quot;275&quot;/&gt;&lt;/object&gt;&lt;object type=&quot;3&quot; unique_id=&quot;10326&quot;&gt;&lt;property id=&quot;20148&quot; value=&quot;5&quot;/&gt;&lt;property id=&quot;20300&quot; value=&quot;Slide 12 - &amp;quot;Make the most of it!&amp;quot;&quot;/&gt;&lt;property id=&quot;20307&quot; value=&quot;276&quot;/&gt;&lt;/object&gt;&lt;object type=&quot;3&quot; unique_id=&quot;10327&quot;&gt;&lt;property id=&quot;20148&quot; value=&quot;5&quot;/&gt;&lt;property id=&quot;20300&quot; value=&quot;Slide 13 - &amp;quot;Questions?&amp;quot;&quot;/&gt;&lt;property id=&quot;20307&quot; value=&quot;273&quot;/&gt;&lt;/object&gt;&lt;/object&gt;&lt;object type=&quot;8&quot; unique_id=&quot;1001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6"/>
  <p:tag name="ANSWERBULLETS" val="3"/>
  <p:tag name="TEXTLENGTH" val="50"/>
  <p:tag name="FONTSIZE" val="28"/>
  <p:tag name="BULLETTYPE" val="ppBulletArabicPeriod"/>
  <p:tag name="ANSWERTEXT" val="0-10%&#10;10-25%&#10;25-50%&#10;50-75%&#10;75-100%&#10;I have no idea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Hourglass"/>
  <p:tag name="CDTIMELIMIT" val="10"/>
  <p:tag name="STYLE" val="4"/>
  <p:tag name="CDTIMELEFT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3D3BC71DDFD4B12BF437CBDA399AF7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RESPONSESGATHERED" val="True"/>
  <p:tag name="TOTALRESPONSES" val="25"/>
  <p:tag name="RESPONSECOUNT" val="25"/>
  <p:tag name="SLICED" val="False"/>
  <p:tag name="RESPONSES" val="4;3;1;4;1;3;1;1;1;2;3;4;4;2;4;2;1;3;1;3;4;3;1;4;3;"/>
  <p:tag name="CHARTSTRINGSTD" val="8 3 7 7"/>
  <p:tag name="CHARTSTRINGREV" val="7 7 3 8"/>
  <p:tag name="CHARTSTRINGSTDPER" val="0.32 0.12 0.28 0.28"/>
  <p:tag name="CHARTSTRINGREVPER" val="0.28 0.28 0.12 0.32"/>
  <p:tag name="SLIDEORDER" val="2"/>
  <p:tag name="SLIDEGUID" val="0DF7AE117F32443A8D2ADC63C4423C23"/>
  <p:tag name="QUESTIONALIAS" val="How are these two stocks related? "/>
  <p:tag name="ANSWERSALIAS" val="Positively Correlated|smicln|Negatively Correlated|smicln|Not Correlated|smicln|Not Enough Information|smicln|I have no idea"/>
  <p:tag name="VALUES" val="No Value|smicln|No Value|smicln|No Value|smicln|No Value|smicln|No Val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Hourglass"/>
  <p:tag name="CDTIMELIMIT" val="10"/>
  <p:tag name="STYLE" val="4"/>
  <p:tag name="CDTIMELEFT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96"/>
  <p:tag name="FONTSIZE" val="24"/>
  <p:tag name="BULLETTYPE" val="ppBulletArabicPeriod"/>
  <p:tag name="ANSWERTEXT" val="Positively Correlated&#10;Negatively Correlated&#10;Not Correlated&#10;Not Enough Information&#10;I have no ide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96"/>
  <p:tag name="FONTSIZE" val="24"/>
  <p:tag name="BULLETTYPE" val="ppBulletArabicPeriod"/>
  <p:tag name="ANSWERTEXT" val="Positively Correlated&#10;Negatively Correlated&#10;Not Correlated&#10;Not Enough Information&#10;I have no id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FC7EC94023A45D89CF1D8FA596B0E7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A 40-year old woman participates in routine screening and has a positive mammography.  What’s the probability she has cancer?"/>
  <p:tag name="ANSWERSALIAS" val="0-10%|smicln|10-25%|smicln|25-50%|smicln|50-75%|smicln|75-100%|smicln|I have no idea."/>
  <p:tag name="RESPONSESGATHERED" val="True"/>
  <p:tag name="TOTALRESPONSES" val="20"/>
  <p:tag name="RESPONSECOUNT" val="20"/>
  <p:tag name="SLICED" val="False"/>
  <p:tag name="RESPONSES" val="5;1;1;4;1;5;5;5;5;5;1;1;1;4;4;3;5;4;4;5;"/>
  <p:tag name="CHARTSTRINGSTD" val="6 0 1 5 8 0"/>
  <p:tag name="CHARTSTRINGREV" val="0 8 5 1 0 6"/>
  <p:tag name="CHARTSTRINGSTDPER" val="0.3 0 0.05 0.25 0.4 0"/>
  <p:tag name="CHARTSTRINGREVPER" val="0 0.4 0.25 0.05 0 0.3"/>
  <p:tag name="SLIDEORDER" val="2"/>
  <p:tag name="SLIDEGUID" val="D593FA4911464733BDF0AB7AEDE23629"/>
  <p:tag name="VALUES" val="No Value|smicln|No Value|smicln|No Value|smicln|No Value|smicln|No Value|smicln|No Val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20988</TotalTime>
  <Words>1526</Words>
  <Application>Microsoft Macintosh PowerPoint</Application>
  <PresentationFormat>On-screen Show (4:3)</PresentationFormat>
  <Paragraphs>353</Paragraphs>
  <Slides>52</Slides>
  <Notes>9</Notes>
  <HiddenSlides>5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Calibri</vt:lpstr>
      <vt:lpstr>Cambria Math</vt:lpstr>
      <vt:lpstr>Century Gothic</vt:lpstr>
      <vt:lpstr>Palatino</vt:lpstr>
      <vt:lpstr>Segoe Print</vt:lpstr>
      <vt:lpstr>Symbol</vt:lpstr>
      <vt:lpstr>Times New Roman</vt:lpstr>
      <vt:lpstr>Wingdings</vt:lpstr>
      <vt:lpstr>Wingdings 2</vt:lpstr>
      <vt:lpstr>Arial</vt:lpstr>
      <vt:lpstr>Office Theme</vt:lpstr>
      <vt:lpstr>Chart</vt:lpstr>
      <vt:lpstr>Engaging Everyone with Clickers </vt:lpstr>
      <vt:lpstr>“Clickers”/PRS/CRS</vt:lpstr>
      <vt:lpstr>Clickers can be used to…</vt:lpstr>
      <vt:lpstr>Regression Line</vt:lpstr>
      <vt:lpstr>PowerPoint Presentation</vt:lpstr>
      <vt:lpstr>PowerPoint Presentation</vt:lpstr>
      <vt:lpstr>PowerPoint Presentation</vt:lpstr>
      <vt:lpstr>Clickers can be used for…</vt:lpstr>
      <vt:lpstr>Randomization Distribution</vt:lpstr>
      <vt:lpstr>Randomization Distribution</vt:lpstr>
      <vt:lpstr>Randomization Distribution</vt:lpstr>
      <vt:lpstr>Clickers can be used to…</vt:lpstr>
      <vt:lpstr>Clickers can be used to…</vt:lpstr>
      <vt:lpstr>PowerPoint Presentation</vt:lpstr>
      <vt:lpstr>PowerPoint Presentation</vt:lpstr>
      <vt:lpstr>Clickers can be used to…</vt:lpstr>
      <vt:lpstr>Clickers can be used to…</vt:lpstr>
      <vt:lpstr>Mini Review Quiz</vt:lpstr>
      <vt:lpstr>Causal?</vt:lpstr>
      <vt:lpstr>Visualization</vt:lpstr>
      <vt:lpstr>Statistic/Parameter</vt:lpstr>
      <vt:lpstr>Clickers can be used to…</vt:lpstr>
      <vt:lpstr>Takeaway #1</vt:lpstr>
      <vt:lpstr>Takeaway #2</vt:lpstr>
      <vt:lpstr>Takeaway #3</vt:lpstr>
      <vt:lpstr>Takeaway #4</vt:lpstr>
      <vt:lpstr>Clickers can be used to…</vt:lpstr>
      <vt:lpstr>Split into two groups.</vt:lpstr>
      <vt:lpstr>ODD Birthdays</vt:lpstr>
      <vt:lpstr>EVEN Birthdays</vt:lpstr>
      <vt:lpstr>EVERYONE</vt:lpstr>
      <vt:lpstr>Clickers can be used to…</vt:lpstr>
      <vt:lpstr>Tongue Rolling</vt:lpstr>
      <vt:lpstr>Clickers can be used to…</vt:lpstr>
      <vt:lpstr>One Randomization Sample</vt:lpstr>
      <vt:lpstr>Class p-value</vt:lpstr>
      <vt:lpstr>Clickers can be used to…</vt:lpstr>
      <vt:lpstr>PowerPoint Presentation</vt:lpstr>
      <vt:lpstr>Clickers can be used to…</vt:lpstr>
      <vt:lpstr>The Golden Shiner Experiment</vt:lpstr>
      <vt:lpstr>The Golden Shiner Experiment</vt:lpstr>
      <vt:lpstr>Indifferent Fish</vt:lpstr>
      <vt:lpstr>A 40-year old woman participates in routine screening and has a positive mammography.  What’s the probability she has cancer?</vt:lpstr>
      <vt:lpstr>Clickers can be used to…</vt:lpstr>
      <vt:lpstr>How are these two stocks related? </vt:lpstr>
      <vt:lpstr>Clickers can be used to…</vt:lpstr>
      <vt:lpstr>p-value</vt:lpstr>
      <vt:lpstr>Clickers can be used to…</vt:lpstr>
      <vt:lpstr>Clickers can be used to…</vt:lpstr>
      <vt:lpstr>Why use clickers?</vt:lpstr>
      <vt:lpstr>Why use clickers?</vt:lpstr>
      <vt:lpstr>PowerPoint Presentation</vt:lpstr>
    </vt:vector>
  </TitlesOfParts>
  <Company>Duke University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Crank or Two?</dc:title>
  <dc:creator>Kari Lock Morgan</dc:creator>
  <cp:lastModifiedBy>Kari Lock Morgan</cp:lastModifiedBy>
  <cp:revision>461</cp:revision>
  <cp:lastPrinted>2014-08-22T20:01:48Z</cp:lastPrinted>
  <dcterms:created xsi:type="dcterms:W3CDTF">2014-07-23T18:53:33Z</dcterms:created>
  <dcterms:modified xsi:type="dcterms:W3CDTF">2020-05-19T17:40:39Z</dcterms:modified>
</cp:coreProperties>
</file>