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4"/>
  </p:sldMasterIdLst>
  <p:notesMasterIdLst>
    <p:notesMasterId r:id="rId17"/>
  </p:notesMasterIdLst>
  <p:sldIdLst>
    <p:sldId id="256" r:id="rId5"/>
    <p:sldId id="302" r:id="rId6"/>
    <p:sldId id="303" r:id="rId7"/>
    <p:sldId id="289" r:id="rId8"/>
    <p:sldId id="304" r:id="rId9"/>
    <p:sldId id="311" r:id="rId10"/>
    <p:sldId id="278" r:id="rId11"/>
    <p:sldId id="293" r:id="rId12"/>
    <p:sldId id="298" r:id="rId13"/>
    <p:sldId id="313" r:id="rId14"/>
    <p:sldId id="308" r:id="rId15"/>
    <p:sldId id="314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99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8" autoAdjust="0"/>
    <p:restoredTop sz="96357" autoAdjust="0"/>
  </p:normalViewPr>
  <p:slideViewPr>
    <p:cSldViewPr>
      <p:cViewPr varScale="1">
        <p:scale>
          <a:sx n="114" d="100"/>
          <a:sy n="114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87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5AAD4D-E123-45A3-AE0F-CD00D80BEA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49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AAD4D-E123-45A3-AE0F-CD00D80BEA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79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pattFill prst="pct5">
          <a:fgClr>
            <a:srgbClr val="FFFFFF"/>
          </a:fgClr>
          <a:bgClr>
            <a:schemeClr val="tx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0" y="6673850"/>
            <a:ext cx="13112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chemeClr val="accent1"/>
                </a:solidFill>
              </a:rPr>
              <a:t>© 2014 Minitab, Inc.</a:t>
            </a: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371600"/>
            <a:ext cx="7772400" cy="1600200"/>
          </a:xfrm>
        </p:spPr>
        <p:txBody>
          <a:bodyPr/>
          <a:lstStyle>
            <a:lvl1pPr>
              <a:defRPr sz="4800" b="1">
                <a:solidFill>
                  <a:schemeClr val="bg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685800" y="3124200"/>
            <a:ext cx="6477000" cy="1752600"/>
          </a:xfrm>
        </p:spPr>
        <p:txBody>
          <a:bodyPr/>
          <a:lstStyle>
            <a:lvl1pPr marL="0" indent="227013">
              <a:buFont typeface="Times" pitchFamily="18" charset="0"/>
              <a:buNone/>
              <a:defRPr sz="200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389BAFA-0C30-463A-AE1A-8124091D8D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739DB-3525-4D40-88FC-E979B7B45A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0363" y="1143000"/>
            <a:ext cx="2135187" cy="4575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143000"/>
            <a:ext cx="6253163" cy="4575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FC2F0-F2BF-489B-9218-D358F39819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96694" y="1600200"/>
            <a:ext cx="7690105" cy="3915580"/>
          </a:xfrm>
        </p:spPr>
        <p:txBody>
          <a:bodyPr/>
          <a:lstStyle>
            <a:lvl2pPr>
              <a:defRPr>
                <a:solidFill>
                  <a:srgbClr val="026CB6"/>
                </a:solidFill>
              </a:defRPr>
            </a:lvl2pPr>
            <a:lvl3pPr>
              <a:defRPr>
                <a:solidFill>
                  <a:srgbClr val="026CB6"/>
                </a:solidFill>
              </a:defRPr>
            </a:lvl3pPr>
            <a:lvl4pPr>
              <a:defRPr>
                <a:solidFill>
                  <a:srgbClr val="026CB6"/>
                </a:solidFill>
              </a:defRPr>
            </a:lvl4pPr>
          </a:lstStyle>
          <a:p>
            <a:pPr lvl="0"/>
            <a:r>
              <a:rPr lang="en-US" dirty="0"/>
              <a:t>Click to edit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1345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79B004-569B-4281-872B-8D564AFEF2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>
          <a:xfrm>
            <a:off x="495887" y="6400800"/>
            <a:ext cx="2396197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8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382588">
              <a:buFont typeface="Arial" pitchFamily="34" charset="0"/>
              <a:buChar char="►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B4FA2-6B1A-45B9-A583-CEE383E97E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EBC5D-BE97-4540-B0B0-5CF714C7F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95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95464-68B8-4E7D-8775-D5338F17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FF5CE-8BA4-4573-BE40-C5EE367C3F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CAC34-A755-4423-8466-884802F8B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7421A-80D9-4114-8EF7-6D8E2B018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41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6051E-1DF5-4401-BF4D-36632606ED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2999"/>
            <a:ext cx="5486400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27BA1-8B27-44CF-B758-33CCE58681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4800" y="228600"/>
            <a:ext cx="85105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28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4800" y="1295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Level 1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  <a:p>
            <a:pPr lvl="3"/>
            <a:r>
              <a:rPr lang="en-US" dirty="0"/>
              <a:t>Level 4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76200" y="6400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479B004-569B-4281-872B-8D564AFEF2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6673850"/>
            <a:ext cx="13112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chemeClr val="accent1"/>
                </a:solidFill>
              </a:rPr>
              <a:t>© 2014 Minitab, Inc.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0" y="6248400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5" r:id="rId12"/>
    <p:sldLayoutId id="2147483676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96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96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96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96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96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96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96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96A"/>
          </a:solidFill>
          <a:latin typeface="Arial" charset="0"/>
        </a:defRPr>
      </a:lvl9pPr>
    </p:titleStyle>
    <p:bodyStyle>
      <a:lvl1pPr marL="609600" indent="-3825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pitchFamily="34" charset="0"/>
        <a:buChar char="►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1258888" indent="-230188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Times" pitchFamily="18" charset="0"/>
        <a:buChar char="•"/>
        <a:defRPr sz="2000">
          <a:solidFill>
            <a:srgbClr val="000000"/>
          </a:solidFill>
          <a:latin typeface="+mn-lt"/>
        </a:defRPr>
      </a:lvl2pPr>
      <a:lvl3pPr marL="1811338" indent="-2095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Times" pitchFamily="18" charset="0"/>
        <a:buChar char="–"/>
        <a:defRPr>
          <a:solidFill>
            <a:srgbClr val="000000"/>
          </a:solidFill>
          <a:latin typeface="+mn-lt"/>
        </a:defRPr>
      </a:lvl3pPr>
      <a:lvl4pPr marL="2306638" indent="-249238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Times" pitchFamily="18" charset="0"/>
        <a:buChar char="­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bayly@minitab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Evolution of Regression Modeling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685800" y="3124200"/>
            <a:ext cx="7696200" cy="22860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Cheryl Pammer</a:t>
            </a:r>
          </a:p>
          <a:p>
            <a:r>
              <a:rPr lang="en-US" dirty="0"/>
              <a:t>Statistician, Technical Trainer/User Experience Designer</a:t>
            </a:r>
          </a:p>
          <a:p>
            <a:r>
              <a:rPr lang="en-US" dirty="0"/>
              <a:t>Minitab Inc.</a:t>
            </a:r>
          </a:p>
          <a:p>
            <a:endParaRPr lang="en-US" dirty="0"/>
          </a:p>
          <a:p>
            <a:r>
              <a:rPr lang="en-US" dirty="0"/>
              <a:t>May 24,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8E3F-3248-4754-8DE9-BBFC328D4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and Regression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54B6E-E36C-42B0-BFB5-48CBF9708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40750" cy="4572000"/>
          </a:xfrm>
        </p:spPr>
        <p:txBody>
          <a:bodyPr/>
          <a:lstStyle/>
          <a:p>
            <a:r>
              <a:rPr lang="en-US" dirty="0"/>
              <a:t>Nonparametric machine learning for classification and regression.</a:t>
            </a:r>
          </a:p>
          <a:p>
            <a:r>
              <a:rPr lang="en-US" dirty="0"/>
              <a:t>Stepwise procedure in which predictors enter the model one at a time.</a:t>
            </a:r>
          </a:p>
          <a:p>
            <a:r>
              <a:rPr lang="en-US" dirty="0"/>
              <a:t>Procedure works by carving a high-dimensional data space into small to moderate set of regions.</a:t>
            </a:r>
          </a:p>
          <a:p>
            <a:r>
              <a:rPr lang="en-US" dirty="0"/>
              <a:t>A prediction is produced for each region.</a:t>
            </a:r>
          </a:p>
          <a:p>
            <a:r>
              <a:rPr lang="en-US" dirty="0"/>
              <a:t>Early data mining tool, developed between 1974-1983. </a:t>
            </a:r>
          </a:p>
          <a:p>
            <a:pPr marL="227012" indent="0">
              <a:buNone/>
            </a:pPr>
            <a:endParaRPr lang="en-US" dirty="0"/>
          </a:p>
          <a:p>
            <a:pPr marL="227012" indent="0">
              <a:buNone/>
            </a:pPr>
            <a:r>
              <a:rPr lang="en-US" dirty="0"/>
              <a:t>Leo </a:t>
            </a:r>
            <a:r>
              <a:rPr lang="en-US" dirty="0" err="1"/>
              <a:t>Breiman</a:t>
            </a:r>
            <a:r>
              <a:rPr lang="en-US" dirty="0"/>
              <a:t>, Jerome Friedman, Richard </a:t>
            </a:r>
            <a:r>
              <a:rPr lang="en-US" dirty="0" err="1"/>
              <a:t>Olshen</a:t>
            </a:r>
            <a:r>
              <a:rPr lang="en-US" dirty="0"/>
              <a:t>, Charles Stone. (1984) Classification and Regression Trees.  </a:t>
            </a:r>
          </a:p>
        </p:txBody>
      </p:sp>
    </p:spTree>
    <p:extLst>
      <p:ext uri="{BB962C8B-B14F-4D97-AF65-F5344CB8AC3E}">
        <p14:creationId xmlns:p14="http://schemas.microsoft.com/office/powerpoint/2010/main" val="163255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85820-4BBE-4C3E-8E27-910E53C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Trees in Basic Stat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EDA2F-1722-43A5-8968-3F87E42A4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Classes in machine learning algorithms typically start with regression and build from there.</a:t>
            </a:r>
          </a:p>
          <a:p>
            <a:r>
              <a:rPr lang="en-US" dirty="0"/>
              <a:t>Traditional statistics classes can easily extend from regression/logistic regression into regression trees.</a:t>
            </a:r>
          </a:p>
          <a:p>
            <a:r>
              <a:rPr lang="en-US" dirty="0"/>
              <a:t>As data sets grow larger, regression trees can be an important part of a data analyst’s tool kit.</a:t>
            </a:r>
          </a:p>
          <a:p>
            <a:r>
              <a:rPr lang="en-US" dirty="0"/>
              <a:t>Many professionals entering the workforce will encounter data scientists. They will benefit by having some knowledge around machine learning algorithms and terminology.</a:t>
            </a:r>
          </a:p>
        </p:txBody>
      </p:sp>
    </p:spTree>
    <p:extLst>
      <p:ext uri="{BB962C8B-B14F-4D97-AF65-F5344CB8AC3E}">
        <p14:creationId xmlns:p14="http://schemas.microsoft.com/office/powerpoint/2010/main" val="11478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6B528-1B66-4C98-900A-2E2307CBD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098ED-4810-4BB3-9AD4-2F6F9617A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Feel free to contact me:</a:t>
            </a:r>
          </a:p>
          <a:p>
            <a:pPr marL="227012" indent="0">
              <a:buNone/>
            </a:pPr>
            <a:r>
              <a:rPr lang="en-US" dirty="0"/>
              <a:t>Cheryl Pammer</a:t>
            </a:r>
          </a:p>
          <a:p>
            <a:pPr marL="227012" indent="0">
              <a:buNone/>
            </a:pPr>
            <a:r>
              <a:rPr lang="en-US" dirty="0"/>
              <a:t>cpammer@Minitab.com</a:t>
            </a:r>
          </a:p>
          <a:p>
            <a:endParaRPr lang="en-US" dirty="0"/>
          </a:p>
          <a:p>
            <a:r>
              <a:rPr lang="en-US" dirty="0"/>
              <a:t>To try Salford Predictive Modeler or Minitab, contact</a:t>
            </a:r>
          </a:p>
          <a:p>
            <a:pPr marL="227012" indent="0">
              <a:buNone/>
            </a:pPr>
            <a:r>
              <a:rPr lang="en-US" dirty="0"/>
              <a:t>Christine Bayly, Academic </a:t>
            </a:r>
            <a:r>
              <a:rPr lang="en-US"/>
              <a:t>Sales Manager: </a:t>
            </a:r>
            <a:endParaRPr lang="en-US" dirty="0"/>
          </a:p>
          <a:p>
            <a:pPr marL="227012" indent="0">
              <a:buNone/>
            </a:pPr>
            <a:r>
              <a:rPr lang="en-US" u="sng" dirty="0">
                <a:hlinkClick r:id="rId2"/>
              </a:rPr>
              <a:t>Cbayly@minitab.com</a:t>
            </a:r>
            <a:endParaRPr lang="en-US" dirty="0"/>
          </a:p>
          <a:p>
            <a:pPr marL="227012" indent="0">
              <a:buNone/>
            </a:pPr>
            <a:r>
              <a:rPr lang="en-US" dirty="0"/>
              <a:t>800-448-3555 x 3304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76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C23F-94DA-4DB9-B047-8E94F4F7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5CAC8-C059-4485-B57C-83ACD2D16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sz="1800" dirty="0"/>
              <a:t>What Is Machine Learning?</a:t>
            </a:r>
          </a:p>
          <a:p>
            <a:r>
              <a:rPr lang="en-US" sz="1800" dirty="0"/>
              <a:t>Basic Machine Learning Algorithms</a:t>
            </a:r>
          </a:p>
          <a:p>
            <a:r>
              <a:rPr lang="en-US" sz="1800" dirty="0"/>
              <a:t>Moving From Regression to Regression Trees</a:t>
            </a:r>
          </a:p>
          <a:p>
            <a:r>
              <a:rPr lang="en-US" sz="1800" dirty="0"/>
              <a:t>Why Teach Regression Trees </a:t>
            </a:r>
          </a:p>
          <a:p>
            <a:pPr marL="170259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A84869-A4B1-4530-A47D-C5DA039E0D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1B4FA2-6B1A-45B9-A583-CEE383E97E4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23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82C16-45F9-4FCC-A5F7-AA340E6D2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Machine Learning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819133-B0CE-4836-9389-9E756C57D5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79B004-569B-4281-872B-8D564AFEF2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FA6C6-AE5E-4425-877E-0596571BC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171700"/>
            <a:ext cx="1607344" cy="160734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AD0B7B-8AF2-4758-9B0D-4A1F1387CCDA}"/>
              </a:ext>
            </a:extLst>
          </p:cNvPr>
          <p:cNvSpPr txBox="1">
            <a:spLocks/>
          </p:cNvSpPr>
          <p:nvPr/>
        </p:nvSpPr>
        <p:spPr bwMode="auto">
          <a:xfrm>
            <a:off x="2457450" y="2002467"/>
            <a:ext cx="5915025" cy="319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4290" rIns="68580" bIns="3429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27694">
              <a:spcBef>
                <a:spcPct val="20000"/>
              </a:spcBef>
              <a:buClr>
                <a:srgbClr val="000000"/>
              </a:buClr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A machine learning algorithm “teaches” a computer to recognize patterns using available data. </a:t>
            </a:r>
          </a:p>
          <a:p>
            <a:pPr marL="127694">
              <a:spcBef>
                <a:spcPct val="20000"/>
              </a:spcBef>
              <a:buClr>
                <a:srgbClr val="000000"/>
              </a:buClr>
            </a:pPr>
            <a:endParaRPr lang="en-US" sz="2000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  <a:p>
            <a:pPr marL="127694">
              <a:spcBef>
                <a:spcPct val="20000"/>
              </a:spcBef>
              <a:buClr>
                <a:srgbClr val="000000"/>
              </a:buClr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Data is usually split into a training set and a test set:</a:t>
            </a:r>
          </a:p>
          <a:p>
            <a:pPr marL="384869" indent="-257175">
              <a:spcBef>
                <a:spcPct val="20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Training (or learn) = creates model</a:t>
            </a:r>
          </a:p>
          <a:p>
            <a:pPr marL="384869" indent="-257175">
              <a:spcBef>
                <a:spcPct val="20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Test = assesses model performance</a:t>
            </a:r>
          </a:p>
          <a:p>
            <a:pPr marL="127694"/>
            <a:endParaRPr lang="en-US" sz="1800" dirty="0"/>
          </a:p>
          <a:p>
            <a:pPr marL="127694"/>
            <a:endParaRPr lang="en-US" sz="1800" dirty="0"/>
          </a:p>
          <a:p>
            <a:pPr marL="127694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541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CRISP-DM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446644" y="1137568"/>
            <a:ext cx="2981740" cy="2281493"/>
          </a:xfrm>
        </p:spPr>
        <p:txBody>
          <a:bodyPr/>
          <a:lstStyle/>
          <a:p>
            <a:pPr marL="227012" indent="0">
              <a:buNone/>
            </a:pPr>
            <a:r>
              <a:rPr lang="en-US" sz="2800" b="1" dirty="0">
                <a:solidFill>
                  <a:srgbClr val="026CB6"/>
                </a:solidFill>
              </a:rPr>
              <a:t>Cr</a:t>
            </a:r>
            <a:r>
              <a:rPr lang="en-US" sz="2800" dirty="0"/>
              <a:t>oss-</a:t>
            </a:r>
            <a:r>
              <a:rPr lang="en-US" sz="2800" b="1" dirty="0">
                <a:solidFill>
                  <a:srgbClr val="026CB6"/>
                </a:solidFill>
              </a:rPr>
              <a:t>i</a:t>
            </a:r>
            <a:r>
              <a:rPr lang="en-US" sz="2800" dirty="0"/>
              <a:t>ndustry </a:t>
            </a:r>
            <a:r>
              <a:rPr lang="en-US" sz="2800" b="1" dirty="0">
                <a:solidFill>
                  <a:srgbClr val="026CB6"/>
                </a:solidFill>
              </a:rPr>
              <a:t>s</a:t>
            </a:r>
            <a:r>
              <a:rPr lang="en-US" sz="2800" dirty="0"/>
              <a:t>tandard </a:t>
            </a:r>
            <a:r>
              <a:rPr lang="en-US" sz="2800" b="1" dirty="0">
                <a:solidFill>
                  <a:srgbClr val="026CB6"/>
                </a:solidFill>
              </a:rPr>
              <a:t>p</a:t>
            </a:r>
            <a:r>
              <a:rPr lang="en-US" sz="2800" dirty="0"/>
              <a:t>rocess for </a:t>
            </a:r>
            <a:r>
              <a:rPr lang="en-US" sz="2800" b="1" dirty="0">
                <a:solidFill>
                  <a:srgbClr val="026CB6"/>
                </a:solidFill>
              </a:rPr>
              <a:t>d</a:t>
            </a:r>
            <a:r>
              <a:rPr lang="en-US" sz="2800" dirty="0"/>
              <a:t>ata </a:t>
            </a:r>
            <a:r>
              <a:rPr lang="en-US" sz="2800" b="1" dirty="0">
                <a:solidFill>
                  <a:srgbClr val="026CB6"/>
                </a:solidFill>
              </a:rPr>
              <a:t>m</a:t>
            </a:r>
            <a:r>
              <a:rPr lang="en-US" sz="2800" dirty="0"/>
              <a:t>ining</a:t>
            </a:r>
          </a:p>
          <a:p>
            <a:pPr marL="227012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577C0F-89F4-49A0-8C98-D6B6BDAE7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187" y="1137568"/>
            <a:ext cx="4915456" cy="4925056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5B027FF-3C93-4145-8BCE-65EF2D1FB21B}"/>
              </a:ext>
            </a:extLst>
          </p:cNvPr>
          <p:cNvSpPr/>
          <p:nvPr/>
        </p:nvSpPr>
        <p:spPr bwMode="auto">
          <a:xfrm>
            <a:off x="3657600" y="3733800"/>
            <a:ext cx="1600200" cy="762000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18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42A8D-1B60-4325-94B0-BC9540A9F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Machine Learning Algorithms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30ACF4B-4B72-46F6-9595-506C6D11C4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24647"/>
              </p:ext>
            </p:extLst>
          </p:nvPr>
        </p:nvGraphicFramePr>
        <p:xfrm>
          <a:off x="495886" y="1828800"/>
          <a:ext cx="7905164" cy="1577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546">
                  <a:extLst>
                    <a:ext uri="{9D8B030D-6E8A-4147-A177-3AD203B41FA5}">
                      <a16:colId xmlns:a16="http://schemas.microsoft.com/office/drawing/2014/main" val="1808608240"/>
                    </a:ext>
                  </a:extLst>
                </a:gridCol>
                <a:gridCol w="5912618">
                  <a:extLst>
                    <a:ext uri="{9D8B030D-6E8A-4147-A177-3AD203B41FA5}">
                      <a16:colId xmlns:a16="http://schemas.microsoft.com/office/drawing/2014/main" val="706716479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800" b="0" dirty="0"/>
                        <a:t>Type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Tools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04948552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n-US" sz="1800" dirty="0"/>
                        <a:t>Supervised</a:t>
                      </a:r>
                    </a:p>
                    <a:p>
                      <a:r>
                        <a:rPr lang="en-US" sz="1800" dirty="0"/>
                        <a:t>(Y and X’s)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Regression, Logistic Regression</a:t>
                      </a:r>
                    </a:p>
                    <a:p>
                      <a:r>
                        <a:rPr lang="en-US" sz="1800" dirty="0"/>
                        <a:t>CART, Random Forests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54417944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n-US" sz="1800" dirty="0"/>
                        <a:t>Unsupervised</a:t>
                      </a:r>
                    </a:p>
                    <a:p>
                      <a:r>
                        <a:rPr lang="en-US" sz="1800" dirty="0"/>
                        <a:t>(Only X’s)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K-Means Clustering, Hierarchical Clustering</a:t>
                      </a:r>
                    </a:p>
                    <a:p>
                      <a:r>
                        <a:rPr lang="en-US" sz="1800" dirty="0"/>
                        <a:t>Principal Components Analysis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3392825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2DAA68-C23C-483C-BD2E-9FF127D507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1B4FA2-6B1A-45B9-A583-CEE383E97E4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B563D2-7BAD-4EFD-9017-A5B8B390B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796" y="3819822"/>
            <a:ext cx="2948281" cy="11658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B9B089-2B79-4FAF-BB34-780786BB11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924" y="3543300"/>
            <a:ext cx="2578938" cy="1718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BC934E-C276-4FF3-8EB8-1074212D78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6100" y="3543301"/>
            <a:ext cx="2578938" cy="17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4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5B41-73C7-4BAD-917F-D66650B6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Survived the Titanic?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9E5BE-C6F7-4772-9C6D-065F5B2C7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40750" cy="4800600"/>
          </a:xfrm>
        </p:spPr>
        <p:txBody>
          <a:bodyPr/>
          <a:lstStyle/>
          <a:p>
            <a:pPr marL="227012" indent="0">
              <a:buNone/>
            </a:pPr>
            <a:r>
              <a:rPr lang="en-US" dirty="0"/>
              <a:t>Target Variable: Survival (0 = No, 1 = Yes)</a:t>
            </a:r>
          </a:p>
          <a:p>
            <a:pPr marL="227012" indent="0">
              <a:buNone/>
            </a:pPr>
            <a:r>
              <a:rPr lang="en-US" dirty="0"/>
              <a:t>Predictor Variables:</a:t>
            </a:r>
          </a:p>
          <a:p>
            <a:r>
              <a:rPr lang="en-US" dirty="0" err="1"/>
              <a:t>Pclass</a:t>
            </a:r>
            <a:r>
              <a:rPr lang="en-US" dirty="0"/>
              <a:t> (1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, or 3</a:t>
            </a:r>
            <a:r>
              <a:rPr lang="en-US" baseline="30000" dirty="0"/>
              <a:t>rd</a:t>
            </a:r>
            <a:r>
              <a:rPr lang="en-US" dirty="0"/>
              <a:t> class)</a:t>
            </a:r>
          </a:p>
          <a:p>
            <a:r>
              <a:rPr lang="en-US" dirty="0"/>
              <a:t>Sex </a:t>
            </a:r>
          </a:p>
          <a:p>
            <a:r>
              <a:rPr lang="en-US" dirty="0"/>
              <a:t>Age</a:t>
            </a:r>
          </a:p>
          <a:p>
            <a:r>
              <a:rPr lang="en-US" dirty="0" err="1"/>
              <a:t>Sibsp</a:t>
            </a:r>
            <a:r>
              <a:rPr lang="en-US" dirty="0"/>
              <a:t> (# of siblings/spouses aboard) </a:t>
            </a:r>
          </a:p>
          <a:p>
            <a:r>
              <a:rPr lang="en-US" dirty="0"/>
              <a:t>Parch (# of parents/children aboard)</a:t>
            </a:r>
          </a:p>
          <a:p>
            <a:r>
              <a:rPr lang="en-US"/>
              <a:t>Fare </a:t>
            </a:r>
            <a:endParaRPr lang="en-US" dirty="0"/>
          </a:p>
          <a:p>
            <a:r>
              <a:rPr lang="en-US" dirty="0"/>
              <a:t>Embarked (C=Cherbourg, Q=Queenstown, S=</a:t>
            </a:r>
            <a:r>
              <a:rPr lang="en-US" dirty="0" err="1"/>
              <a:t>Southhampton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1F279068-F776-4751-BAAF-A9637230C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1828800"/>
            <a:ext cx="2495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2416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Binary Logistic Regression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7012" indent="0" eaLnBrk="1" hangingPunct="1">
              <a:buNone/>
            </a:pPr>
            <a:r>
              <a:rPr lang="en-US" altLang="en-US" dirty="0"/>
              <a:t>Model the relationship between predictors and a response with two outcomes (Survived/Died).</a:t>
            </a:r>
          </a:p>
          <a:p>
            <a:pPr eaLnBrk="1" hangingPunct="1"/>
            <a:endParaRPr lang="en-US" altLang="en-US" dirty="0"/>
          </a:p>
          <a:p>
            <a:pPr marL="227012" indent="0" eaLnBrk="1" hangingPunct="1">
              <a:buNone/>
            </a:pPr>
            <a:r>
              <a:rPr lang="en-US" altLang="en-US" dirty="0"/>
              <a:t>Model (logit link function)</a:t>
            </a:r>
          </a:p>
          <a:p>
            <a:pPr marL="1657350" lvl="3" indent="-382588" eaLnBrk="1" hangingPunct="1">
              <a:spcBef>
                <a:spcPts val="1200"/>
              </a:spcBef>
              <a:buClr>
                <a:schemeClr val="bg2"/>
              </a:buClr>
              <a:buFont typeface="Times" panose="02020603050405020304" pitchFamily="18" charset="0"/>
              <a:buNone/>
            </a:pPr>
            <a:r>
              <a:rPr lang="en-US" altLang="en-US" sz="2400" dirty="0"/>
              <a:t>Log</a:t>
            </a:r>
            <a:r>
              <a:rPr lang="en-US" altLang="en-US" sz="2400" baseline="-25000" dirty="0"/>
              <a:t>e</a:t>
            </a:r>
            <a:r>
              <a:rPr lang="en-US" altLang="en-US" sz="2400" dirty="0"/>
              <a:t>[p/(1-p)] =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+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x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+ … + </a:t>
            </a:r>
            <a:r>
              <a:rPr lang="en-US" altLang="en-US" sz="2400" dirty="0" err="1">
                <a:latin typeface="Symbol" panose="05050102010706020507" pitchFamily="18" charset="2"/>
              </a:rPr>
              <a:t>b</a:t>
            </a:r>
            <a:r>
              <a:rPr lang="en-US" altLang="en-US" sz="2400" baseline="-25000" dirty="0" err="1"/>
              <a:t>k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k</a:t>
            </a:r>
            <a:endParaRPr lang="en-US" altLang="en-US" sz="2400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498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E6CDA-3FE5-4CFC-8634-4A35D23E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Challenges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AAF69-97FB-4547-A0B8-ED0C340DE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616" y="1243585"/>
            <a:ext cx="8187656" cy="4272196"/>
          </a:xfrm>
        </p:spPr>
        <p:txBody>
          <a:bodyPr>
            <a:normAutofit/>
          </a:bodyPr>
          <a:lstStyle/>
          <a:p>
            <a:pPr marL="227012" lvl="0" indent="0">
              <a:buNone/>
            </a:pPr>
            <a:r>
              <a:rPr lang="en-US" dirty="0"/>
              <a:t>Regression and logistic regression often don’t work well, particularly with larger observational data sets:</a:t>
            </a:r>
          </a:p>
          <a:p>
            <a:r>
              <a:rPr lang="en-US" dirty="0"/>
              <a:t>Everything is significant.</a:t>
            </a:r>
          </a:p>
          <a:p>
            <a:r>
              <a:rPr lang="en-US" dirty="0"/>
              <a:t>Determination of predictors to include in model is challenging.</a:t>
            </a:r>
          </a:p>
          <a:p>
            <a:r>
              <a:rPr lang="en-US" dirty="0"/>
              <a:t>Relationships are nonlinear. </a:t>
            </a:r>
          </a:p>
          <a:p>
            <a:r>
              <a:rPr lang="en-US" dirty="0"/>
              <a:t>Complex interactions exist.</a:t>
            </a:r>
          </a:p>
          <a:p>
            <a:r>
              <a:rPr lang="en-US" dirty="0"/>
              <a:t>Extreme outliers exist.</a:t>
            </a:r>
          </a:p>
          <a:p>
            <a:r>
              <a:rPr lang="en-US" dirty="0"/>
              <a:t>Many missing values.</a:t>
            </a:r>
          </a:p>
        </p:txBody>
      </p:sp>
    </p:spTree>
    <p:extLst>
      <p:ext uri="{BB962C8B-B14F-4D97-AF65-F5344CB8AC3E}">
        <p14:creationId xmlns:p14="http://schemas.microsoft.com/office/powerpoint/2010/main" val="147756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4371-AC63-4ACB-95C9-8F85BF08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Classification and Regression Tree (CART)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A819E-5E13-47F3-A99C-D4D4977797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799" y="4572000"/>
            <a:ext cx="7927597" cy="1371600"/>
          </a:xfrm>
        </p:spPr>
        <p:txBody>
          <a:bodyPr/>
          <a:lstStyle/>
          <a:p>
            <a:r>
              <a:rPr lang="en-US" dirty="0"/>
              <a:t>Decision trees quickly find the X’s that best partition the data into distinct groups relative to Y.</a:t>
            </a:r>
          </a:p>
          <a:p>
            <a:r>
              <a:rPr lang="en-US" dirty="0"/>
              <a:t>Y can be continuous or categorical.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B275B-CBDF-46A0-B512-9748F34D0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799" y="1201082"/>
            <a:ext cx="3926435" cy="2608918"/>
          </a:xfrm>
          <a:prstGeom prst="rect">
            <a:avLst/>
          </a:prstGeom>
        </p:spPr>
      </p:pic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001E834F-486B-448A-8404-4102ED720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4250" y="1856821"/>
            <a:ext cx="3949280" cy="260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rporate_2014">
  <a:themeElements>
    <a:clrScheme name="Custom 8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2060"/>
      </a:hlink>
      <a:folHlink>
        <a:srgbClr val="919191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10">
        <a:dk1>
          <a:srgbClr val="000000"/>
        </a:dk1>
        <a:lt1>
          <a:srgbClr val="000000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AAAAAA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ContentTypeId xmlns="http://schemas.microsoft.com/sharepoint/v3">0x0101009363E19780CD0F4DA0CC655D9A470754</ContentTypeId>
    <_Source xmlns="http://schemas.microsoft.com/sharepoint/v3/fields" xsi:nil="true"/>
    <TemplateUrl xmlns="97E16393-CD80-4D0F-A0CC-655D9A470754" xsi:nil="true"/>
    <Status xmlns="97E16393-CD80-4D0F-A0CC-655D9A470754" xsi:nil="true"/>
    <Comments0 xmlns="97E16393-CD80-4D0F-A0CC-655D9A470754" xsi:nil="true"/>
    <Publish xmlns="97E16393-CD80-4D0F-A0CC-655D9A470754"/>
    <xd_ProgID xmlns="97E16393-CD80-4D0F-A0CC-655D9A470754" xsi:nil="true"/>
    <CreatedDate xmlns="97E16393-CD80-4D0F-A0CC-655D9A470754" xsi:nil="true"/>
    <_SourceUrl xmlns="http://schemas.microsoft.com/sharepoint/v3" xsi:nil="true"/>
    <Owner xmlns="97E16393-CD80-4D0F-A0CC-655D9A470754">
      <UserInfo>
        <DisplayName/>
        <AccountId xsi:nil="true"/>
        <AccountType/>
      </UserInfo>
    </Owner>
    <SPSDescription xmlns="97E16393-CD80-4D0F-A0CC-655D9A470754" xsi:nil="true"/>
    <Author0 xmlns="97E16393-CD80-4D0F-A0CC-655D9A470754" xsi:nil="true"/>
    <Order xmlns="http://schemas.microsoft.com/sharepoint/v3" xsi:nil="true"/>
    <_SharedFileIndex xmlns="http://schemas.microsoft.com/sharepoint/v3" xsi:nil="true"/>
    <MetaInfo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63E19780CD0F4DA0CC655D9A470754" ma:contentTypeVersion="1" ma:contentTypeDescription="Create a new document." ma:contentTypeScope="" ma:versionID="243dff59e2abd273c9841ce90a1a1b49">
  <xsd:schema xmlns:xsd="http://www.w3.org/2001/XMLSchema" xmlns:p="http://schemas.microsoft.com/office/2006/metadata/properties" xmlns:ns1="http://schemas.microsoft.com/sharepoint/v3" xmlns:ns2="97E16393-CD80-4D0F-A0CC-655D9A470754" xmlns:ns3="http://schemas.microsoft.com/sharepoint/v3/fields" targetNamespace="http://schemas.microsoft.com/office/2006/metadata/properties" ma:root="true" ma:fieldsID="5e21bfec6cc693762af366e9414d86b6" ns1:_="" ns2:_="" ns3:_="">
    <xsd:import namespace="http://schemas.microsoft.com/sharepoint/v3"/>
    <xsd:import namespace="97E16393-CD80-4D0F-A0CC-655D9A47075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SPSDescription" minOccurs="0"/>
                <xsd:element ref="ns2:Status" minOccurs="0"/>
                <xsd:element ref="ns1:_ModerationComments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2:Comments0" minOccurs="0"/>
                <xsd:element ref="ns2:CreatedDate" minOccurs="0"/>
                <xsd:element ref="ns2:Author0" minOccurs="0"/>
                <xsd:element ref="ns2:Publish" minOccurs="0"/>
                <xsd:element ref="ns1:ContentTypeId" minOccurs="0"/>
                <xsd:element ref="ns2:TemplateUrl" minOccurs="0"/>
                <xsd:element ref="ns2:xd_ProgID" minOccurs="0"/>
                <xsd:element ref="ns1: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3:_Sour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_ModerationComments" ma:index="5" nillable="true" ma:displayName="Approver Comments" ma:hidden="true" ma:internalName="_ModerationComments" ma:readOnly="true">
      <xsd:simpleType>
        <xsd:restriction base="dms:Note"/>
      </xsd:simpleType>
    </xsd:element>
    <xsd:element name="File_x0020_Type" ma:index="8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9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10" nillable="true" ma:displayName="Source Url" ma:hidden="true" ma:internalName="_SourceUrl">
      <xsd:simpleType>
        <xsd:restriction base="dms:Text"/>
      </xsd:simpleType>
    </xsd:element>
    <xsd:element name="_SharedFileIndex" ma:index="11" nillable="true" ma:displayName="Shared File Index" ma:hidden="true" ma:internalName="_SharedFileIndex">
      <xsd:simpleType>
        <xsd:restriction base="dms:Text"/>
      </xsd:simpleType>
    </xsd:element>
    <xsd:element name="ContentTypeId" ma:index="16" nillable="true" ma:displayName="Content Type ID" ma:hidden="true" ma:internalName="ContentTypeId" ma:readOnly="true">
      <xsd:simpleType>
        <xsd:restriction base="dms:Unknown"/>
      </xsd:simpleType>
    </xsd:element>
    <xsd:element name="ID" ma:index="21" nillable="true" ma:displayName="ID" ma:internalName="ID" ma:readOnly="true">
      <xsd:simpleType>
        <xsd:restriction base="dms:Unknown"/>
      </xsd:simpleType>
    </xsd:element>
    <xsd:element name="Author" ma:index="24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26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27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28" nillable="true" ma:displayName="Copy Source" ma:internalName="_CopySource" ma:readOnly="true">
      <xsd:simpleType>
        <xsd:restriction base="dms:Text"/>
      </xsd:simpleType>
    </xsd:element>
    <xsd:element name="_ModerationStatus" ma:index="29" nillable="true" ma:displayName="Approval Status" ma:default="0" ma:hidden="true" ma:internalName="_ModerationStatus" ma:readOnly="true">
      <xsd:simpleType>
        <xsd:restriction base="dms:Unknown"/>
      </xsd:simpleType>
    </xsd:element>
    <xsd:element name="FileRef" ma:index="30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31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32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33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34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35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37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38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39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40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41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42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43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44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45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MetaInfo" ma:index="56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57" nillable="true" ma:displayName="Level" ma:hidden="true" ma:internalName="_Level" ma:readOnly="true">
      <xsd:simpleType>
        <xsd:restriction base="dms:Unknown"/>
      </xsd:simpleType>
    </xsd:element>
    <xsd:element name="_IsCurrentVersion" ma:index="58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62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63" nillable="true" ma:displayName="UI Version" ma:hidden="true" ma:internalName="_UIVersion" ma:readOnly="true">
      <xsd:simpleType>
        <xsd:restriction base="dms:Unknown"/>
      </xsd:simpleType>
    </xsd:element>
    <xsd:element name="_UIVersionString" ma:index="64" nillable="true" ma:displayName="Version" ma:internalName="_UIVersionString" ma:readOnly="true">
      <xsd:simpleType>
        <xsd:restriction base="dms:Text"/>
      </xsd:simpleType>
    </xsd:element>
    <xsd:element name="InstanceID" ma:index="65" nillable="true" ma:displayName="Instance ID" ma:hidden="true" ma:internalName="InstanceID" ma:readOnly="true">
      <xsd:simpleType>
        <xsd:restriction base="dms:Unknown"/>
      </xsd:simpleType>
    </xsd:element>
    <xsd:element name="Order" ma:index="66" nillable="true" ma:displayName="Order" ma:hidden="true" ma:internalName="Order">
      <xsd:simpleType>
        <xsd:restriction base="dms:Number"/>
      </xsd:simpleType>
    </xsd:element>
    <xsd:element name="GUID" ma:index="67" nillable="true" ma:displayName="GUID" ma:hidden="true" ma:internalName="GUID" ma:readOnly="true">
      <xsd:simpleType>
        <xsd:restriction base="dms:Unknown"/>
      </xsd:simpleType>
    </xsd:element>
    <xsd:element name="WorkflowVersion" ma:index="68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69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70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71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</xsd:schema>
  <xsd:schema xmlns:xsd="http://www.w3.org/2001/XMLSchema" xmlns:dms="http://schemas.microsoft.com/office/2006/documentManagement/types" targetNamespace="97E16393-CD80-4D0F-A0CC-655D9A470754" elementFormDefault="qualified">
    <xsd:import namespace="http://schemas.microsoft.com/office/2006/documentManagement/types"/>
    <xsd:element name="Owner" ma:index="2" nillable="true" ma:displayName="Owner" ma:list="UserInfo" ma:internalName="Owner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PSDescription" ma:index="3" nillable="true" ma:displayName="Description" ma:internalName="SPSDescription">
      <xsd:simpleType>
        <xsd:restriction base="dms:Note"/>
      </xsd:simpleType>
    </xsd:element>
    <xsd:element name="Status" ma:index="4" nillable="true" ma:displayName="Status" ma:internalName="Status">
      <xsd:simpleType>
        <xsd:restriction base="dms:Choice">
          <xsd:enumeration value="Rough"/>
          <xsd:enumeration value="Draft"/>
          <xsd:enumeration value="In Review"/>
          <xsd:enumeration value="Final"/>
        </xsd:restriction>
      </xsd:simpleType>
    </xsd:element>
    <xsd:element name="Comments0" ma:index="12" nillable="true" ma:displayName="Comments" ma:internalName="Comments0">
      <xsd:simpleType>
        <xsd:restriction base="dms:Note"/>
      </xsd:simpleType>
    </xsd:element>
    <xsd:element name="CreatedDate" ma:index="13" nillable="true" ma:displayName="CreatedDate" ma:format="DateOnly" ma:internalName="CreatedDate">
      <xsd:simpleType>
        <xsd:restriction base="dms:DateTime"/>
      </xsd:simpleType>
    </xsd:element>
    <xsd:element name="Author0" ma:index="14" nillable="true" ma:displayName="Author" ma:internalName="Author0">
      <xsd:simpleType>
        <xsd:restriction base="dms:Text">
          <xsd:maxLength value="255"/>
        </xsd:restriction>
      </xsd:simpleType>
    </xsd:element>
    <xsd:element name="Publish" ma:index="15" nillable="true" ma:displayName="Publish" ma:internalName="Publish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Logos"/>
                  </xsd:restriction>
                </xsd:simpleType>
              </xsd:element>
            </xsd:sequence>
          </xsd:extension>
        </xsd:complexContent>
      </xsd:complexType>
    </xsd:element>
    <xsd:element name="TemplateUrl" ma:index="17" nillable="true" ma:displayName="Template Link" ma:hidden="true" ma:internalName="TemplateUrl">
      <xsd:simpleType>
        <xsd:restriction base="dms:Text"/>
      </xsd:simpleType>
    </xsd:element>
    <xsd:element name="xd_ProgID" ma:index="18" nillable="true" ma:displayName="Html File Link" ma:hidden="true" ma:internalName="xd_ProgID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Source" ma:index="72" nillable="true" ma:displayName="Source" ma:description="References to resources from which this resource was derived" ma:internalName="_Sourc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4EB455-96F4-495C-90BC-875D50E2AC2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purl.org/dc/dcmitype/"/>
    <ds:schemaRef ds:uri="http://schemas.openxmlformats.org/package/2006/metadata/core-properties"/>
    <ds:schemaRef ds:uri="http://schemas.microsoft.com/sharepoint/v3/fields"/>
    <ds:schemaRef ds:uri="97E16393-CD80-4D0F-A0CC-655D9A47075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89D929-8CC0-4419-BA8F-350ED7DB9C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7E16393-CD80-4D0F-A0CC-655D9A47075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613102D-827F-4B5D-B50D-226E801F6F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Corporate_2014</Template>
  <TotalTime>0</TotalTime>
  <Words>513</Words>
  <Application>Microsoft Office PowerPoint</Application>
  <PresentationFormat>On-screen Show (4:3)</PresentationFormat>
  <Paragraphs>84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Symbol</vt:lpstr>
      <vt:lpstr>Times</vt:lpstr>
      <vt:lpstr>Wingdings</vt:lpstr>
      <vt:lpstr>Corporate_2014</vt:lpstr>
      <vt:lpstr>The Evolution of Regression Modeling</vt:lpstr>
      <vt:lpstr>Learning Objectives</vt:lpstr>
      <vt:lpstr>Introduction to Machine Learning</vt:lpstr>
      <vt:lpstr>CRISP-DM</vt:lpstr>
      <vt:lpstr>Basic Machine Learning Algorithms</vt:lpstr>
      <vt:lpstr>Who Survived the Titanic?</vt:lpstr>
      <vt:lpstr>Binary Logistic Regression</vt:lpstr>
      <vt:lpstr>Regression Challenges</vt:lpstr>
      <vt:lpstr>Classification and Regression Tree (CART)</vt:lpstr>
      <vt:lpstr>Classification and Regression Trees</vt:lpstr>
      <vt:lpstr>Regression Trees in Basic Stat Classes</vt:lpstr>
      <vt:lpstr>Thank you!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2014-09-23T14:12:57Z</dcterms:created>
  <dcterms:modified xsi:type="dcterms:W3CDTF">2018-05-23T15:00:09Z</dcterms:modified>
</cp:coreProperties>
</file>