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78" r:id="rId8"/>
    <p:sldId id="279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493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3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849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423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93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2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63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1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19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9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06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1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9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266700"/>
            <a:ext cx="8596668" cy="7343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092597"/>
            <a:ext cx="8596668" cy="49487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F1773-6B5D-48DE-833F-34C5C8C3FB74}" type="datetimeFigureOut">
              <a:rPr lang="en-US" smtClean="0"/>
              <a:t>5/5/2016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C0244F-893C-468B-A349-B92195D60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6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news.com/id/33230464/#.VyttSIQrLI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studio.grinnell.edu/" TargetMode="External"/><Relationship Id="rId4" Type="http://schemas.openxmlformats.org/officeDocument/2006/relationships/hyperlink" Target="http://www2.nycbar.org/pdf/report/uploads/20072495-StopFriskRepor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qlite.org/" TargetMode="External"/><Relationship Id="rId2" Type="http://schemas.openxmlformats.org/officeDocument/2006/relationships/hyperlink" Target="https://www.rstudi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hiny.rstudio.com/" TargetMode="External"/><Relationship Id="rId4" Type="http://schemas.openxmlformats.org/officeDocument/2006/relationships/hyperlink" Target="http://rmarkdown.rstudio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academy.cartodb.com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eb.grinnell.edu/individuals/kuipers/stat2labs/visualizatio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249986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Visualizations Designed to Engage Student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179623"/>
            <a:ext cx="7766936" cy="1937843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eCOTS</a:t>
            </a:r>
            <a:r>
              <a:rPr lang="en-US" b="1" dirty="0" smtClean="0"/>
              <a:t> </a:t>
            </a:r>
            <a:r>
              <a:rPr lang="en-US" b="1" dirty="0"/>
              <a:t>2016 - Virtual Poster </a:t>
            </a:r>
            <a:r>
              <a:rPr lang="en-US" b="1" dirty="0" smtClean="0"/>
              <a:t>Session</a:t>
            </a:r>
          </a:p>
          <a:p>
            <a:r>
              <a:rPr lang="en-US" dirty="0"/>
              <a:t>Shonda Kuiper, Krit Petrachaianan,</a:t>
            </a:r>
          </a:p>
          <a:p>
            <a:r>
              <a:rPr lang="en-US" dirty="0"/>
              <a:t>Ying Long and Zachary Segall</a:t>
            </a:r>
          </a:p>
          <a:p>
            <a:r>
              <a:rPr lang="en-US" dirty="0"/>
              <a:t>Grinnell College</a:t>
            </a:r>
          </a:p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1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adapting to a data rich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</a:t>
            </a:r>
            <a:r>
              <a:rPr lang="en-US" dirty="0"/>
              <a:t>decisions with data is becoming an essential skill in almost any area of </a:t>
            </a:r>
            <a:r>
              <a:rPr lang="en-US" dirty="0" smtClean="0"/>
              <a:t>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adapting to a data rich society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Making 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decisions with data is becoming an essential skill in almost any area of 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study</a:t>
            </a:r>
          </a:p>
          <a:p>
            <a:r>
              <a:rPr lang="en-US" dirty="0" smtClean="0"/>
              <a:t>Teach students how </a:t>
            </a:r>
            <a:r>
              <a:rPr lang="en-US" dirty="0"/>
              <a:t>to </a:t>
            </a:r>
            <a:r>
              <a:rPr lang="en-US" dirty="0" smtClean="0"/>
              <a:t>think </a:t>
            </a:r>
            <a:r>
              <a:rPr lang="en-US" dirty="0"/>
              <a:t>with </a:t>
            </a:r>
            <a:r>
              <a:rPr lang="en-US" dirty="0" smtClean="0"/>
              <a:t>data </a:t>
            </a:r>
            <a:r>
              <a:rPr lang="en-US" dirty="0"/>
              <a:t>by having </a:t>
            </a:r>
            <a:r>
              <a:rPr lang="en-US" dirty="0" smtClean="0"/>
              <a:t>them </a:t>
            </a:r>
            <a:r>
              <a:rPr lang="en-US" dirty="0"/>
              <a:t>work with </a:t>
            </a:r>
            <a:r>
              <a:rPr lang="en-US" dirty="0" smtClean="0"/>
              <a:t>real-world, messy datasets </a:t>
            </a:r>
            <a:r>
              <a:rPr lang="en-US" dirty="0"/>
              <a:t>and train them to better communicate nuanced statistical </a:t>
            </a:r>
            <a:r>
              <a:rPr lang="en-US" dirty="0" smtClean="0"/>
              <a:t>ideas</a:t>
            </a:r>
          </a:p>
          <a:p>
            <a:pPr lvl="1"/>
            <a:r>
              <a:rPr lang="en-US" dirty="0" smtClean="0"/>
              <a:t>Move beyond statistical </a:t>
            </a:r>
            <a:r>
              <a:rPr lang="en-US" dirty="0"/>
              <a:t>analysis </a:t>
            </a:r>
            <a:r>
              <a:rPr lang="en-US" dirty="0" smtClean="0"/>
              <a:t>on only </a:t>
            </a:r>
            <a:r>
              <a:rPr lang="en-US" dirty="0"/>
              <a:t>carefully vetted and cleaned textbook </a:t>
            </a:r>
            <a:r>
              <a:rPr lang="en-US" dirty="0" smtClean="0"/>
              <a:t>datasets</a:t>
            </a:r>
          </a:p>
          <a:p>
            <a:pPr lvl="1"/>
            <a:r>
              <a:rPr lang="en-US" dirty="0" smtClean="0"/>
              <a:t>Emphasize </a:t>
            </a:r>
            <a:r>
              <a:rPr lang="en-US" dirty="0"/>
              <a:t>how to address bias, confounding and common </a:t>
            </a:r>
            <a:r>
              <a:rPr lang="en-US" dirty="0" smtClean="0"/>
              <a:t>misunderstandings</a:t>
            </a:r>
          </a:p>
          <a:p>
            <a:pPr lvl="1"/>
            <a:r>
              <a:rPr lang="en-US" dirty="0" smtClean="0"/>
              <a:t>Determine whether a dataset is appropriate to use</a:t>
            </a:r>
          </a:p>
          <a:p>
            <a:pPr lvl="1"/>
            <a:r>
              <a:rPr lang="en-US" dirty="0" smtClean="0"/>
              <a:t>Start by finding </a:t>
            </a:r>
            <a:r>
              <a:rPr lang="en-US" dirty="0"/>
              <a:t>patterns that matter (tell a story with your data</a:t>
            </a:r>
            <a:r>
              <a:rPr lang="en-US" dirty="0" smtClean="0"/>
              <a:t>), </a:t>
            </a:r>
            <a:r>
              <a:rPr lang="en-US" b="1" i="1" dirty="0" smtClean="0"/>
              <a:t>not the mathematical calculations</a:t>
            </a:r>
            <a:endParaRPr lang="en-US" b="1" i="1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4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Exploring Racial Disparities in New York City's Stop-and-Frisk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969766"/>
            <a:ext cx="8596668" cy="211424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New York City’s </a:t>
            </a:r>
            <a:r>
              <a:rPr lang="en-US" dirty="0" smtClean="0"/>
              <a:t>Stop-and-Frisk policies gave </a:t>
            </a:r>
            <a:r>
              <a:rPr lang="en-US" dirty="0"/>
              <a:t>police officers the right to stop, search, or arrest any suspicious person with reasonable grounds for </a:t>
            </a:r>
            <a:r>
              <a:rPr lang="en-US" dirty="0" smtClean="0"/>
              <a:t>action.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19" t="7708" r="17666" b="5502"/>
          <a:stretch/>
        </p:blipFill>
        <p:spPr>
          <a:xfrm>
            <a:off x="6653885" y="2764372"/>
            <a:ext cx="5219667" cy="3823372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4592" y="6481426"/>
            <a:ext cx="100351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People stop more than 1 million people on the street. </a:t>
            </a:r>
            <a:r>
              <a:rPr lang="en-US" sz="1000" dirty="0" smtClean="0">
                <a:hlinkClick r:id="rId3"/>
              </a:rPr>
              <a:t>http://www.nbcnews.com/id/33230464/#.VyttSIQrLIU</a:t>
            </a:r>
            <a:endParaRPr lang="en-US" sz="1000" dirty="0" smtClean="0"/>
          </a:p>
          <a:p>
            <a:r>
              <a:rPr lang="en-US" sz="1000" dirty="0" smtClean="0"/>
              <a:t>NEW YORK CITY BAR ASSOCIATION REPORT ON THE NYPD‘S STOP-AND-FRISK POLICY (page 10) </a:t>
            </a:r>
            <a:r>
              <a:rPr lang="en-US" sz="1000" dirty="0" smtClean="0">
                <a:hlinkClick r:id="rId4"/>
              </a:rPr>
              <a:t>http://www2.nycbar.org/pdf/report/uploads/20072495-StopFriskReport.pdf</a:t>
            </a:r>
            <a:endParaRPr lang="en-US" sz="1000" dirty="0" smtClean="0"/>
          </a:p>
          <a:p>
            <a:endParaRPr lang="en-US" sz="10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8065" y="2831209"/>
            <a:ext cx="5674098" cy="34414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“Civil </a:t>
            </a:r>
            <a:r>
              <a:rPr lang="en-US" dirty="0"/>
              <a:t>liberties groups say the practice is racist and fails to deter crime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“The </a:t>
            </a:r>
            <a:r>
              <a:rPr lang="en-US" dirty="0"/>
              <a:t>NYPD has defended </a:t>
            </a:r>
            <a:r>
              <a:rPr lang="en-US" dirty="0" smtClean="0"/>
              <a:t>the…policy </a:t>
            </a:r>
            <a:r>
              <a:rPr lang="en-US" dirty="0"/>
              <a:t>on the ground </a:t>
            </a:r>
            <a:r>
              <a:rPr lang="en-US" dirty="0" smtClean="0"/>
              <a:t>that most </a:t>
            </a:r>
            <a:r>
              <a:rPr lang="en-US" dirty="0"/>
              <a:t>stops are conducted </a:t>
            </a:r>
            <a:r>
              <a:rPr lang="en-US" dirty="0" smtClean="0"/>
              <a:t>in </a:t>
            </a:r>
            <a:r>
              <a:rPr lang="en-US" dirty="0"/>
              <a:t>high-crime neighborhoods with high concentrations </a:t>
            </a:r>
            <a:r>
              <a:rPr lang="en-US" dirty="0" smtClean="0"/>
              <a:t>of people </a:t>
            </a:r>
            <a:r>
              <a:rPr lang="en-US" dirty="0"/>
              <a:t>of </a:t>
            </a:r>
            <a:r>
              <a:rPr lang="en-US" dirty="0" smtClean="0"/>
              <a:t>color.”</a:t>
            </a:r>
          </a:p>
          <a:p>
            <a:r>
              <a:rPr lang="en-US" dirty="0" smtClean="0"/>
              <a:t>FREE online visualizations: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hlinkClick r:id="rId5"/>
              </a:rPr>
              <a:t>rstudio.grinnell.edu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8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NYPD Stop-and-Frisk </a:t>
            </a:r>
            <a:r>
              <a:rPr lang="en-US" dirty="0"/>
              <a:t>Policies</a:t>
            </a:r>
          </a:p>
        </p:txBody>
      </p:sp>
      <p:pic>
        <p:nvPicPr>
          <p:cNvPr id="4" name="Picture" descr="C:\Users\petracha17\Pictures\pctMap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656824" y="1001051"/>
            <a:ext cx="4842456" cy="40697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5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503702" y="1008229"/>
            <a:ext cx="3897876" cy="40625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5060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NYPD Stop-and-Frisk Policies</a:t>
            </a:r>
          </a:p>
        </p:txBody>
      </p:sp>
      <p:pic>
        <p:nvPicPr>
          <p:cNvPr id="4" name="Picture 3" descr="H:\map compariso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49" y="1129840"/>
            <a:ext cx="8844097" cy="4047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91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now possible to create more accessible materials due to the very recent advancements in </a:t>
            </a:r>
            <a:r>
              <a:rPr lang="en-US" b="1" i="1" dirty="0"/>
              <a:t>accessible and free online materials</a:t>
            </a:r>
            <a:r>
              <a:rPr lang="en-US" dirty="0"/>
              <a:t>, such as</a:t>
            </a:r>
          </a:p>
          <a:p>
            <a:pPr lvl="1"/>
            <a:r>
              <a:rPr lang="en-US" dirty="0"/>
              <a:t>RStudio, </a:t>
            </a:r>
            <a:r>
              <a:rPr lang="en-US" u="sng" dirty="0">
                <a:hlinkClick r:id="rId2"/>
              </a:rPr>
              <a:t>https://www.rstudio.com/</a:t>
            </a:r>
            <a:r>
              <a:rPr lang="en-US" dirty="0"/>
              <a:t>: a web-based statistical software program, </a:t>
            </a:r>
            <a:endParaRPr lang="en-US" dirty="0" smtClean="0"/>
          </a:p>
          <a:p>
            <a:pPr lvl="1"/>
            <a:r>
              <a:rPr lang="en-US" dirty="0" smtClean="0"/>
              <a:t>SQLite</a:t>
            </a:r>
            <a:r>
              <a:rPr lang="en-US" dirty="0"/>
              <a:t>, </a:t>
            </a:r>
            <a:r>
              <a:rPr lang="en-US" u="sng" dirty="0">
                <a:hlinkClick r:id="rId3"/>
              </a:rPr>
              <a:t>https://www.sqlite.org/</a:t>
            </a:r>
            <a:r>
              <a:rPr lang="en-US" dirty="0"/>
              <a:t>: a database management </a:t>
            </a:r>
            <a:r>
              <a:rPr lang="en-US" dirty="0" smtClean="0"/>
              <a:t>system</a:t>
            </a:r>
          </a:p>
          <a:p>
            <a:pPr lvl="1"/>
            <a:r>
              <a:rPr lang="en-US" dirty="0" smtClean="0"/>
              <a:t>R </a:t>
            </a:r>
            <a:r>
              <a:rPr lang="en-US" dirty="0"/>
              <a:t>Markdown, </a:t>
            </a:r>
            <a:r>
              <a:rPr lang="en-US" u="sng" dirty="0">
                <a:hlinkClick r:id="rId4"/>
              </a:rPr>
              <a:t>http://rmarkdown.rstudio.com/</a:t>
            </a:r>
            <a:r>
              <a:rPr lang="en-US" dirty="0"/>
              <a:t>: a format that combines the core syntax for journals or web content with embedded R code, and </a:t>
            </a:r>
            <a:endParaRPr lang="en-US" dirty="0" smtClean="0"/>
          </a:p>
          <a:p>
            <a:pPr lvl="1"/>
            <a:r>
              <a:rPr lang="en-US" dirty="0" smtClean="0"/>
              <a:t>Shiny</a:t>
            </a:r>
            <a:r>
              <a:rPr lang="en-US" dirty="0"/>
              <a:t>, </a:t>
            </a:r>
            <a:r>
              <a:rPr lang="en-US" u="sng" dirty="0">
                <a:hlinkClick r:id="rId5"/>
              </a:rPr>
              <a:t>http://shiny.rstudio.com/</a:t>
            </a:r>
            <a:r>
              <a:rPr lang="en-US" dirty="0"/>
              <a:t>: an interactive visualization tools within RStudio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57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Mapping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Google </a:t>
            </a:r>
            <a:r>
              <a:rPr lang="en-US" dirty="0"/>
              <a:t>Maps: https://mapping.withgoogle.com/</a:t>
            </a:r>
          </a:p>
          <a:p>
            <a:endParaRPr lang="en-US" dirty="0"/>
          </a:p>
          <a:p>
            <a:r>
              <a:rPr lang="en-US" dirty="0"/>
              <a:t>Google Fusion Tables: https://goo.gl/m9nyKj</a:t>
            </a:r>
          </a:p>
          <a:p>
            <a:endParaRPr lang="en-US" dirty="0"/>
          </a:p>
          <a:p>
            <a:r>
              <a:rPr lang="en-US" dirty="0" err="1"/>
              <a:t>CartoDB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http://academy.cartodb.com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General Map Making: https://goo.gl/fJ5VWV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205" y="2295350"/>
            <a:ext cx="7766936" cy="1646302"/>
          </a:xfrm>
        </p:spPr>
        <p:txBody>
          <a:bodyPr/>
          <a:lstStyle/>
          <a:p>
            <a:pPr algn="l"/>
            <a:r>
              <a:rPr lang="en-US" dirty="0"/>
              <a:t>Visualizations Designed to Engage Student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204" y="4364737"/>
            <a:ext cx="8592277" cy="1937843"/>
          </a:xfrm>
        </p:spPr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ctr"/>
            <a:endParaRPr lang="en-US" sz="2000" dirty="0" smtClean="0"/>
          </a:p>
          <a:p>
            <a:pPr algn="l"/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://web.grinnell.edu/individuals/kuipers/stat2labs/visualization.html 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193" y="4450667"/>
            <a:ext cx="4329749" cy="137099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5886"/>
            <a:ext cx="3958936" cy="2317598"/>
          </a:xfrm>
          <a:prstGeom prst="rect">
            <a:avLst/>
          </a:prstGeom>
          <a:ln w="254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9173"/>
          <a:stretch/>
        </p:blipFill>
        <p:spPr>
          <a:xfrm>
            <a:off x="8229600" y="2771876"/>
            <a:ext cx="3884344" cy="1983547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642" t="7960" r="1243" b="9477"/>
          <a:stretch/>
        </p:blipFill>
        <p:spPr>
          <a:xfrm>
            <a:off x="8230751" y="5043815"/>
            <a:ext cx="3978902" cy="1882424"/>
          </a:xfrm>
          <a:prstGeom prst="rect">
            <a:avLst/>
          </a:prstGeom>
          <a:ln w="3175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8213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Custom 14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F759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514</TotalTime>
  <Words>388</Words>
  <Application>Microsoft Office PowerPoint</Application>
  <PresentationFormat>Widescreen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Visualizations Designed to Engage Student Learning</vt:lpstr>
      <vt:lpstr>Challenges in adapting to a data rich society</vt:lpstr>
      <vt:lpstr>Challenges in adapting to a data rich society</vt:lpstr>
      <vt:lpstr>Exploring Racial Disparities in New York City's Stop-and-Frisk Policies</vt:lpstr>
      <vt:lpstr>NYPD Stop-and-Frisk Policies</vt:lpstr>
      <vt:lpstr>NYPD Stop-and-Frisk Policies</vt:lpstr>
      <vt:lpstr>Resources</vt:lpstr>
      <vt:lpstr>Other Mapping Resources</vt:lpstr>
      <vt:lpstr>Visualizations Designed to Engage Student Learning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Kuiper, Shonda</dc:creator>
  <cp:lastModifiedBy>Kuiper, Shonda</cp:lastModifiedBy>
  <cp:revision>24</cp:revision>
  <dcterms:created xsi:type="dcterms:W3CDTF">2016-05-05T14:28:26Z</dcterms:created>
  <dcterms:modified xsi:type="dcterms:W3CDTF">2016-05-06T01:17:05Z</dcterms:modified>
</cp:coreProperties>
</file>