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6" r:id="rId2"/>
  </p:sldMasterIdLst>
  <p:notesMasterIdLst>
    <p:notesMasterId r:id="rId12"/>
  </p:notesMasterIdLst>
  <p:handoutMasterIdLst>
    <p:handoutMasterId r:id="rId13"/>
  </p:handoutMasterIdLst>
  <p:sldIdLst>
    <p:sldId id="257" r:id="rId3"/>
    <p:sldId id="258" r:id="rId4"/>
    <p:sldId id="264" r:id="rId5"/>
    <p:sldId id="265" r:id="rId6"/>
    <p:sldId id="266" r:id="rId7"/>
    <p:sldId id="268" r:id="rId8"/>
    <p:sldId id="267" r:id="rId9"/>
    <p:sldId id="270" r:id="rId10"/>
    <p:sldId id="269" r:id="rId1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9" autoAdjust="0"/>
    <p:restoredTop sz="94660"/>
  </p:normalViewPr>
  <p:slideViewPr>
    <p:cSldViewPr snapToGrid="0">
      <p:cViewPr varScale="1">
        <p:scale>
          <a:sx n="98" d="100"/>
          <a:sy n="98" d="100"/>
        </p:scale>
        <p:origin x="102" y="34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>
        <p:scale>
          <a:sx n="100" d="100"/>
          <a:sy n="100" d="100"/>
        </p:scale>
        <p:origin x="313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F8C66D5-35F2-4B2B-B66A-28018F619124}" type="datetimeFigureOut">
              <a:rPr lang="en-US" smtClean="0"/>
              <a:t>5/5/2016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C6073D5-63C2-4933-B970-D96552757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4818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54B7E8A-1102-47A1-B1C3-36AE88809383}" type="datetimeFigureOut">
              <a:rPr lang="en-US" smtClean="0"/>
              <a:t>5/5/2016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5A11EAB-687D-4AE4-B775-678A923E9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103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11EAB-687D-4AE4-B775-678A923E9436}" type="slidenum">
              <a:rPr lang="en-US" smtClean="0"/>
              <a:t>1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33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11EAB-687D-4AE4-B775-678A923E9436}" type="slidenum">
              <a:rPr lang="en-US" smtClean="0"/>
              <a:t>2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1173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11EAB-687D-4AE4-B775-678A923E9436}" type="slidenum">
              <a:rPr lang="en-US" smtClean="0"/>
              <a:t>3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9545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11EAB-687D-4AE4-B775-678A923E9436}" type="slidenum">
              <a:rPr lang="en-US" smtClean="0"/>
              <a:t>4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8863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11EAB-687D-4AE4-B775-678A923E9436}" type="slidenum">
              <a:rPr lang="en-US" smtClean="0"/>
              <a:t>5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9922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11EAB-687D-4AE4-B775-678A923E9436}" type="slidenum">
              <a:rPr lang="en-US" smtClean="0"/>
              <a:t>6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9974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11EAB-687D-4AE4-B775-678A923E9436}" type="slidenum">
              <a:rPr lang="en-US" smtClean="0"/>
              <a:t>7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1277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11EAB-687D-4AE4-B775-678A923E9436}" type="slidenum">
              <a:rPr lang="en-US" smtClean="0"/>
              <a:t>8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3817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11EAB-687D-4AE4-B775-678A923E9436}" type="slidenum">
              <a:rPr lang="en-US" smtClean="0"/>
              <a:t>9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62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048" y="0"/>
            <a:ext cx="12188952" cy="6858000"/>
            <a:chOff x="3048" y="0"/>
            <a:chExt cx="12188952" cy="6858000"/>
          </a:xfrm>
        </p:grpSpPr>
        <p:sp>
          <p:nvSpPr>
            <p:cNvPr id="4" name="Rectangle 3"/>
            <p:cNvSpPr/>
            <p:nvPr/>
          </p:nvSpPr>
          <p:spPr>
            <a:xfrm>
              <a:off x="3048" y="0"/>
              <a:ext cx="12188952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1574798" y="3537161"/>
              <a:ext cx="9144001" cy="196717"/>
              <a:chOff x="1523999" y="4379129"/>
              <a:chExt cx="9144001" cy="196717"/>
            </a:xfrm>
          </p:grpSpPr>
          <p:sp>
            <p:nvSpPr>
              <p:cNvPr id="19" name="Rectangle 18" descr="Gold bar"/>
              <p:cNvSpPr>
                <a:spLocks noChangeArrowheads="1"/>
              </p:cNvSpPr>
              <p:nvPr/>
            </p:nvSpPr>
            <p:spPr bwMode="auto">
              <a:xfrm rot="16200000" flipH="1">
                <a:off x="2949872" y="2953256"/>
                <a:ext cx="196717" cy="3048463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>
                <a:reflection blurRad="6350" stA="50000" endA="300" endPos="38500" dist="50800" dir="5400000" sy="-100000" algn="bl" rotWithShape="0"/>
              </a:effectLst>
              <a:extLst/>
            </p:spPr>
            <p:txBody>
              <a:bodyPr wrap="none" anchor="ctr"/>
              <a:lstStyle/>
              <a:p>
                <a:pPr algn="ctr" eaLnBrk="1" hangingPunct="1"/>
                <a:endParaRPr 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" name="Rectangle 19" descr="Orange bar"/>
              <p:cNvSpPr>
                <a:spLocks noChangeArrowheads="1"/>
              </p:cNvSpPr>
              <p:nvPr/>
            </p:nvSpPr>
            <p:spPr bwMode="auto">
              <a:xfrm rot="16200000" flipH="1">
                <a:off x="5998335" y="2953256"/>
                <a:ext cx="196717" cy="3048463"/>
              </a:xfrm>
              <a:prstGeom prst="rect">
                <a:avLst/>
              </a:prstGeom>
              <a:solidFill>
                <a:schemeClr val="accent4"/>
              </a:solidFill>
              <a:ln w="9525">
                <a:noFill/>
                <a:miter lim="800000"/>
                <a:headEnd/>
                <a:tailEnd/>
              </a:ln>
              <a:effectLst>
                <a:reflection blurRad="6350" stA="50000" endA="300" endPos="38500" dist="50800" dir="5400000" sy="-100000" algn="bl" rotWithShape="0"/>
              </a:effectLst>
              <a:extLst/>
            </p:spPr>
            <p:txBody>
              <a:bodyPr wrap="none" anchor="ctr"/>
              <a:lstStyle/>
              <a:p>
                <a:pPr algn="ctr" eaLnBrk="1" hangingPunct="1"/>
                <a:endParaRPr 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" name="Rectangle 20" descr="Slate bar"/>
              <p:cNvSpPr>
                <a:spLocks noChangeArrowheads="1"/>
              </p:cNvSpPr>
              <p:nvPr/>
            </p:nvSpPr>
            <p:spPr bwMode="auto">
              <a:xfrm rot="16200000" flipH="1">
                <a:off x="9045410" y="2953256"/>
                <a:ext cx="196717" cy="3048463"/>
              </a:xfrm>
              <a:prstGeom prst="rect">
                <a:avLst/>
              </a:prstGeom>
              <a:solidFill>
                <a:schemeClr val="accent6"/>
              </a:solidFill>
              <a:ln w="9525">
                <a:noFill/>
                <a:miter lim="800000"/>
                <a:headEnd/>
                <a:tailEnd/>
              </a:ln>
              <a:effectLst>
                <a:reflection blurRad="6350" stA="50000" endA="300" endPos="38500" dist="50800" dir="5400000" sy="-100000" algn="bl" rotWithShape="0"/>
              </a:effectLst>
              <a:extLst/>
            </p:spPr>
            <p:txBody>
              <a:bodyPr wrap="none" anchor="ctr"/>
              <a:lstStyle/>
              <a:p>
                <a:pPr algn="ctr" eaLnBrk="1" hangingPunct="1"/>
                <a:endParaRPr lang="en-US" sz="2400"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056115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912610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5DE3B5DE-687E-4601-9C25-48F7ABE0D7C5}" type="datetime1">
              <a:rPr lang="en-US" smtClean="0"/>
              <a:t>5/5/2016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08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BFD467DE-D084-42AA-B27F-22F6084CB8BB}" type="datetime1">
              <a:rPr lang="en-US" smtClean="0"/>
              <a:t>5/5/2016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293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3782E027-C2A0-4932-A761-986BAD82B671}" type="datetime1">
              <a:rPr lang="en-US" smtClean="0"/>
              <a:t>5/5/2016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126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96AC42F1-294F-4AFB-8F78-2EF579F09459}" type="datetime1">
              <a:rPr lang="en-US" smtClean="0"/>
              <a:t>5/5/2016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076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62262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1580A6EB-69F5-4723-B5E3-A6D9E36A957A}" type="datetime1">
              <a:rPr lang="en-US" smtClean="0"/>
              <a:t>5/5/2016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145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0FB02ED0-9CAE-481B-8D1D-B242F0282967}" type="datetime1">
              <a:rPr lang="en-US" smtClean="0"/>
              <a:t>5/5/2016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80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663" y="2193925"/>
            <a:ext cx="5157787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9663" y="1489075"/>
            <a:ext cx="5157787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1850" y="2193925"/>
            <a:ext cx="515620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1489075"/>
            <a:ext cx="515620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274638"/>
            <a:ext cx="10515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4696AB3F-7B84-45BD-A122-497866A73F4B}" type="datetime1">
              <a:rPr lang="en-US" smtClean="0"/>
              <a:t>5/5/2016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624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6395E536-1457-4CE4-8497-197239F05587}" type="datetime1">
              <a:rPr lang="en-US" smtClean="0"/>
              <a:t>5/5/2016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28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A4AF2F65-2726-4707-A7A6-DE21D14E80C5}" type="datetime1">
              <a:rPr lang="en-US" smtClean="0"/>
              <a:t>5/5/2016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34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1FA85564-6B99-4FC4-9CE3-22E750398B2E}" type="datetime1">
              <a:rPr lang="en-US" smtClean="0"/>
              <a:t>5/5/2016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592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2BCD2BEA-7F40-407D-B082-13022E8B2C99}" type="datetime1">
              <a:rPr lang="en-US" smtClean="0"/>
              <a:t>5/5/2016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50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6"/>
            <a:ext cx="12188952" cy="6858006"/>
            <a:chOff x="-2728" y="-5"/>
            <a:chExt cx="12188952" cy="6858006"/>
          </a:xfrm>
        </p:grpSpPr>
        <p:sp>
          <p:nvSpPr>
            <p:cNvPr id="26" name="Rectangle 25"/>
            <p:cNvSpPr/>
            <p:nvPr/>
          </p:nvSpPr>
          <p:spPr>
            <a:xfrm>
              <a:off x="-2728" y="1"/>
              <a:ext cx="12188952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-2727" y="-5"/>
              <a:ext cx="716424" cy="6858000"/>
              <a:chOff x="-2727" y="-5"/>
              <a:chExt cx="716424" cy="6858000"/>
            </a:xfrm>
          </p:grpSpPr>
          <p:grpSp>
            <p:nvGrpSpPr>
              <p:cNvPr id="40" name="Group 39"/>
              <p:cNvGrpSpPr/>
              <p:nvPr/>
            </p:nvGrpSpPr>
            <p:grpSpPr>
              <a:xfrm>
                <a:off x="-2727" y="-5"/>
                <a:ext cx="571473" cy="6858000"/>
                <a:chOff x="6048440" y="-936481"/>
                <a:chExt cx="196717" cy="9144001"/>
              </a:xfrm>
            </p:grpSpPr>
            <p:sp>
              <p:nvSpPr>
                <p:cNvPr id="46" name="Rectangle 45" descr="Gold bar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6048440" y="5159057"/>
                  <a:ext cx="196717" cy="3048463"/>
                </a:xfrm>
                <a:prstGeom prst="rect">
                  <a:avLst/>
                </a:prstGeom>
                <a:solidFill>
                  <a:schemeClr val="accent6"/>
                </a:solidFill>
                <a:ln w="9525">
                  <a:noFill/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 eaLnBrk="1" hangingPunct="1"/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7" name="Rectangle 46" descr="Orange bar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6048440" y="2110594"/>
                  <a:ext cx="196717" cy="3048463"/>
                </a:xfrm>
                <a:prstGeom prst="rect">
                  <a:avLst/>
                </a:prstGeom>
                <a:solidFill>
                  <a:schemeClr val="accent4"/>
                </a:solidFill>
                <a:ln w="9525">
                  <a:noFill/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 eaLnBrk="1" hangingPunct="1"/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8" name="Rectangle 47" descr="Slate bar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6048440" y="-936481"/>
                  <a:ext cx="196717" cy="304846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 eaLnBrk="1" hangingPunct="1"/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41" name="Group 40"/>
              <p:cNvGrpSpPr/>
              <p:nvPr/>
            </p:nvGrpSpPr>
            <p:grpSpPr>
              <a:xfrm>
                <a:off x="566005" y="-5"/>
                <a:ext cx="147692" cy="6858000"/>
                <a:chOff x="6048440" y="-936481"/>
                <a:chExt cx="196717" cy="9144001"/>
              </a:xfrm>
            </p:grpSpPr>
            <p:sp>
              <p:nvSpPr>
                <p:cNvPr id="43" name="Rectangle 42" descr="Gold bar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6048440" y="5159057"/>
                  <a:ext cx="196717" cy="3048463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100000">
                      <a:prstClr val="white"/>
                    </a:gs>
                  </a:gsLst>
                  <a:lin ang="0" scaled="1"/>
                  <a:tileRect/>
                </a:gradFill>
                <a:ln w="9525">
                  <a:noFill/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lvl="0" algn="ctr"/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4" name="Rectangle 43" descr="Orange bar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6048440" y="2110594"/>
                  <a:ext cx="196717" cy="3048463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4">
                        <a:lumMod val="40000"/>
                        <a:lumOff val="60000"/>
                      </a:schemeClr>
                    </a:gs>
                    <a:gs pos="100000">
                      <a:prstClr val="white"/>
                    </a:gs>
                  </a:gsLst>
                  <a:lin ang="0" scaled="1"/>
                  <a:tileRect/>
                </a:gradFill>
                <a:ln w="9525">
                  <a:noFill/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 eaLnBrk="1" hangingPunct="1"/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5" name="Rectangle 44" descr="Slate bar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6048440" y="-936481"/>
                  <a:ext cx="196717" cy="3048463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0" scaled="1"/>
                  <a:tileRect/>
                </a:gradFill>
                <a:ln w="9525">
                  <a:noFill/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 eaLnBrk="1" hangingPunct="1"/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42" name="Rectangle 41"/>
              <p:cNvSpPr/>
              <p:nvPr/>
            </p:nvSpPr>
            <p:spPr>
              <a:xfrm>
                <a:off x="646782" y="-5"/>
                <a:ext cx="45719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CA734DBA-6852-4C6A-AB8B-E28C0C52CB53}" type="datetime1">
              <a:rPr lang="en-US" smtClean="0"/>
              <a:t>5/5/2016</a:t>
            </a:fld>
            <a:endParaRPr lang="en-US"/>
          </a:p>
        </p:txBody>
      </p:sp>
      <p:sp>
        <p:nvSpPr>
          <p:cNvPr id="3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3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7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38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908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7" Type="http://schemas.openxmlformats.org/officeDocument/2006/relationships/image" Target="../media/image2.png"/><Relationship Id="rId2" Type="http://schemas.microsoft.com/office/2007/relationships/media" Target="../media/media5.m4a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media6.m4a"/><Relationship Id="rId7" Type="http://schemas.openxmlformats.org/officeDocument/2006/relationships/image" Target="../media/image8.png"/><Relationship Id="rId2" Type="http://schemas.microsoft.com/office/2007/relationships/media" Target="../media/media6.m4a"/><Relationship Id="rId1" Type="http://schemas.openxmlformats.org/officeDocument/2006/relationships/tags" Target="../tags/tag2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2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11.png"/><Relationship Id="rId5" Type="http://schemas.openxmlformats.org/officeDocument/2006/relationships/hyperlink" Target="http://web.grinnell.edu/individuals/kuipers/stat2labs/weights.html" TargetMode="Externa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056115"/>
            <a:ext cx="9144000" cy="525216"/>
          </a:xfrm>
        </p:spPr>
        <p:txBody>
          <a:bodyPr/>
          <a:lstStyle/>
          <a:p>
            <a:r>
              <a:rPr lang="en-US" dirty="0" smtClean="0"/>
              <a:t>A Weighted Survey Data Example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Beyond the SRS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251788" y="5011358"/>
            <a:ext cx="1741714" cy="8580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b="1" dirty="0" smtClean="0"/>
              <a:t>Pamela Fellers</a:t>
            </a:r>
          </a:p>
          <a:p>
            <a:r>
              <a:rPr lang="en-US" sz="1300" dirty="0" smtClean="0"/>
              <a:t>Assistant Professor</a:t>
            </a:r>
          </a:p>
          <a:p>
            <a:r>
              <a:rPr lang="en-US" sz="1300" dirty="0" smtClean="0"/>
              <a:t>Grinnell College</a:t>
            </a:r>
            <a:endParaRPr lang="en-US" sz="1300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4982548" y="4973626"/>
            <a:ext cx="2491272" cy="8580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b="1" dirty="0" smtClean="0"/>
              <a:t>Ruby Barnard-</a:t>
            </a:r>
            <a:r>
              <a:rPr lang="en-US" sz="1300" b="1" dirty="0" err="1" smtClean="0"/>
              <a:t>Mayers</a:t>
            </a:r>
            <a:endParaRPr lang="en-US" sz="1300" b="1" dirty="0" smtClean="0"/>
          </a:p>
          <a:p>
            <a:r>
              <a:rPr lang="en-US" sz="1300" dirty="0" smtClean="0"/>
              <a:t>&amp; </a:t>
            </a:r>
            <a:r>
              <a:rPr lang="en-US" sz="1300" b="1" dirty="0" smtClean="0"/>
              <a:t>Karin </a:t>
            </a:r>
            <a:r>
              <a:rPr lang="en-US" sz="1300" b="1" dirty="0" err="1" smtClean="0"/>
              <a:t>Yndestad</a:t>
            </a:r>
            <a:r>
              <a:rPr lang="en-US" sz="1300" b="1" dirty="0" smtClean="0"/>
              <a:t/>
            </a:r>
            <a:br>
              <a:rPr lang="en-US" sz="1300" b="1" dirty="0" smtClean="0"/>
            </a:br>
            <a:endParaRPr lang="en-US" sz="1300" b="1" dirty="0" smtClean="0"/>
          </a:p>
          <a:p>
            <a:r>
              <a:rPr lang="en-US" sz="1300" dirty="0" smtClean="0"/>
              <a:t>Grinnell College</a:t>
            </a:r>
            <a:endParaRPr lang="en-US" sz="1300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8493968" y="5011358"/>
            <a:ext cx="1904066" cy="8580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b="1" dirty="0" smtClean="0"/>
              <a:t>Shonda Kuiper</a:t>
            </a:r>
          </a:p>
          <a:p>
            <a:r>
              <a:rPr lang="en-US" sz="1300" dirty="0" smtClean="0"/>
              <a:t>Professor</a:t>
            </a:r>
          </a:p>
          <a:p>
            <a:r>
              <a:rPr lang="en-US" sz="1300" dirty="0" smtClean="0"/>
              <a:t>Grinnell College</a:t>
            </a:r>
            <a:endParaRPr lang="en-US" sz="1300" dirty="0"/>
          </a:p>
        </p:txBody>
      </p:sp>
      <p:pic>
        <p:nvPicPr>
          <p:cNvPr id="17" name="Audio 1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985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0365">
        <p:fade/>
      </p:transition>
    </mc:Choice>
    <mc:Fallback>
      <p:transition spd="med" advTm="2036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Surveys are a rich </a:t>
            </a:r>
            <a:r>
              <a:rPr lang="en-US" sz="2400" dirty="0" smtClean="0"/>
              <a:t>(and available) </a:t>
            </a:r>
            <a:r>
              <a:rPr lang="en-US" sz="3200" dirty="0" smtClean="0"/>
              <a:t>data source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1690688"/>
            <a:ext cx="3640494" cy="49041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6209" y="1690688"/>
            <a:ext cx="5357591" cy="42062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30788" y="4823013"/>
            <a:ext cx="2365212" cy="1266413"/>
          </a:xfrm>
          <a:prstGeom prst="rect">
            <a:avLst/>
          </a:prstGeom>
        </p:spPr>
      </p:pic>
      <p:pic>
        <p:nvPicPr>
          <p:cNvPr id="17" name="Audio 1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112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3351">
        <p:fade/>
      </p:transition>
    </mc:Choice>
    <mc:Fallback>
      <p:transition spd="med" advTm="2335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involve complex survey methods including stratification, clustering, probability sampling, and over-sampling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Most include a weight variable for each response</a:t>
            </a:r>
          </a:p>
          <a:p>
            <a:pPr lvl="1"/>
            <a:r>
              <a:rPr lang="en-US" dirty="0" smtClean="0"/>
              <a:t>Take into account how representative the individual is of the total population</a:t>
            </a:r>
          </a:p>
          <a:p>
            <a:pPr lvl="1"/>
            <a:r>
              <a:rPr lang="en-US" dirty="0" smtClean="0"/>
              <a:t>Adjustments for survey design, non-response, </a:t>
            </a:r>
            <a:r>
              <a:rPr lang="en-US" dirty="0" err="1" smtClean="0"/>
              <a:t>undercoverage</a:t>
            </a:r>
            <a:r>
              <a:rPr lang="en-US" dirty="0" smtClean="0"/>
              <a:t>, etc.</a:t>
            </a:r>
          </a:p>
          <a:p>
            <a:r>
              <a:rPr lang="en-US" dirty="0" smtClean="0"/>
              <a:t>May also include stratification or clustering identifiers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…however they are rarely from a SRS</a:t>
            </a:r>
            <a:endParaRPr lang="en-US" dirty="0"/>
          </a:p>
        </p:txBody>
      </p:sp>
      <p:pic>
        <p:nvPicPr>
          <p:cNvPr id="15" name="Audio 1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506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9040">
        <p:fade/>
      </p:transition>
    </mc:Choice>
    <mc:Fallback>
      <p:transition spd="med" advTm="3904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47938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If students use traditional methods taught in general statistics courses (which assume SRS) results may not be accurate</a:t>
            </a:r>
          </a:p>
          <a:p>
            <a:endParaRPr lang="en-US" dirty="0" smtClean="0"/>
          </a:p>
          <a:p>
            <a:r>
              <a:rPr lang="en-US" dirty="0" smtClean="0"/>
              <a:t>Incorporating the weights appropriately is necessary</a:t>
            </a:r>
          </a:p>
          <a:p>
            <a:pPr lvl="1"/>
            <a:r>
              <a:rPr lang="en-US" dirty="0" smtClean="0"/>
              <a:t>For estimating (counts and proportions)</a:t>
            </a:r>
          </a:p>
          <a:p>
            <a:pPr lvl="1"/>
            <a:r>
              <a:rPr lang="en-US" dirty="0" smtClean="0"/>
              <a:t>For hypothesis testing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Students may come across weighted survey data after leaving our class…what do we want them to be aware of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the issue…</a:t>
            </a:r>
            <a:endParaRPr lang="en-US" dirty="0"/>
          </a:p>
        </p:txBody>
      </p:sp>
      <p:pic>
        <p:nvPicPr>
          <p:cNvPr id="12" name="Audio 1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829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45409">
        <p:fade/>
      </p:transition>
    </mc:Choice>
    <mc:Fallback>
      <p:transition spd="med" advTm="4540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03366" y="623842"/>
            <a:ext cx="10515600" cy="5898878"/>
          </a:xfrm>
        </p:spPr>
        <p:txBody>
          <a:bodyPr>
            <a:normAutofit fontScale="92500"/>
          </a:bodyPr>
          <a:lstStyle/>
          <a:p>
            <a:r>
              <a:rPr lang="en-US" sz="2200" dirty="0" smtClean="0"/>
              <a:t>From a 2010 CBS/NYT Survey</a:t>
            </a:r>
          </a:p>
          <a:p>
            <a:pPr lvl="1"/>
            <a:r>
              <a:rPr lang="en-US" sz="1900" dirty="0" smtClean="0"/>
              <a:t>Interested in political party preference by race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sz="1400" dirty="0" smtClean="0"/>
              <a:t>The survey oversampled African Americans at nearly twice the rate of the actual population proportion of African Americans in the U.S.</a:t>
            </a:r>
          </a:p>
          <a:p>
            <a:r>
              <a:rPr lang="en-US" sz="1400" dirty="0" smtClean="0"/>
              <a:t>The Weights for this survey take into account Race, Sex, and Gender among other adjustments for sampling methodology</a:t>
            </a:r>
          </a:p>
          <a:p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42506" y="1304718"/>
            <a:ext cx="8604046" cy="3108960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3079490"/>
              </p:ext>
            </p:extLst>
          </p:nvPr>
        </p:nvGraphicFramePr>
        <p:xfrm>
          <a:off x="1385752" y="4612155"/>
          <a:ext cx="4015105" cy="1005839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1923147"/>
                <a:gridCol w="2091958"/>
              </a:tblGrid>
              <a:tr h="293529"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Unweighted Count of Democrat Political Preference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56155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African American (252)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White (756)</a:t>
                      </a:r>
                      <a:endParaRPr lang="en-US" sz="1100" dirty="0"/>
                    </a:p>
                  </a:txBody>
                  <a:tcPr/>
                </a:tc>
              </a:tr>
              <a:tr h="356155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212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317</a:t>
                      </a:r>
                      <a:endParaRPr lang="en-US" sz="11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5547534"/>
              </p:ext>
            </p:extLst>
          </p:nvPr>
        </p:nvGraphicFramePr>
        <p:xfrm>
          <a:off x="6389914" y="4608766"/>
          <a:ext cx="3939994" cy="100584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2021205"/>
                <a:gridCol w="1918789"/>
              </a:tblGrid>
              <a:tr h="33528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Weighted Count</a:t>
                      </a:r>
                      <a:r>
                        <a:rPr lang="en-US" sz="1100" baseline="0" dirty="0" smtClean="0"/>
                        <a:t> of Democrat Political Preference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3528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African </a:t>
                      </a:r>
                      <a:r>
                        <a:rPr lang="en-US" sz="1100" dirty="0" smtClean="0"/>
                        <a:t>American (114.421)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White (753.77)</a:t>
                      </a:r>
                      <a:endParaRPr lang="en-US" sz="1100" dirty="0"/>
                    </a:p>
                  </a:txBody>
                  <a:tcPr/>
                </a:tc>
              </a:tr>
              <a:tr h="33528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93.875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304.387</a:t>
                      </a:r>
                      <a:endParaRPr lang="en-US" sz="11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" name="Audio 19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58562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65881">
        <p:fade/>
      </p:transition>
    </mc:Choice>
    <mc:Fallback>
      <p:transition spd="med" advTm="6588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1262" y="274730"/>
            <a:ext cx="8229600" cy="32274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1262" y="3254345"/>
            <a:ext cx="8229600" cy="3204765"/>
          </a:xfrm>
          <a:prstGeom prst="rect">
            <a:avLst/>
          </a:prstGeom>
        </p:spPr>
      </p:pic>
      <p:pic>
        <p:nvPicPr>
          <p:cNvPr id="10" name="Audio 9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04298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49977">
        <p:fade/>
      </p:transition>
    </mc:Choice>
    <mc:Fallback>
      <p:transition spd="med" advTm="4997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Variations for different levels and objectives</a:t>
            </a:r>
          </a:p>
          <a:p>
            <a:pPr lvl="1"/>
            <a:r>
              <a:rPr lang="en-US" dirty="0" smtClean="0"/>
              <a:t>Basic understanding of stratified sampling and weights</a:t>
            </a:r>
          </a:p>
          <a:p>
            <a:pPr lvl="2"/>
            <a:r>
              <a:rPr lang="en-US" dirty="0" smtClean="0"/>
              <a:t>College Survey – should it pass</a:t>
            </a:r>
          </a:p>
          <a:p>
            <a:pPr lvl="1"/>
            <a:r>
              <a:rPr lang="en-US" dirty="0" smtClean="0"/>
              <a:t>Estimating with weights</a:t>
            </a:r>
          </a:p>
          <a:p>
            <a:pPr lvl="2"/>
            <a:r>
              <a:rPr lang="en-US" dirty="0" smtClean="0"/>
              <a:t>Political Preference</a:t>
            </a:r>
          </a:p>
          <a:p>
            <a:pPr lvl="2"/>
            <a:r>
              <a:rPr lang="en-US" dirty="0" smtClean="0"/>
              <a:t>Complementary and Alternative Medicine (CAM)</a:t>
            </a:r>
          </a:p>
          <a:p>
            <a:pPr lvl="2"/>
            <a:r>
              <a:rPr lang="en-US" dirty="0" smtClean="0"/>
              <a:t>National Health and Nutrition Examination Survey (NHANES) </a:t>
            </a:r>
          </a:p>
          <a:p>
            <a:pPr lvl="1"/>
            <a:r>
              <a:rPr lang="en-US" dirty="0" smtClean="0"/>
              <a:t>Hypothesis testing with categorical weighted data</a:t>
            </a:r>
          </a:p>
          <a:p>
            <a:pPr lvl="2"/>
            <a:r>
              <a:rPr lang="en-US" dirty="0" smtClean="0"/>
              <a:t>Political, CAM, and NHANES Examples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and Materials</a:t>
            </a:r>
            <a:endParaRPr lang="en-US" dirty="0"/>
          </a:p>
        </p:txBody>
      </p:sp>
      <p:pic>
        <p:nvPicPr>
          <p:cNvPr id="9" name="Audio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076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43758">
        <p:fade/>
      </p:transition>
    </mc:Choice>
    <mc:Fallback>
      <p:transition spd="med" advTm="4375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/>
          <p:cNvPicPr>
            <a:picLocks noGrp="1" noChangeAspect="1"/>
          </p:cNvPicPr>
          <p:nvPr>
            <p:ph sz="quarter" idx="4"/>
          </p:nvPr>
        </p:nvPicPr>
        <p:blipFill>
          <a:blip r:embed="rId5"/>
          <a:stretch>
            <a:fillRect/>
          </a:stretch>
        </p:blipFill>
        <p:spPr>
          <a:xfrm>
            <a:off x="6712670" y="2193925"/>
            <a:ext cx="4111773" cy="3978275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Sex and Political Preference</a:t>
            </a:r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6"/>
          <a:stretch>
            <a:fillRect/>
          </a:stretch>
        </p:blipFill>
        <p:spPr>
          <a:xfrm>
            <a:off x="1478945" y="2193925"/>
            <a:ext cx="3862010" cy="3978275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Race and Political Preference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Hypothesis Test for Categorical Variables</a:t>
            </a:r>
            <a:endParaRPr lang="en-US" dirty="0"/>
          </a:p>
        </p:txBody>
      </p:sp>
      <p:pic>
        <p:nvPicPr>
          <p:cNvPr id="18" name="Audio 1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571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4099">
        <p:fade/>
      </p:transition>
    </mc:Choice>
    <mc:Fallback>
      <p:transition spd="med" advTm="1409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web.grinnell.edu/individuals/kuipers/stat2labs/weights.html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For more information and to view materials</a:t>
            </a:r>
            <a:r>
              <a:rPr lang="en-US" dirty="0" smtClean="0"/>
              <a:t> </a:t>
            </a:r>
            <a:r>
              <a:rPr lang="en-US" sz="2200" dirty="0" smtClean="0"/>
              <a:t>(student handout, visualization, data sets)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68552" y="2771647"/>
            <a:ext cx="8854896" cy="39319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06194" y="4249783"/>
            <a:ext cx="2882537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a:rPr>
              <a:t>Thank You!</a:t>
            </a:r>
          </a:p>
          <a:p>
            <a:endParaRPr lang="en-US" b="1" dirty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a:endParaRPr>
          </a:p>
          <a:p>
            <a:pPr algn="ctr"/>
            <a:r>
              <a:rPr lang="en-US" b="1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a:rPr>
              <a:t>Pamela Fellers fellerspam@grinnell.edu</a:t>
            </a:r>
            <a:endParaRPr lang="en-US" b="1" dirty="0" smtClean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a:endParaRPr>
          </a:p>
        </p:txBody>
      </p:sp>
      <p:pic>
        <p:nvPicPr>
          <p:cNvPr id="13" name="Audio 1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893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4952">
        <p:fade/>
      </p:transition>
    </mc:Choice>
    <mc:Fallback>
      <p:transition spd="med" advTm="2495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|24.6|18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8.3"/>
</p:tagLst>
</file>

<file path=ppt/theme/theme1.xml><?xml version="1.0" encoding="utf-8"?>
<a:theme xmlns:a="http://schemas.openxmlformats.org/drawingml/2006/main" name="Presentation level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tx2">
              <a:lumMod val="20000"/>
              <a:lumOff val="80000"/>
            </a:schemeClr>
          </a:solidFill>
        </a:ln>
      </a:spPr>
      <a:bodyPr wrap="none" rtlCol="0">
        <a:spAutoFit/>
      </a:bodyPr>
      <a:lstStyle>
        <a:defPPr>
          <a:defRPr dirty="0" err="1" smtClean="0">
            <a:ln>
              <a:solidFill>
                <a:schemeClr val="accent1">
                  <a:lumMod val="20000"/>
                  <a:lumOff val="80000"/>
                </a:schemeClr>
              </a:solidFill>
            </a:ln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 level design" id="{00E2FDB5-77A3-416C-8232-A2B8AB0B9A01}" vid="{6E3E8A63-E899-4F92-AFE5-C80B3CCFC0B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63AA760-FEA7-44E2-BB85-0893DB8CD7D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 design slides (Level design)</Template>
  <TotalTime>0</TotalTime>
  <Words>346</Words>
  <Application>Microsoft Office PowerPoint</Application>
  <PresentationFormat>Widescreen</PresentationFormat>
  <Paragraphs>78</Paragraphs>
  <Slides>9</Slides>
  <Notes>9</Notes>
  <HiddenSlides>0</HiddenSlides>
  <MMClips>9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Century Gothic</vt:lpstr>
      <vt:lpstr>Times New Roman</vt:lpstr>
      <vt:lpstr>Wingdings</vt:lpstr>
      <vt:lpstr>Presentation level design</vt:lpstr>
      <vt:lpstr>Beyond the SRS</vt:lpstr>
      <vt:lpstr>Surveys are a rich (and available) data source</vt:lpstr>
      <vt:lpstr>…however they are rarely from a SRS</vt:lpstr>
      <vt:lpstr>What is the issue…</vt:lpstr>
      <vt:lpstr>PowerPoint Presentation</vt:lpstr>
      <vt:lpstr>PowerPoint Presentation</vt:lpstr>
      <vt:lpstr>Examples and Materials</vt:lpstr>
      <vt:lpstr>Hypothesis Test for Categorical Variables</vt:lpstr>
      <vt:lpstr>For more information and to view materials (student handout, visualization, data sets)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2016-05-05T15:53:57Z</dcterms:created>
  <dcterms:modified xsi:type="dcterms:W3CDTF">2016-05-05T22:11:06Z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TC034605409991</vt:lpwstr>
  </property>
</Properties>
</file>