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24"/>
  </p:notesMasterIdLst>
  <p:sldIdLst>
    <p:sldId id="256" r:id="rId2"/>
    <p:sldId id="257" r:id="rId3"/>
    <p:sldId id="258" r:id="rId4"/>
    <p:sldId id="273" r:id="rId5"/>
    <p:sldId id="264" r:id="rId6"/>
    <p:sldId id="275" r:id="rId7"/>
    <p:sldId id="274" r:id="rId8"/>
    <p:sldId id="265" r:id="rId9"/>
    <p:sldId id="260" r:id="rId10"/>
    <p:sldId id="261" r:id="rId11"/>
    <p:sldId id="266" r:id="rId12"/>
    <p:sldId id="262" r:id="rId13"/>
    <p:sldId id="267" r:id="rId14"/>
    <p:sldId id="263" r:id="rId15"/>
    <p:sldId id="277" r:id="rId16"/>
    <p:sldId id="268" r:id="rId17"/>
    <p:sldId id="269" r:id="rId18"/>
    <p:sldId id="280" r:id="rId19"/>
    <p:sldId id="271" r:id="rId20"/>
    <p:sldId id="272"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0" d="100"/>
          <a:sy n="90" d="100"/>
        </p:scale>
        <p:origin x="84"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5250B-C19D-400E-8328-6F8041CB739F}" type="datetimeFigureOut">
              <a:rPr lang="en-US" smtClean="0"/>
              <a:t>4/25/2016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2684C-C318-4A7D-B1A5-AEEA29C9A259}" type="slidenum">
              <a:rPr lang="en-US" smtClean="0"/>
              <a:t>‹#›</a:t>
            </a:fld>
            <a:endParaRPr lang="en-US"/>
          </a:p>
        </p:txBody>
      </p:sp>
    </p:spTree>
    <p:extLst>
      <p:ext uri="{BB962C8B-B14F-4D97-AF65-F5344CB8AC3E}">
        <p14:creationId xmlns:p14="http://schemas.microsoft.com/office/powerpoint/2010/main" val="299335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2</a:t>
            </a:fld>
            <a:endParaRPr lang="en-US"/>
          </a:p>
        </p:txBody>
      </p:sp>
    </p:spTree>
    <p:extLst>
      <p:ext uri="{BB962C8B-B14F-4D97-AF65-F5344CB8AC3E}">
        <p14:creationId xmlns:p14="http://schemas.microsoft.com/office/powerpoint/2010/main" val="411786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17</a:t>
            </a:fld>
            <a:endParaRPr lang="en-US"/>
          </a:p>
        </p:txBody>
      </p:sp>
    </p:spTree>
    <p:extLst>
      <p:ext uri="{BB962C8B-B14F-4D97-AF65-F5344CB8AC3E}">
        <p14:creationId xmlns:p14="http://schemas.microsoft.com/office/powerpoint/2010/main" val="3727911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18</a:t>
            </a:fld>
            <a:endParaRPr lang="en-US"/>
          </a:p>
        </p:txBody>
      </p:sp>
    </p:spTree>
    <p:extLst>
      <p:ext uri="{BB962C8B-B14F-4D97-AF65-F5344CB8AC3E}">
        <p14:creationId xmlns:p14="http://schemas.microsoft.com/office/powerpoint/2010/main" val="117983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19</a:t>
            </a:fld>
            <a:endParaRPr lang="en-US"/>
          </a:p>
        </p:txBody>
      </p:sp>
    </p:spTree>
    <p:extLst>
      <p:ext uri="{BB962C8B-B14F-4D97-AF65-F5344CB8AC3E}">
        <p14:creationId xmlns:p14="http://schemas.microsoft.com/office/powerpoint/2010/main" val="122766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20</a:t>
            </a:fld>
            <a:endParaRPr lang="en-US"/>
          </a:p>
        </p:txBody>
      </p:sp>
    </p:spTree>
    <p:extLst>
      <p:ext uri="{BB962C8B-B14F-4D97-AF65-F5344CB8AC3E}">
        <p14:creationId xmlns:p14="http://schemas.microsoft.com/office/powerpoint/2010/main" val="2662475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21</a:t>
            </a:fld>
            <a:endParaRPr lang="en-US"/>
          </a:p>
        </p:txBody>
      </p:sp>
    </p:spTree>
    <p:extLst>
      <p:ext uri="{BB962C8B-B14F-4D97-AF65-F5344CB8AC3E}">
        <p14:creationId xmlns:p14="http://schemas.microsoft.com/office/powerpoint/2010/main" val="1651564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2684C-C318-4A7D-B1A5-AEEA29C9A259}" type="slidenum">
              <a:rPr lang="en-US" smtClean="0"/>
              <a:t>22</a:t>
            </a:fld>
            <a:endParaRPr lang="en-US"/>
          </a:p>
        </p:txBody>
      </p:sp>
    </p:spTree>
    <p:extLst>
      <p:ext uri="{BB962C8B-B14F-4D97-AF65-F5344CB8AC3E}">
        <p14:creationId xmlns:p14="http://schemas.microsoft.com/office/powerpoint/2010/main" val="3872760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EF2735-D0EE-455E-9165-F28BBB584AE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11F7-6C44-4CDC-92D5-CB727CBD97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06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EF2735-D0EE-455E-9165-F28BBB584AE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349664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EF2735-D0EE-455E-9165-F28BBB584AE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399018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EF2735-D0EE-455E-9165-F28BBB584AE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143393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F2735-D0EE-455E-9165-F28BBB584AE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711F7-6C44-4CDC-92D5-CB727CBD97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76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EF2735-D0EE-455E-9165-F28BBB584AE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69382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EF2735-D0EE-455E-9165-F28BBB584AEB}"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158306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EF2735-D0EE-455E-9165-F28BBB584AEB}"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304201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DEF2735-D0EE-455E-9165-F28BBB584AEB}" type="datetimeFigureOut">
              <a:rPr lang="en-US" smtClean="0"/>
              <a:t>4/25/2016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163101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DEF2735-D0EE-455E-9165-F28BBB584AEB}" type="datetimeFigureOut">
              <a:rPr lang="en-US" smtClean="0"/>
              <a:t>4/25/2016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48711F7-6C44-4CDC-92D5-CB727CBD9766}" type="slidenum">
              <a:rPr lang="en-US" smtClean="0"/>
              <a:t>‹#›</a:t>
            </a:fld>
            <a:endParaRPr lang="en-US"/>
          </a:p>
        </p:txBody>
      </p:sp>
    </p:spTree>
    <p:extLst>
      <p:ext uri="{BB962C8B-B14F-4D97-AF65-F5344CB8AC3E}">
        <p14:creationId xmlns:p14="http://schemas.microsoft.com/office/powerpoint/2010/main" val="313179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EF2735-D0EE-455E-9165-F28BBB584AE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711F7-6C44-4CDC-92D5-CB727CBD9766}" type="slidenum">
              <a:rPr lang="en-US" smtClean="0"/>
              <a:t>‹#›</a:t>
            </a:fld>
            <a:endParaRPr lang="en-US"/>
          </a:p>
        </p:txBody>
      </p:sp>
    </p:spTree>
    <p:extLst>
      <p:ext uri="{BB962C8B-B14F-4D97-AF65-F5344CB8AC3E}">
        <p14:creationId xmlns:p14="http://schemas.microsoft.com/office/powerpoint/2010/main" val="8473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EF2735-D0EE-455E-9165-F28BBB584AEB}" type="datetimeFigureOut">
              <a:rPr lang="en-US" smtClean="0"/>
              <a:t>4/25/2016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48711F7-6C44-4CDC-92D5-CB727CBD976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3278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7.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mstat.org/education/curriculumguidelines.cf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an.r-project.org/doc/contrib/Torfs+Brauer-Short-R-Intro.pdf" TargetMode="External"/><Relationship Id="rId5" Type="http://schemas.openxmlformats.org/officeDocument/2006/relationships/hyperlink" Target="http://iase-web.org/documents/papers/isi54/3735.pdf" TargetMode="External"/><Relationship Id="rId4" Type="http://schemas.openxmlformats.org/officeDocument/2006/relationships/hyperlink" Target="http://www.amstat.org/sections/srms/proceedings/y2001/proceed/00113.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jgreen@montana.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jennifer.broatch@as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a:t>Making Changes with Technology in Mathematical Statistics</a:t>
            </a:r>
            <a:endParaRPr lang="en-US" sz="6000" dirty="0"/>
          </a:p>
        </p:txBody>
      </p:sp>
      <p:sp>
        <p:nvSpPr>
          <p:cNvPr id="3" name="Subtitle 2"/>
          <p:cNvSpPr>
            <a:spLocks noGrp="1"/>
          </p:cNvSpPr>
          <p:nvPr>
            <p:ph type="subTitle" idx="1"/>
          </p:nvPr>
        </p:nvSpPr>
        <p:spPr/>
        <p:txBody>
          <a:bodyPr/>
          <a:lstStyle/>
          <a:p>
            <a:r>
              <a:rPr lang="en-US" dirty="0"/>
              <a:t>Jennifer L. Green</a:t>
            </a:r>
            <a:r>
              <a:rPr lang="en-US" dirty="0" smtClean="0"/>
              <a:t>, </a:t>
            </a:r>
            <a:r>
              <a:rPr lang="en-US" dirty="0"/>
              <a:t>Montana State University</a:t>
            </a:r>
          </a:p>
          <a:p>
            <a:r>
              <a:rPr lang="en-US" dirty="0"/>
              <a:t>Jennifer </a:t>
            </a:r>
            <a:r>
              <a:rPr lang="en-US" dirty="0" err="1" smtClean="0"/>
              <a:t>BroaTch</a:t>
            </a:r>
            <a:r>
              <a:rPr lang="en-US" dirty="0"/>
              <a:t>, </a:t>
            </a:r>
            <a:r>
              <a:rPr lang="en-US" dirty="0" smtClean="0"/>
              <a:t>Arizona </a:t>
            </a:r>
            <a:r>
              <a:rPr lang="en-US" dirty="0"/>
              <a:t>State University-West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31" y="141098"/>
            <a:ext cx="3947160" cy="990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774" y="-47625"/>
            <a:ext cx="3752380" cy="1580952"/>
          </a:xfrm>
          <a:prstGeom prst="rect">
            <a:avLst/>
          </a:prstGeom>
        </p:spPr>
      </p:pic>
    </p:spTree>
    <p:extLst>
      <p:ext uri="{BB962C8B-B14F-4D97-AF65-F5344CB8AC3E}">
        <p14:creationId xmlns:p14="http://schemas.microsoft.com/office/powerpoint/2010/main" val="262615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Sampling Distributions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330779"/>
              </a:xfrm>
            </p:spPr>
            <p:txBody>
              <a:bodyPr>
                <a:normAutofit/>
              </a:bodyPr>
              <a:lstStyle/>
              <a:p>
                <a:pPr marL="233363" indent="-233363" algn="just">
                  <a:spcAft>
                    <a:spcPts val="800"/>
                  </a:spcAft>
                  <a:buFont typeface="Arial" panose="020B0604020202020204" pitchFamily="34" charset="0"/>
                  <a:buChar char="•"/>
                </a:pPr>
                <a:r>
                  <a:rPr lang="en-US" dirty="0" smtClean="0">
                    <a:solidFill>
                      <a:schemeClr val="tx1">
                        <a:lumMod val="75000"/>
                        <a:lumOff val="25000"/>
                      </a:schemeClr>
                    </a:solidFill>
                  </a:rPr>
                  <a:t>A </a:t>
                </a:r>
                <a:r>
                  <a:rPr lang="en-US" dirty="0">
                    <a:solidFill>
                      <a:schemeClr val="tx1">
                        <a:lumMod val="75000"/>
                        <a:lumOff val="25000"/>
                      </a:schemeClr>
                    </a:solidFill>
                  </a:rPr>
                  <a:t>customer service representative for Rusts ‘R Us has been telling customers to expect </a:t>
                </a:r>
                <a:r>
                  <a:rPr lang="en-US" dirty="0" smtClean="0">
                    <a:solidFill>
                      <a:schemeClr val="tx1">
                        <a:lumMod val="75000"/>
                        <a:lumOff val="25000"/>
                      </a:schemeClr>
                    </a:solidFill>
                  </a:rPr>
                  <a:t>an average </a:t>
                </a:r>
                <a:r>
                  <a:rPr lang="en-US" dirty="0">
                    <a:solidFill>
                      <a:schemeClr val="tx1">
                        <a:lumMod val="75000"/>
                        <a:lumOff val="25000"/>
                      </a:schemeClr>
                    </a:solidFill>
                  </a:rPr>
                  <a:t>repair time of three </a:t>
                </a:r>
                <a:r>
                  <a:rPr lang="en-US" dirty="0" smtClean="0">
                    <a:solidFill>
                      <a:schemeClr val="tx1">
                        <a:lumMod val="75000"/>
                        <a:lumOff val="25000"/>
                      </a:schemeClr>
                    </a:solidFill>
                  </a:rPr>
                  <a:t>hours</a:t>
                </a:r>
                <a:r>
                  <a:rPr lang="en-US" dirty="0">
                    <a:solidFill>
                      <a:schemeClr val="tx1">
                        <a:lumMod val="75000"/>
                        <a:lumOff val="25000"/>
                      </a:schemeClr>
                    </a:solidFill>
                  </a:rPr>
                  <a:t>, i.e., </a:t>
                </a:r>
                <a14:m>
                  <m:oMath xmlns:m="http://schemas.openxmlformats.org/officeDocument/2006/math">
                    <m:r>
                      <a:rPr lang="el-GR" i="1" dirty="0" smtClean="0">
                        <a:solidFill>
                          <a:schemeClr val="tx1">
                            <a:lumMod val="75000"/>
                            <a:lumOff val="25000"/>
                          </a:schemeClr>
                        </a:solidFill>
                        <a:latin typeface="Cambria Math" panose="02040503050406030204" pitchFamily="18" charset="0"/>
                      </a:rPr>
                      <m:t>𝜆</m:t>
                    </m:r>
                    <m:r>
                      <a:rPr lang="en-US" i="1" dirty="0" smtClean="0">
                        <a:solidFill>
                          <a:schemeClr val="tx1">
                            <a:lumMod val="75000"/>
                            <a:lumOff val="25000"/>
                          </a:schemeClr>
                        </a:solidFill>
                        <a:latin typeface="Cambria Math" panose="02040503050406030204" pitchFamily="18" charset="0"/>
                      </a:rPr>
                      <m:t>=3</m:t>
                    </m:r>
                  </m:oMath>
                </a14:m>
                <a:r>
                  <a:rPr lang="en-US" dirty="0" smtClean="0">
                    <a:solidFill>
                      <a:schemeClr val="tx1">
                        <a:lumMod val="75000"/>
                        <a:lumOff val="25000"/>
                      </a:schemeClr>
                    </a:solidFill>
                  </a:rPr>
                  <a:t>. </a:t>
                </a:r>
                <a:r>
                  <a:rPr lang="en-US" dirty="0">
                    <a:solidFill>
                      <a:schemeClr val="tx1">
                        <a:lumMod val="75000"/>
                        <a:lumOff val="25000"/>
                      </a:schemeClr>
                    </a:solidFill>
                  </a:rPr>
                  <a:t>Using this assumption and R, </a:t>
                </a:r>
                <a:r>
                  <a:rPr lang="en-US" b="1" dirty="0">
                    <a:solidFill>
                      <a:srgbClr val="0070C0"/>
                    </a:solidFill>
                  </a:rPr>
                  <a:t>plot the following distributions</a:t>
                </a:r>
                <a:r>
                  <a:rPr lang="en-US" dirty="0" smtClean="0"/>
                  <a:t>:</a:t>
                </a:r>
              </a:p>
              <a:p>
                <a:pPr marL="525971" lvl="1" indent="-233363">
                  <a:buFont typeface="Arial" panose="020B0604020202020204" pitchFamily="34" charset="0"/>
                  <a:buChar char="•"/>
                </a:pPr>
                <a:r>
                  <a:rPr lang="en-US" dirty="0" smtClean="0">
                    <a:solidFill>
                      <a:schemeClr val="tx1">
                        <a:lumMod val="75000"/>
                        <a:lumOff val="25000"/>
                      </a:schemeClr>
                    </a:solidFill>
                  </a:rPr>
                  <a:t>the parent population distribution,</a:t>
                </a:r>
              </a:p>
              <a:p>
                <a:pPr marL="525971" lvl="1" indent="-233363">
                  <a:buFont typeface="Arial" panose="020B0604020202020204" pitchFamily="34" charset="0"/>
                  <a:buChar char="•"/>
                </a:pPr>
                <a:r>
                  <a:rPr lang="en-US" dirty="0" smtClean="0">
                    <a:solidFill>
                      <a:schemeClr val="tx1">
                        <a:lumMod val="75000"/>
                        <a:lumOff val="25000"/>
                      </a:schemeClr>
                    </a:solidFill>
                  </a:rPr>
                  <a:t>the exact sampling distribution of </a:t>
                </a:r>
                <a14:m>
                  <m:oMath xmlns:m="http://schemas.openxmlformats.org/officeDocument/2006/math">
                    <m:bar>
                      <m:barPr>
                        <m:pos m:val="top"/>
                        <m:ctrlPr>
                          <a:rPr lang="en-US" i="1">
                            <a:solidFill>
                              <a:schemeClr val="tx1">
                                <a:lumMod val="75000"/>
                                <a:lumOff val="25000"/>
                              </a:schemeClr>
                            </a:solidFill>
                            <a:latin typeface="Cambria Math" panose="02040503050406030204" pitchFamily="18" charset="0"/>
                          </a:rPr>
                        </m:ctrlPr>
                      </m:barPr>
                      <m:e>
                        <m:r>
                          <a:rPr lang="en-US" i="1">
                            <a:solidFill>
                              <a:schemeClr val="tx1">
                                <a:lumMod val="75000"/>
                                <a:lumOff val="25000"/>
                              </a:schemeClr>
                            </a:solidFill>
                            <a:latin typeface="Cambria Math" panose="02040503050406030204" pitchFamily="18" charset="0"/>
                          </a:rPr>
                          <m:t>𝑋</m:t>
                        </m:r>
                      </m:e>
                    </m:bar>
                  </m:oMath>
                </a14:m>
                <a:r>
                  <a:rPr lang="en-US" dirty="0" smtClean="0">
                    <a:solidFill>
                      <a:schemeClr val="tx1">
                        <a:lumMod val="75000"/>
                        <a:lumOff val="25000"/>
                      </a:schemeClr>
                    </a:solidFill>
                  </a:rPr>
                  <a:t>, and </a:t>
                </a:r>
              </a:p>
              <a:p>
                <a:pPr marL="525971" lvl="1" indent="-233363">
                  <a:buFont typeface="Arial" panose="020B0604020202020204" pitchFamily="34" charset="0"/>
                  <a:buChar char="•"/>
                </a:pPr>
                <a:r>
                  <a:rPr lang="en-US" dirty="0" smtClean="0">
                    <a:solidFill>
                      <a:schemeClr val="tx1">
                        <a:lumMod val="75000"/>
                        <a:lumOff val="25000"/>
                      </a:schemeClr>
                    </a:solidFill>
                  </a:rPr>
                  <a:t>an empirical sampling distribution of </a:t>
                </a:r>
                <a14:m>
                  <m:oMath xmlns:m="http://schemas.openxmlformats.org/officeDocument/2006/math">
                    <m:bar>
                      <m:barPr>
                        <m:pos m:val="top"/>
                        <m:ctrlPr>
                          <a:rPr lang="en-US" i="1">
                            <a:solidFill>
                              <a:schemeClr val="tx1">
                                <a:lumMod val="75000"/>
                                <a:lumOff val="25000"/>
                              </a:schemeClr>
                            </a:solidFill>
                            <a:latin typeface="Cambria Math" panose="02040503050406030204" pitchFamily="18" charset="0"/>
                          </a:rPr>
                        </m:ctrlPr>
                      </m:barPr>
                      <m:e>
                        <m:r>
                          <a:rPr lang="en-US" i="1">
                            <a:solidFill>
                              <a:schemeClr val="tx1">
                                <a:lumMod val="75000"/>
                                <a:lumOff val="25000"/>
                              </a:schemeClr>
                            </a:solidFill>
                            <a:latin typeface="Cambria Math" panose="02040503050406030204" pitchFamily="18" charset="0"/>
                          </a:rPr>
                          <m:t>𝑋</m:t>
                        </m:r>
                      </m:e>
                    </m:bar>
                  </m:oMath>
                </a14:m>
                <a:r>
                  <a:rPr lang="en-US" dirty="0" smtClean="0">
                    <a:solidFill>
                      <a:schemeClr val="tx1">
                        <a:lumMod val="75000"/>
                        <a:lumOff val="25000"/>
                      </a:schemeClr>
                    </a:solidFill>
                  </a:rPr>
                  <a:t>.</a:t>
                </a:r>
              </a:p>
              <a:p>
                <a:pPr marL="233363" lvl="0" indent="-233363" algn="just">
                  <a:spcAft>
                    <a:spcPts val="800"/>
                  </a:spcAft>
                  <a:buFont typeface="Arial" panose="020B0604020202020204" pitchFamily="34" charset="0"/>
                  <a:buChar char="•"/>
                </a:pPr>
                <a:r>
                  <a:rPr lang="en-US" dirty="0" smtClean="0"/>
                  <a:t>Some </a:t>
                </a:r>
                <a:r>
                  <a:rPr lang="en-US" dirty="0"/>
                  <a:t>customers are upset, and they think the customer service representative is </a:t>
                </a:r>
                <a:r>
                  <a:rPr lang="en-US" b="1" dirty="0" smtClean="0">
                    <a:solidFill>
                      <a:srgbClr val="0070C0"/>
                    </a:solidFill>
                  </a:rPr>
                  <a:t>under-estimating</a:t>
                </a:r>
                <a:r>
                  <a:rPr lang="en-US" dirty="0" smtClean="0"/>
                  <a:t> </a:t>
                </a:r>
                <a:r>
                  <a:rPr lang="en-US" dirty="0" smtClean="0">
                    <a:solidFill>
                      <a:schemeClr val="tx1">
                        <a:lumMod val="75000"/>
                        <a:lumOff val="25000"/>
                      </a:schemeClr>
                    </a:solidFill>
                  </a:rPr>
                  <a:t>the average amount of time it takes </a:t>
                </a:r>
                <a:r>
                  <a:rPr lang="en-US" dirty="0">
                    <a:solidFill>
                      <a:schemeClr val="tx1">
                        <a:lumMod val="75000"/>
                        <a:lumOff val="25000"/>
                      </a:schemeClr>
                    </a:solidFill>
                  </a:rPr>
                  <a:t>to repair a piece of equipment. (That is, they </a:t>
                </a:r>
                <a:r>
                  <a:rPr lang="en-US" dirty="0" smtClean="0">
                    <a:solidFill>
                      <a:schemeClr val="tx1">
                        <a:lumMod val="75000"/>
                        <a:lumOff val="25000"/>
                      </a:schemeClr>
                    </a:solidFill>
                  </a:rPr>
                  <a:t>think</a:t>
                </a:r>
                <a:r>
                  <a:rPr lang="el-GR" dirty="0">
                    <a:solidFill>
                      <a:schemeClr val="tx1">
                        <a:lumMod val="75000"/>
                        <a:lumOff val="25000"/>
                      </a:schemeClr>
                    </a:solidFill>
                  </a:rPr>
                  <a:t> </a:t>
                </a:r>
                <a14:m>
                  <m:oMath xmlns:m="http://schemas.openxmlformats.org/officeDocument/2006/math">
                    <m:r>
                      <a:rPr lang="el-GR" i="1" dirty="0" smtClean="0">
                        <a:solidFill>
                          <a:schemeClr val="tx1">
                            <a:lumMod val="75000"/>
                            <a:lumOff val="25000"/>
                          </a:schemeClr>
                        </a:solidFill>
                        <a:latin typeface="Cambria Math" panose="02040503050406030204" pitchFamily="18" charset="0"/>
                      </a:rPr>
                      <m:t>𝜆</m:t>
                    </m:r>
                    <m:r>
                      <a:rPr lang="en-US" i="1" dirty="0" smtClean="0">
                        <a:solidFill>
                          <a:schemeClr val="tx1">
                            <a:lumMod val="75000"/>
                            <a:lumOff val="25000"/>
                          </a:schemeClr>
                        </a:solidFill>
                        <a:latin typeface="Cambria Math" panose="02040503050406030204" pitchFamily="18" charset="0"/>
                      </a:rPr>
                      <m:t>&gt;3</m:t>
                    </m:r>
                  </m:oMath>
                </a14:m>
                <a:r>
                  <a:rPr lang="en-US" dirty="0" smtClean="0">
                    <a:solidFill>
                      <a:schemeClr val="tx1">
                        <a:lumMod val="75000"/>
                        <a:lumOff val="25000"/>
                      </a:schemeClr>
                    </a:solidFill>
                  </a:rPr>
                  <a:t>.)</a:t>
                </a:r>
                <a:r>
                  <a:rPr lang="en-US" dirty="0">
                    <a:solidFill>
                      <a:schemeClr val="tx1">
                        <a:lumMod val="75000"/>
                        <a:lumOff val="25000"/>
                      </a:schemeClr>
                    </a:solidFill>
                  </a:rPr>
                  <a:t> </a:t>
                </a:r>
                <a:r>
                  <a:rPr lang="en-US" dirty="0" smtClean="0">
                    <a:solidFill>
                      <a:schemeClr val="tx1">
                        <a:lumMod val="75000"/>
                        <a:lumOff val="25000"/>
                      </a:schemeClr>
                    </a:solidFill>
                  </a:rPr>
                  <a:t>In a random sample of 5 repairs, they obtain a mean repair time of 5.7 hours. </a:t>
                </a:r>
              </a:p>
              <a:p>
                <a:pPr marL="525971" lvl="1" indent="-233363">
                  <a:buFont typeface="Arial" panose="020B0604020202020204" pitchFamily="34" charset="0"/>
                  <a:buChar char="•"/>
                </a:pPr>
                <a:r>
                  <a:rPr lang="en-US" dirty="0" smtClean="0"/>
                  <a:t>Use </a:t>
                </a:r>
                <a:r>
                  <a:rPr lang="en-US" dirty="0"/>
                  <a:t>R to find the </a:t>
                </a:r>
                <a:r>
                  <a:rPr lang="en-US" b="1" dirty="0">
                    <a:solidFill>
                      <a:srgbClr val="0070C0"/>
                    </a:solidFill>
                  </a:rPr>
                  <a:t>probability </a:t>
                </a:r>
                <a:r>
                  <a:rPr lang="en-US" dirty="0"/>
                  <a:t>of observing the given sample mean or one larger in a random sample of five repairs if the true population mean is really 3 hours. </a:t>
                </a:r>
                <a:r>
                  <a:rPr lang="en-US" b="1" dirty="0">
                    <a:solidFill>
                      <a:srgbClr val="0070C0"/>
                    </a:solidFill>
                  </a:rPr>
                  <a:t>Shade</a:t>
                </a:r>
                <a:r>
                  <a:rPr lang="en-US" dirty="0"/>
                  <a:t> what this probability represents on the appropriate plot from </a:t>
                </a:r>
                <a:r>
                  <a:rPr lang="en-US" dirty="0" smtClean="0"/>
                  <a:t>the previous question. </a:t>
                </a:r>
              </a:p>
              <a:p>
                <a:pPr marL="525971" lvl="1" indent="-233363">
                  <a:buFont typeface="Arial" panose="020B0604020202020204" pitchFamily="34" charset="0"/>
                  <a:buChar char="•"/>
                </a:pPr>
                <a:r>
                  <a:rPr lang="en-US" dirty="0" smtClean="0"/>
                  <a:t>Based </a:t>
                </a:r>
                <a:r>
                  <a:rPr lang="en-US" dirty="0"/>
                  <a:t>on this probability, do you think the customers have a </a:t>
                </a:r>
                <a:r>
                  <a:rPr lang="en-US" b="1" dirty="0">
                    <a:solidFill>
                      <a:srgbClr val="0070C0"/>
                    </a:solidFill>
                  </a:rPr>
                  <a:t>valid argument</a:t>
                </a:r>
                <a:r>
                  <a:rPr lang="en-US" dirty="0"/>
                  <a:t>? Explain why or why not.</a:t>
                </a:r>
              </a:p>
              <a:p>
                <a:pPr marL="233363" indent="-233363">
                  <a:buFont typeface="Arial" panose="020B0604020202020204" pitchFamily="34" charset="0"/>
                  <a:buChar char="•"/>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330779"/>
              </a:xfrm>
              <a:blipFill rotWithShape="0">
                <a:blip r:embed="rId2"/>
                <a:stretch>
                  <a:fillRect l="-1455" t="-1549" r="-1636"/>
                </a:stretch>
              </a:blipFill>
            </p:spPr>
            <p:txBody>
              <a:bodyPr/>
              <a:lstStyle/>
              <a:p>
                <a:r>
                  <a:rPr lang="en-US">
                    <a:noFill/>
                  </a:rPr>
                  <a:t> </a:t>
                </a:r>
              </a:p>
            </p:txBody>
          </p:sp>
        </mc:Fallback>
      </mc:AlternateContent>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8627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Sampling Distributions</a:t>
            </a:r>
            <a:endParaRPr lang="en-US" dirty="0"/>
          </a:p>
        </p:txBody>
      </p:sp>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2709461115"/>
              </p:ext>
            </p:extLst>
          </p:nvPr>
        </p:nvGraphicFramePr>
        <p:xfrm>
          <a:off x="4768132" y="3093964"/>
          <a:ext cx="353683" cy="369060"/>
        </p:xfrm>
        <a:graphic>
          <a:graphicData uri="http://schemas.openxmlformats.org/presentationml/2006/ole">
            <mc:AlternateContent xmlns:mc="http://schemas.openxmlformats.org/markup-compatibility/2006">
              <mc:Choice xmlns:v="urn:schemas-microsoft-com:vml" Requires="v">
                <p:oleObj spid="_x0000_s7262" name="Equation" r:id="rId3" imgW="215806" imgH="228501" progId="Equation.DSMT4">
                  <p:embed/>
                </p:oleObj>
              </mc:Choice>
              <mc:Fallback>
                <p:oleObj name="Equation" r:id="rId3" imgW="215806" imgH="22850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132" y="3093964"/>
                        <a:ext cx="353683" cy="369060"/>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978676700"/>
              </p:ext>
            </p:extLst>
          </p:nvPr>
        </p:nvGraphicFramePr>
        <p:xfrm>
          <a:off x="5044176" y="3428520"/>
          <a:ext cx="333375" cy="328613"/>
        </p:xfrm>
        <a:graphic>
          <a:graphicData uri="http://schemas.openxmlformats.org/presentationml/2006/ole">
            <mc:AlternateContent xmlns:mc="http://schemas.openxmlformats.org/markup-compatibility/2006">
              <mc:Choice xmlns:v="urn:schemas-microsoft-com:vml" Requires="v">
                <p:oleObj spid="_x0000_s7263" name="Equation" r:id="rId5" imgW="203040" imgH="203040" progId="Equation.DSMT4">
                  <p:embed/>
                </p:oleObj>
              </mc:Choice>
              <mc:Fallback>
                <p:oleObj name="Equation" r:id="rId5" imgW="203040" imgH="203040" progId="Equation.DSMT4">
                  <p:embed/>
                  <p:pic>
                    <p:nvPicPr>
                      <p:cNvPr id="0" name=""/>
                      <p:cNvPicPr>
                        <a:picLocks noChangeAspect="1" noChangeArrowheads="1"/>
                      </p:cNvPicPr>
                      <p:nvPr/>
                    </p:nvPicPr>
                    <p:blipFill>
                      <a:blip r:embed="rId6"/>
                      <a:srcRect/>
                      <a:stretch>
                        <a:fillRect/>
                      </a:stretch>
                    </p:blipFill>
                    <p:spPr bwMode="auto">
                      <a:xfrm>
                        <a:off x="5044176" y="3428520"/>
                        <a:ext cx="333375" cy="328613"/>
                      </a:xfrm>
                      <a:prstGeom prst="rect">
                        <a:avLst/>
                      </a:prstGeom>
                      <a:noFill/>
                    </p:spPr>
                  </p:pic>
                </p:oleObj>
              </mc:Fallback>
            </mc:AlternateContent>
          </a:graphicData>
        </a:graphic>
      </p:graphicFrame>
      <p:pic>
        <p:nvPicPr>
          <p:cNvPr id="5" name="Content Placeholder 4"/>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573311" y="1846263"/>
            <a:ext cx="9105703" cy="4022725"/>
          </a:xfrm>
        </p:spPr>
      </p:pic>
      <mc:AlternateContent xmlns:mc="http://schemas.openxmlformats.org/markup-compatibility/2006" xmlns:a14="http://schemas.microsoft.com/office/drawing/2010/main">
        <mc:Choice Requires="a14">
          <p:sp>
            <p:nvSpPr>
              <p:cNvPr id="3" name="Rectangle 2"/>
              <p:cNvSpPr/>
              <p:nvPr/>
            </p:nvSpPr>
            <p:spPr>
              <a:xfrm>
                <a:off x="3594924" y="5826280"/>
                <a:ext cx="506247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panose="02040503050406030204" pitchFamily="18" charset="0"/>
                        </a:rPr>
                        <m:t>𝑃</m:t>
                      </m:r>
                      <m:d>
                        <m:dPr>
                          <m:ctrlPr>
                            <a:rPr lang="en-US" sz="1600" i="1">
                              <a:solidFill>
                                <a:schemeClr val="tx1"/>
                              </a:solidFill>
                              <a:latin typeface="Cambria Math" panose="02040503050406030204" pitchFamily="18" charset="0"/>
                            </a:rPr>
                          </m:ctrlPr>
                        </m:d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𝑋</m:t>
                              </m:r>
                            </m:e>
                          </m:acc>
                          <m:r>
                            <a:rPr lang="en-US" sz="1600" i="0">
                              <a:solidFill>
                                <a:schemeClr val="tx1"/>
                              </a:solidFill>
                              <a:latin typeface="Cambria Math" panose="02040503050406030204" pitchFamily="18" charset="0"/>
                            </a:rPr>
                            <m:t>≥5.7|</m:t>
                          </m:r>
                          <m:r>
                            <a:rPr lang="en-US" sz="1600" i="1">
                              <a:solidFill>
                                <a:schemeClr val="tx1"/>
                              </a:solidFill>
                              <a:latin typeface="Cambria Math" panose="02040503050406030204" pitchFamily="18" charset="0"/>
                            </a:rPr>
                            <m:t>𝜆</m:t>
                          </m:r>
                          <m:r>
                            <a:rPr lang="en-US" sz="1600" i="0">
                              <a:solidFill>
                                <a:schemeClr val="tx1"/>
                              </a:solidFill>
                              <a:latin typeface="Cambria Math" panose="02040503050406030204" pitchFamily="18" charset="0"/>
                            </a:rPr>
                            <m:t>=3</m:t>
                          </m:r>
                        </m:e>
                      </m:d>
                      <m:r>
                        <a:rPr lang="en-US" sz="1600" i="0">
                          <a:solidFill>
                            <a:schemeClr val="tx1"/>
                          </a:solidFill>
                          <a:latin typeface="Cambria Math" panose="02040503050406030204" pitchFamily="18" charset="0"/>
                        </a:rPr>
                        <m:t>=1−</m:t>
                      </m:r>
                      <m:r>
                        <a:rPr lang="en-US" sz="1600" i="1">
                          <a:solidFill>
                            <a:schemeClr val="tx1"/>
                          </a:solidFill>
                          <a:latin typeface="Cambria Math" panose="02040503050406030204" pitchFamily="18" charset="0"/>
                        </a:rPr>
                        <m:t>𝑝𝑔𝑎𝑚𝑚𝑎</m:t>
                      </m:r>
                      <m:d>
                        <m:dPr>
                          <m:ctrlPr>
                            <a:rPr lang="en-US" sz="1600" i="1">
                              <a:solidFill>
                                <a:schemeClr val="tx1"/>
                              </a:solidFill>
                              <a:latin typeface="Cambria Math" panose="02040503050406030204" pitchFamily="18" charset="0"/>
                            </a:rPr>
                          </m:ctrlPr>
                        </m:dPr>
                        <m:e>
                          <m:r>
                            <a:rPr lang="en-US" sz="1600" i="0">
                              <a:solidFill>
                                <a:schemeClr val="tx1"/>
                              </a:solidFill>
                              <a:latin typeface="Cambria Math" panose="02040503050406030204" pitchFamily="18" charset="0"/>
                            </a:rPr>
                            <m:t>5.7,</m:t>
                          </m:r>
                          <m:r>
                            <a:rPr lang="en-US" sz="1600" b="0" i="0" smtClean="0">
                              <a:solidFill>
                                <a:schemeClr val="tx1"/>
                              </a:solidFill>
                              <a:latin typeface="Cambria Math" panose="02040503050406030204" pitchFamily="18" charset="0"/>
                            </a:rPr>
                            <m:t> </m:t>
                          </m:r>
                          <m:r>
                            <a:rPr lang="en-US" sz="1600" i="0">
                              <a:solidFill>
                                <a:schemeClr val="tx1"/>
                              </a:solidFill>
                              <a:latin typeface="Cambria Math" panose="02040503050406030204" pitchFamily="18" charset="0"/>
                            </a:rPr>
                            <m:t>5,</m:t>
                          </m:r>
                          <m:r>
                            <a:rPr lang="en-US" sz="1600" b="0" i="1" smtClean="0">
                              <a:solidFill>
                                <a:schemeClr val="tx1"/>
                              </a:solidFill>
                              <a:latin typeface="Cambria Math" panose="02040503050406030204" pitchFamily="18" charset="0"/>
                            </a:rPr>
                            <m:t> </m:t>
                          </m:r>
                          <m:f>
                            <m:fPr>
                              <m:type m:val="lin"/>
                              <m:ctrlPr>
                                <a:rPr lang="en-US" sz="1600" i="1" smtClean="0">
                                  <a:solidFill>
                                    <a:schemeClr val="tx1"/>
                                  </a:solidFill>
                                  <a:latin typeface="Cambria Math" panose="02040503050406030204" pitchFamily="18" charset="0"/>
                                </a:rPr>
                              </m:ctrlPr>
                            </m:fPr>
                            <m:num>
                              <m:r>
                                <a:rPr lang="en-US" sz="1600" b="0" i="0" smtClean="0">
                                  <a:solidFill>
                                    <a:schemeClr val="tx1"/>
                                  </a:solidFill>
                                  <a:latin typeface="Cambria Math" panose="02040503050406030204" pitchFamily="18" charset="0"/>
                                </a:rPr>
                                <m:t> </m:t>
                              </m:r>
                              <m:r>
                                <a:rPr lang="en-US" sz="1600" i="0">
                                  <a:solidFill>
                                    <a:schemeClr val="tx1"/>
                                  </a:solidFill>
                                  <a:latin typeface="Cambria Math" panose="02040503050406030204" pitchFamily="18" charset="0"/>
                                </a:rPr>
                                <m:t>5</m:t>
                              </m:r>
                            </m:num>
                            <m:den>
                              <m:r>
                                <a:rPr lang="en-US" sz="1600" i="0">
                                  <a:solidFill>
                                    <a:schemeClr val="tx1"/>
                                  </a:solidFill>
                                  <a:latin typeface="Cambria Math" panose="02040503050406030204" pitchFamily="18" charset="0"/>
                                </a:rPr>
                                <m:t>3</m:t>
                              </m:r>
                            </m:den>
                          </m:f>
                        </m:e>
                      </m:d>
                      <m:r>
                        <a:rPr lang="en-US" sz="1600" i="0">
                          <a:solidFill>
                            <a:schemeClr val="tx1"/>
                          </a:solidFill>
                          <a:latin typeface="Cambria Math" panose="02040503050406030204" pitchFamily="18" charset="0"/>
                        </a:rPr>
                        <m:t>=.0403</m:t>
                      </m:r>
                    </m:oMath>
                  </m:oMathPara>
                </a14:m>
                <a:endParaRPr lang="en-US" sz="1600"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594924" y="5826280"/>
                <a:ext cx="5062476" cy="338554"/>
              </a:xfrm>
              <a:prstGeom prst="rect">
                <a:avLst/>
              </a:prstGeom>
              <a:blipFill rotWithShape="0">
                <a:blip r:embed="rId8"/>
                <a:stretch>
                  <a:fillRect t="-103636" b="-167273"/>
                </a:stretch>
              </a:blipFill>
            </p:spPr>
            <p:txBody>
              <a:bodyPr/>
              <a:lstStyle/>
              <a:p>
                <a:r>
                  <a:rPr lang="en-US">
                    <a:noFill/>
                  </a:rPr>
                  <a:t> </a:t>
                </a:r>
              </a:p>
            </p:txBody>
          </p:sp>
        </mc:Fallback>
      </mc:AlternateContent>
    </p:spTree>
    <p:extLst>
      <p:ext uri="{BB962C8B-B14F-4D97-AF65-F5344CB8AC3E}">
        <p14:creationId xmlns:p14="http://schemas.microsoft.com/office/powerpoint/2010/main" val="364344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Sampling Distributions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330779"/>
              </a:xfrm>
            </p:spPr>
            <p:txBody>
              <a:bodyPr>
                <a:normAutofit/>
              </a:bodyPr>
              <a:lstStyle/>
              <a:p>
                <a:pPr marL="233363" lvl="0" indent="-233363">
                  <a:spcAft>
                    <a:spcPts val="800"/>
                  </a:spcAft>
                  <a:buFont typeface="Arial" panose="020B0604020202020204" pitchFamily="34" charset="0"/>
                  <a:buChar char="•"/>
                </a:pPr>
                <a:r>
                  <a:rPr lang="en-US" dirty="0"/>
                  <a:t>The customer service representative for Rusts ‘R Us </a:t>
                </a:r>
                <a:r>
                  <a:rPr lang="en-US" dirty="0" smtClean="0"/>
                  <a:t>still </a:t>
                </a:r>
                <a:r>
                  <a:rPr lang="en-US" dirty="0"/>
                  <a:t>thinks the true average repair time is three hours. He claims that in this case the </a:t>
                </a:r>
                <a:r>
                  <a:rPr lang="en-US" b="1" dirty="0">
                    <a:solidFill>
                      <a:srgbClr val="0070C0"/>
                    </a:solidFill>
                  </a:rPr>
                  <a:t>sample median </a:t>
                </a:r>
                <a:r>
                  <a:rPr lang="en-US" dirty="0"/>
                  <a:t>is a better estimator than the sample mean. </a:t>
                </a:r>
                <a:endParaRPr lang="en-US" dirty="0" smtClean="0"/>
              </a:p>
              <a:p>
                <a:pPr marL="525971" lvl="1" indent="-233363">
                  <a:buFont typeface="Arial" panose="020B0604020202020204" pitchFamily="34" charset="0"/>
                  <a:buChar char="•"/>
                </a:pPr>
                <a:r>
                  <a:rPr lang="en-US" dirty="0" smtClean="0"/>
                  <a:t>Use </a:t>
                </a:r>
                <a:r>
                  <a:rPr lang="en-US" dirty="0"/>
                  <a:t>R to estimate the sampling distribution of the sample median of samples of size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=5</m:t>
                    </m:r>
                  </m:oMath>
                </a14:m>
                <a:r>
                  <a:rPr lang="en-US" dirty="0"/>
                  <a:t>. </a:t>
                </a:r>
                <a:endParaRPr lang="en-US" dirty="0" smtClean="0"/>
              </a:p>
              <a:p>
                <a:pPr marL="525971" lvl="1" indent="-233363">
                  <a:buFont typeface="Arial" panose="020B0604020202020204" pitchFamily="34" charset="0"/>
                  <a:buChar char="•"/>
                </a:pPr>
                <a:r>
                  <a:rPr lang="en-US" dirty="0" smtClean="0"/>
                  <a:t>Based </a:t>
                </a:r>
                <a:r>
                  <a:rPr lang="en-US" dirty="0"/>
                  <a:t>on this distribution, what is the estimated probability of observing </a:t>
                </a:r>
                <a:r>
                  <a:rPr lang="en-US" dirty="0" smtClean="0"/>
                  <a:t>the given sample median of 4 hours or one larger if </a:t>
                </a:r>
                <a:r>
                  <a:rPr lang="en-US" dirty="0"/>
                  <a:t>the true population mean is really 3 hours? </a:t>
                </a:r>
                <a:endParaRPr lang="en-US" dirty="0" smtClean="0"/>
              </a:p>
              <a:p>
                <a:pPr marL="525971" lvl="1" indent="-233363">
                  <a:buFont typeface="Arial" panose="020B0604020202020204" pitchFamily="34" charset="0"/>
                  <a:buChar char="•"/>
                </a:pPr>
                <a:r>
                  <a:rPr lang="en-US" dirty="0" smtClean="0"/>
                  <a:t>Based </a:t>
                </a:r>
                <a:r>
                  <a:rPr lang="en-US" dirty="0"/>
                  <a:t>on this probability, do you think the </a:t>
                </a:r>
                <a:r>
                  <a:rPr lang="en-US" dirty="0" smtClean="0"/>
                  <a:t>customers </a:t>
                </a:r>
                <a:r>
                  <a:rPr lang="en-US" dirty="0"/>
                  <a:t>have a valid argument? Explain why or why not</a:t>
                </a:r>
                <a:r>
                  <a:rPr lang="en-US"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330779"/>
              </a:xfrm>
              <a:blipFill rotWithShape="0">
                <a:blip r:embed="rId2"/>
                <a:stretch>
                  <a:fillRect l="-1455" t="-1549" r="-364"/>
                </a:stretch>
              </a:blipFill>
            </p:spPr>
            <p:txBody>
              <a:bodyPr/>
              <a:lstStyle/>
              <a:p>
                <a:r>
                  <a:rPr lang="en-US">
                    <a:noFill/>
                  </a:rPr>
                  <a:t> </a:t>
                </a:r>
              </a:p>
            </p:txBody>
          </p:sp>
        </mc:Fallback>
      </mc:AlternateContent>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4468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Sampling Distributions</a:t>
            </a:r>
            <a:endParaRPr lang="en-US" dirty="0"/>
          </a:p>
        </p:txBody>
      </p:sp>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376" y="1941513"/>
            <a:ext cx="8435248" cy="4022725"/>
          </a:xfrm>
        </p:spPr>
      </p:pic>
      <mc:AlternateContent xmlns:mc="http://schemas.openxmlformats.org/markup-compatibility/2006" xmlns:a14="http://schemas.microsoft.com/office/drawing/2010/main">
        <mc:Choice Requires="a14">
          <p:sp>
            <p:nvSpPr>
              <p:cNvPr id="9" name="Rectangle 8"/>
              <p:cNvSpPr/>
              <p:nvPr/>
            </p:nvSpPr>
            <p:spPr>
              <a:xfrm>
                <a:off x="6607834" y="3900536"/>
                <a:ext cx="4263475" cy="376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𝑃</m:t>
                          </m:r>
                        </m:e>
                      </m:acc>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𝑀𝑒𝑑𝑖𝑎𝑛</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𝑋</m:t>
                                  </m:r>
                                </m:e>
                                <m:sub>
                                  <m:r>
                                    <a:rPr lang="en-US" i="0">
                                      <a:solidFill>
                                        <a:schemeClr val="tx1"/>
                                      </a:solidFill>
                                      <a:latin typeface="Cambria Math" panose="02040503050406030204" pitchFamily="18" charset="0"/>
                                    </a:rPr>
                                    <m:t>1</m:t>
                                  </m:r>
                                </m:sub>
                              </m:sSub>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𝑋</m:t>
                                  </m:r>
                                </m:e>
                                <m:sub>
                                  <m:r>
                                    <a:rPr lang="en-US" i="0">
                                      <a:solidFill>
                                        <a:schemeClr val="tx1"/>
                                      </a:solidFill>
                                      <a:latin typeface="Cambria Math" panose="02040503050406030204" pitchFamily="18" charset="0"/>
                                    </a:rPr>
                                    <m:t>5</m:t>
                                  </m:r>
                                </m:sub>
                              </m:sSub>
                            </m:e>
                          </m:d>
                          <m:r>
                            <a:rPr lang="en-US" i="0">
                              <a:solidFill>
                                <a:schemeClr val="tx1"/>
                              </a:solidFill>
                              <a:latin typeface="Cambria Math" panose="02040503050406030204" pitchFamily="18" charset="0"/>
                            </a:rPr>
                            <m:t>≥4|</m:t>
                          </m:r>
                          <m:r>
                            <a:rPr lang="en-US" i="1">
                              <a:solidFill>
                                <a:schemeClr val="tx1"/>
                              </a:solidFill>
                              <a:latin typeface="Cambria Math" panose="02040503050406030204" pitchFamily="18" charset="0"/>
                            </a:rPr>
                            <m:t>𝜆</m:t>
                          </m:r>
                          <m:r>
                            <a:rPr lang="en-US" i="0">
                              <a:solidFill>
                                <a:schemeClr val="tx1"/>
                              </a:solidFill>
                              <a:latin typeface="Cambria Math" panose="02040503050406030204" pitchFamily="18" charset="0"/>
                            </a:rPr>
                            <m:t>=3</m:t>
                          </m:r>
                        </m:e>
                      </m:d>
                      <m:r>
                        <a:rPr lang="en-US" i="0">
                          <a:solidFill>
                            <a:schemeClr val="tx1"/>
                          </a:solidFill>
                          <a:latin typeface="Cambria Math" panose="02040503050406030204" pitchFamily="18" charset="0"/>
                        </a:rPr>
                        <m:t>=.135</m:t>
                      </m:r>
                    </m:oMath>
                  </m:oMathPara>
                </a14:m>
                <a:endParaRPr lang="en-US"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607834" y="3900536"/>
                <a:ext cx="4263475" cy="376770"/>
              </a:xfrm>
              <a:prstGeom prst="rect">
                <a:avLst/>
              </a:prstGeom>
              <a:blipFill rotWithShape="0">
                <a:blip r:embed="rId3"/>
                <a:stretch>
                  <a:fillRect t="-1613" b="-12903"/>
                </a:stretch>
              </a:blipFill>
            </p:spPr>
            <p:txBody>
              <a:bodyPr/>
              <a:lstStyle/>
              <a:p>
                <a:r>
                  <a:rPr lang="en-US">
                    <a:noFill/>
                  </a:rPr>
                  <a:t> </a:t>
                </a:r>
              </a:p>
            </p:txBody>
          </p:sp>
        </mc:Fallback>
      </mc:AlternateContent>
    </p:spTree>
    <p:extLst>
      <p:ext uri="{BB962C8B-B14F-4D97-AF65-F5344CB8AC3E}">
        <p14:creationId xmlns:p14="http://schemas.microsoft.com/office/powerpoint/2010/main" val="4127188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Order Statistics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330779"/>
              </a:xfrm>
            </p:spPr>
            <p:txBody>
              <a:bodyPr>
                <a:normAutofit/>
              </a:bodyPr>
              <a:lstStyle/>
              <a:p>
                <a:pPr marL="53975" lvl="0" indent="0" algn="just">
                  <a:spcAft>
                    <a:spcPts val="800"/>
                  </a:spcAft>
                  <a:buNone/>
                </a:pPr>
                <a:r>
                  <a:rPr lang="en-US" dirty="0" smtClean="0"/>
                  <a:t>For a random sample of </a:t>
                </a:r>
                <a14:m>
                  <m:oMath xmlns:m="http://schemas.openxmlformats.org/officeDocument/2006/math">
                    <m:r>
                      <a:rPr lang="en-US" i="1" dirty="0" smtClean="0">
                        <a:latin typeface="Cambria Math" panose="02040503050406030204" pitchFamily="18" charset="0"/>
                      </a:rPr>
                      <m:t>𝑈𝑛𝑖𝑓𝑜𝑟𝑚</m:t>
                    </m:r>
                    <m:r>
                      <a:rPr lang="en-US" i="1" dirty="0" smtClean="0">
                        <a:latin typeface="Cambria Math" panose="02040503050406030204" pitchFamily="18" charset="0"/>
                      </a:rPr>
                      <m:t>(0,</m:t>
                    </m:r>
                    <m:r>
                      <a:rPr lang="el-GR" i="1" dirty="0" smtClean="0">
                        <a:latin typeface="Cambria Math" panose="02040503050406030204" pitchFamily="18" charset="0"/>
                      </a:rPr>
                      <m:t>𝜃</m:t>
                    </m:r>
                    <m:r>
                      <a:rPr lang="en-US" i="1" dirty="0" smtClean="0">
                        <a:latin typeface="Cambria Math" panose="02040503050406030204" pitchFamily="18" charset="0"/>
                      </a:rPr>
                      <m:t>)</m:t>
                    </m:r>
                  </m:oMath>
                </a14:m>
                <a:r>
                  <a:rPr lang="en-US" dirty="0" smtClean="0"/>
                  <a:t> random variables, the pdf of </a:t>
                </a:r>
                <a14:m>
                  <m:oMath xmlns:m="http://schemas.openxmlformats.org/officeDocument/2006/math">
                    <m:r>
                      <a:rPr lang="en-US" i="1" dirty="0" smtClean="0">
                        <a:latin typeface="Cambria Math" panose="02040503050406030204" pitchFamily="18" charset="0"/>
                      </a:rPr>
                      <m:t>𝑅</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oMath>
                </a14:m>
                <a:r>
                  <a:rPr lang="en-US" dirty="0" smtClean="0"/>
                  <a:t> is:</a:t>
                </a:r>
              </a:p>
              <a:p>
                <a:pPr marL="233363" lvl="0" indent="-233363">
                  <a:spcAft>
                    <a:spcPts val="800"/>
                  </a:spcAft>
                  <a:buFont typeface="Arial" panose="020B0604020202020204" pitchFamily="34" charset="0"/>
                  <a:buChar char="•"/>
                </a:pPr>
                <a:endParaRPr lang="en-US" dirty="0"/>
              </a:p>
              <a:p>
                <a:pPr marL="0" lvl="0" indent="0">
                  <a:spcAft>
                    <a:spcPts val="800"/>
                  </a:spcAft>
                  <a:buNone/>
                </a:pPr>
                <a:r>
                  <a:rPr lang="en-US" dirty="0" smtClean="0"/>
                  <a:t> </a:t>
                </a:r>
              </a:p>
              <a:p>
                <a:pPr marL="0" lvl="0" indent="0">
                  <a:spcBef>
                    <a:spcPts val="0"/>
                  </a:spcBef>
                  <a:spcAft>
                    <a:spcPts val="0"/>
                  </a:spcAft>
                  <a:buNone/>
                </a:pPr>
                <a:endParaRPr lang="en-US" dirty="0" smtClean="0"/>
              </a:p>
              <a:p>
                <a:pPr marL="233363" indent="-233363">
                  <a:buFont typeface="Arial" panose="020B0604020202020204" pitchFamily="34" charset="0"/>
                  <a:buChar char="•"/>
                </a:pPr>
                <a:r>
                  <a:rPr lang="en-US" dirty="0" smtClean="0"/>
                  <a:t>Find the </a:t>
                </a:r>
                <a:r>
                  <a:rPr lang="en-US" b="1" dirty="0" smtClean="0">
                    <a:solidFill>
                      <a:srgbClr val="0070C0"/>
                    </a:solidFill>
                  </a:rPr>
                  <a:t>expected value </a:t>
                </a:r>
                <a:r>
                  <a:rPr lang="en-US" dirty="0" smtClean="0"/>
                  <a:t>of the sample range, </a:t>
                </a:r>
                <a14:m>
                  <m:oMath xmlns:m="http://schemas.openxmlformats.org/officeDocument/2006/math">
                    <m:r>
                      <a:rPr lang="en-US" i="1" dirty="0" smtClean="0">
                        <a:latin typeface="Cambria Math" panose="02040503050406030204" pitchFamily="18" charset="0"/>
                      </a:rPr>
                      <m:t>𝑅</m:t>
                    </m:r>
                  </m:oMath>
                </a14:m>
                <a:r>
                  <a:rPr lang="en-US" i="1" dirty="0" smtClean="0"/>
                  <a:t>. </a:t>
                </a:r>
                <a:r>
                  <a:rPr lang="en-US" dirty="0" smtClean="0"/>
                  <a:t>What happens to </a:t>
                </a:r>
                <a14:m>
                  <m:oMath xmlns:m="http://schemas.openxmlformats.org/officeDocument/2006/math">
                    <m:r>
                      <a:rPr lang="en-US" i="1" dirty="0" smtClean="0">
                        <a:latin typeface="Cambria Math" panose="02040503050406030204" pitchFamily="18" charset="0"/>
                      </a:rPr>
                      <m:t>𝐸</m:t>
                    </m:r>
                    <m:r>
                      <a:rPr lang="en-US" i="1" dirty="0" smtClean="0">
                        <a:latin typeface="Cambria Math" panose="02040503050406030204" pitchFamily="18" charset="0"/>
                      </a:rPr>
                      <m:t>(</m:t>
                    </m:r>
                    <m:r>
                      <a:rPr lang="en-US" i="1" dirty="0" smtClean="0">
                        <a:latin typeface="Cambria Math" panose="02040503050406030204" pitchFamily="18" charset="0"/>
                      </a:rPr>
                      <m:t>𝑅</m:t>
                    </m:r>
                    <m:r>
                      <a:rPr lang="en-US" i="1" dirty="0" smtClean="0">
                        <a:latin typeface="Cambria Math" panose="02040503050406030204" pitchFamily="18" charset="0"/>
                      </a:rPr>
                      <m:t>)</m:t>
                    </m:r>
                  </m:oMath>
                </a14:m>
                <a:r>
                  <a:rPr lang="en-US" dirty="0" smtClean="0"/>
                  <a:t> as </a:t>
                </a:r>
                <a14:m>
                  <m:oMath xmlns:m="http://schemas.openxmlformats.org/officeDocument/2006/math">
                    <m:r>
                      <a:rPr lang="en-US" i="1" dirty="0" smtClean="0">
                        <a:latin typeface="Cambria Math" panose="02040503050406030204" pitchFamily="18" charset="0"/>
                      </a:rPr>
                      <m:t>𝑛</m:t>
                    </m:r>
                  </m:oMath>
                </a14:m>
                <a:r>
                  <a:rPr lang="en-US" dirty="0" smtClean="0"/>
                  <a:t> increases?</a:t>
                </a:r>
                <a:endParaRPr lang="en-US" i="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330779"/>
              </a:xfrm>
              <a:blipFill rotWithShape="0">
                <a:blip r:embed="rId2"/>
                <a:stretch>
                  <a:fillRect l="-1455" t="-1408"/>
                </a:stretch>
              </a:blipFill>
            </p:spPr>
            <p:txBody>
              <a:bodyPr/>
              <a:lstStyle/>
              <a:p>
                <a:r>
                  <a:rPr lang="en-US">
                    <a:noFill/>
                  </a:rPr>
                  <a:t> </a:t>
                </a:r>
              </a:p>
            </p:txBody>
          </p:sp>
        </mc:Fallback>
      </mc:AlternateContent>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Rectangle 9"/>
              <p:cNvSpPr/>
              <p:nvPr/>
            </p:nvSpPr>
            <p:spPr>
              <a:xfrm>
                <a:off x="3144527" y="2357738"/>
                <a:ext cx="5084277" cy="1117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𝑅</m:t>
                          </m:r>
                        </m:sub>
                      </m:sSub>
                      <m:d>
                        <m:dPr>
                          <m:ctrlPr>
                            <a:rPr lang="en-US" i="1" dirty="0" smtClean="0">
                              <a:latin typeface="Cambria Math" panose="02040503050406030204" pitchFamily="18" charset="0"/>
                            </a:rPr>
                          </m:ctrlPr>
                        </m:dPr>
                        <m:e>
                          <m:r>
                            <a:rPr lang="en-US" b="0" i="1" dirty="0" smtClean="0">
                              <a:latin typeface="Cambria Math" panose="02040503050406030204" pitchFamily="18" charset="0"/>
                            </a:rPr>
                            <m:t>𝑟</m:t>
                          </m:r>
                        </m:e>
                      </m:d>
                      <m:r>
                        <a:rPr lang="en-US" b="0" i="1" dirty="0"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f>
                                  <m:fPr>
                                    <m:ctrlPr>
                                      <a:rPr lang="en-US" i="1">
                                        <a:latin typeface="Cambria Math" panose="02040503050406030204" pitchFamily="18" charset="0"/>
                                      </a:rPr>
                                    </m:ctrlPr>
                                  </m:fPr>
                                  <m:num>
                                    <m:r>
                                      <a:rPr lang="en-US" i="1">
                                        <a:latin typeface="Cambria Math" panose="02040503050406030204" pitchFamily="18" charset="0"/>
                                      </a:rPr>
                                      <m:t>𝑛</m:t>
                                    </m:r>
                                    <m:r>
                                      <a:rPr lang="en-US" i="0">
                                        <a:latin typeface="Cambria Math" panose="02040503050406030204" pitchFamily="18" charset="0"/>
                                      </a:rPr>
                                      <m:t>!</m:t>
                                    </m:r>
                                  </m:num>
                                  <m:den>
                                    <m:d>
                                      <m:dPr>
                                        <m:endChr m:val=""/>
                                        <m:ctrlPr>
                                          <a:rPr lang="en-US" i="1">
                                            <a:latin typeface="Cambria Math" panose="02040503050406030204" pitchFamily="18" charset="0"/>
                                          </a:rPr>
                                        </m:ctrlPr>
                                      </m:dPr>
                                      <m:e>
                                        <m:r>
                                          <a:rPr lang="en-US" i="1">
                                            <a:latin typeface="Cambria Math" panose="02040503050406030204" pitchFamily="18" charset="0"/>
                                          </a:rPr>
                                          <m:t>𝑛</m:t>
                                        </m:r>
                                        <m:r>
                                          <a:rPr lang="en-US" i="0">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𝜃</m:t>
                                            </m:r>
                                          </m:e>
                                          <m:sup>
                                            <m:r>
                                              <a:rPr lang="en-US" i="1">
                                                <a:latin typeface="Cambria Math" panose="02040503050406030204" pitchFamily="18" charset="0"/>
                                              </a:rPr>
                                              <m:t>𝑛</m:t>
                                            </m:r>
                                          </m:sup>
                                        </m:sSup>
                                      </m:e>
                                    </m:d>
                                  </m:den>
                                </m:f>
                                <m:d>
                                  <m:dPr>
                                    <m:ctrlPr>
                                      <a:rPr lang="en-US" i="1">
                                        <a:latin typeface="Cambria Math" panose="02040503050406030204" pitchFamily="18" charset="0"/>
                                      </a:rPr>
                                    </m:ctrlPr>
                                  </m:dPr>
                                  <m:e>
                                    <m:r>
                                      <a:rPr lang="en-US" i="1">
                                        <a:latin typeface="Cambria Math" panose="02040503050406030204" pitchFamily="18" charset="0"/>
                                      </a:rPr>
                                      <m:t>𝜃</m:t>
                                    </m:r>
                                    <m:r>
                                      <a:rPr lang="en-US" i="0">
                                        <a:latin typeface="Cambria Math" panose="02040503050406030204" pitchFamily="18" charset="0"/>
                                      </a:rPr>
                                      <m:t>−</m:t>
                                    </m:r>
                                    <m:r>
                                      <a:rPr lang="en-US" i="1">
                                        <a:latin typeface="Cambria Math" panose="02040503050406030204" pitchFamily="18" charset="0"/>
                                      </a:rPr>
                                      <m:t>𝑟</m:t>
                                    </m:r>
                                  </m:e>
                                </m:d>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𝑟</m:t>
                                        </m:r>
                                      </m:e>
                                    </m:d>
                                  </m:e>
                                  <m:sup>
                                    <m:r>
                                      <a:rPr lang="en-US" i="1">
                                        <a:latin typeface="Cambria Math" panose="02040503050406030204" pitchFamily="18" charset="0"/>
                                      </a:rPr>
                                      <m:t>𝑛</m:t>
                                    </m:r>
                                    <m:r>
                                      <a:rPr lang="en-US" i="0">
                                        <a:latin typeface="Cambria Math" panose="02040503050406030204" pitchFamily="18" charset="0"/>
                                      </a:rPr>
                                      <m:t>−2</m:t>
                                    </m:r>
                                  </m:sup>
                                </m:sSup>
                              </m:e>
                              <m:e>
                                <m:r>
                                  <a:rPr lang="en-US" i="0">
                                    <a:latin typeface="Cambria Math" panose="02040503050406030204" pitchFamily="18" charset="0"/>
                                  </a:rPr>
                                  <m:t>0&lt;</m:t>
                                </m:r>
                                <m:r>
                                  <a:rPr lang="en-US" i="1">
                                    <a:latin typeface="Cambria Math" panose="02040503050406030204" pitchFamily="18" charset="0"/>
                                  </a:rPr>
                                  <m:t>𝑟</m:t>
                                </m:r>
                                <m:r>
                                  <a:rPr lang="en-US" i="0">
                                    <a:latin typeface="Cambria Math" panose="02040503050406030204" pitchFamily="18" charset="0"/>
                                  </a:rPr>
                                  <m:t>&lt;</m:t>
                                </m:r>
                                <m:r>
                                  <a:rPr lang="en-US" i="1">
                                    <a:latin typeface="Cambria Math" panose="02040503050406030204" pitchFamily="18" charset="0"/>
                                  </a:rPr>
                                  <m:t>𝜃</m:t>
                                </m:r>
                              </m:e>
                            </m:mr>
                            <m:mr>
                              <m:e>
                                <m:r>
                                  <a:rPr lang="en-US" i="0">
                                    <a:latin typeface="Cambria Math" panose="02040503050406030204" pitchFamily="18" charset="0"/>
                                  </a:rPr>
                                  <m:t>0</m:t>
                                </m:r>
                              </m:e>
                              <m:e>
                                <m:r>
                                  <a:rPr lang="en-US" i="1">
                                    <a:latin typeface="Cambria Math" panose="02040503050406030204" pitchFamily="18" charset="0"/>
                                  </a:rPr>
                                  <m:t>𝑜𝑡h𝑒𝑟𝑤𝑖𝑠𝑒</m:t>
                                </m:r>
                              </m:e>
                            </m:mr>
                          </m:m>
                        </m:e>
                      </m: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3144527" y="2357738"/>
                <a:ext cx="5084277" cy="111799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76747" y="4404803"/>
                <a:ext cx="2219838" cy="7838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m:t>
                      </m:r>
                      <m:r>
                        <a:rPr lang="en-US" sz="2000" i="0">
                          <a:latin typeface="Cambria Math" panose="02040503050406030204" pitchFamily="18" charset="0"/>
                        </a:rPr>
                        <m:t>(</m:t>
                      </m:r>
                      <m:r>
                        <a:rPr lang="en-US" sz="2000" i="1">
                          <a:latin typeface="Cambria Math" panose="02040503050406030204" pitchFamily="18" charset="0"/>
                        </a:rPr>
                        <m:t>𝑅</m:t>
                      </m:r>
                      <m:r>
                        <a:rPr lang="en-US" sz="2000" i="0">
                          <a:latin typeface="Cambria Math" panose="02040503050406030204" pitchFamily="18" charset="0"/>
                        </a:rPr>
                        <m:t>)=</m:t>
                      </m:r>
                      <m:r>
                        <a:rPr lang="en-US" sz="2000" i="1">
                          <a:latin typeface="Cambria Math" panose="02040503050406030204" pitchFamily="18" charset="0"/>
                        </a:rPr>
                        <m:t>𝜃</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𝑛</m:t>
                              </m:r>
                              <m:r>
                                <a:rPr lang="en-US" sz="2000" i="0">
                                  <a:latin typeface="Cambria Math" panose="02040503050406030204" pitchFamily="18" charset="0"/>
                                </a:rPr>
                                <m:t>−1</m:t>
                              </m:r>
                            </m:num>
                            <m:den>
                              <m:r>
                                <a:rPr lang="en-US" sz="2000" i="1">
                                  <a:latin typeface="Cambria Math" panose="02040503050406030204" pitchFamily="18" charset="0"/>
                                </a:rPr>
                                <m:t>𝑛</m:t>
                              </m:r>
                              <m:r>
                                <a:rPr lang="en-US" sz="2000" i="0">
                                  <a:latin typeface="Cambria Math" panose="02040503050406030204" pitchFamily="18" charset="0"/>
                                </a:rPr>
                                <m:t>+1</m:t>
                              </m:r>
                            </m:den>
                          </m:f>
                        </m:e>
                      </m:d>
                    </m:oMath>
                  </m:oMathPara>
                </a14:m>
                <a:endParaRPr lang="en-US" sz="2000" dirty="0"/>
              </a:p>
            </p:txBody>
          </p:sp>
        </mc:Choice>
        <mc:Fallback xmlns="">
          <p:sp>
            <p:nvSpPr>
              <p:cNvPr id="12" name="Rectangle 11"/>
              <p:cNvSpPr>
                <a:spLocks noRot="1" noChangeAspect="1" noMove="1" noResize="1" noEditPoints="1" noAdjustHandles="1" noChangeArrowheads="1" noChangeShapeType="1" noTextEdit="1"/>
              </p:cNvSpPr>
              <p:nvPr/>
            </p:nvSpPr>
            <p:spPr>
              <a:xfrm>
                <a:off x="4576747" y="4404803"/>
                <a:ext cx="2219838" cy="783869"/>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7720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Order Statistics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3"/>
                <a:ext cx="10058400" cy="4330779"/>
              </a:xfrm>
            </p:spPr>
            <p:txBody>
              <a:bodyPr>
                <a:normAutofit/>
              </a:bodyPr>
              <a:lstStyle/>
              <a:p>
                <a:pPr marL="53975" lvl="0" indent="0" algn="just">
                  <a:spcAft>
                    <a:spcPts val="800"/>
                  </a:spcAft>
                  <a:buNone/>
                </a:pPr>
                <a:r>
                  <a:rPr lang="en-US" dirty="0" smtClean="0">
                    <a:solidFill>
                      <a:schemeClr val="bg1">
                        <a:lumMod val="65000"/>
                      </a:schemeClr>
                    </a:solidFill>
                  </a:rPr>
                  <a:t>For a random sample of </a:t>
                </a:r>
                <a14:m>
                  <m:oMath xmlns:m="http://schemas.openxmlformats.org/officeDocument/2006/math">
                    <m:r>
                      <a:rPr lang="en-US" i="1" dirty="0" smtClean="0">
                        <a:solidFill>
                          <a:schemeClr val="bg1">
                            <a:lumMod val="65000"/>
                          </a:schemeClr>
                        </a:solidFill>
                        <a:latin typeface="Cambria Math" panose="02040503050406030204" pitchFamily="18" charset="0"/>
                      </a:rPr>
                      <m:t>𝑈𝑛𝑖𝑓𝑜𝑟𝑚</m:t>
                    </m:r>
                    <m:r>
                      <a:rPr lang="en-US" i="1" dirty="0" smtClean="0">
                        <a:solidFill>
                          <a:schemeClr val="bg1">
                            <a:lumMod val="65000"/>
                          </a:schemeClr>
                        </a:solidFill>
                        <a:latin typeface="Cambria Math" panose="02040503050406030204" pitchFamily="18" charset="0"/>
                      </a:rPr>
                      <m:t>(0,</m:t>
                    </m:r>
                    <m:r>
                      <a:rPr lang="el-GR" i="1" dirty="0" smtClean="0">
                        <a:solidFill>
                          <a:schemeClr val="bg1">
                            <a:lumMod val="65000"/>
                          </a:schemeClr>
                        </a:solidFill>
                        <a:latin typeface="Cambria Math" panose="02040503050406030204" pitchFamily="18" charset="0"/>
                      </a:rPr>
                      <m:t>𝜃</m:t>
                    </m:r>
                    <m:r>
                      <a:rPr lang="en-US" i="1" dirty="0" smtClean="0">
                        <a:solidFill>
                          <a:schemeClr val="bg1">
                            <a:lumMod val="65000"/>
                          </a:schemeClr>
                        </a:solidFill>
                        <a:latin typeface="Cambria Math" panose="02040503050406030204" pitchFamily="18" charset="0"/>
                      </a:rPr>
                      <m:t>)</m:t>
                    </m:r>
                  </m:oMath>
                </a14:m>
                <a:r>
                  <a:rPr lang="en-US" dirty="0" smtClean="0">
                    <a:solidFill>
                      <a:schemeClr val="bg1">
                        <a:lumMod val="65000"/>
                      </a:schemeClr>
                    </a:solidFill>
                  </a:rPr>
                  <a:t> random variables, the pdf of </a:t>
                </a:r>
                <a14:m>
                  <m:oMath xmlns:m="http://schemas.openxmlformats.org/officeDocument/2006/math">
                    <m:r>
                      <a:rPr lang="en-US" i="1" dirty="0" smtClean="0">
                        <a:solidFill>
                          <a:schemeClr val="bg1">
                            <a:lumMod val="65000"/>
                          </a:schemeClr>
                        </a:solidFill>
                        <a:latin typeface="Cambria Math" panose="02040503050406030204" pitchFamily="18" charset="0"/>
                      </a:rPr>
                      <m:t>𝑅</m:t>
                    </m:r>
                    <m:r>
                      <a:rPr lang="en-US" i="1" dirty="0" smtClean="0">
                        <a:solidFill>
                          <a:schemeClr val="bg1">
                            <a:lumMod val="65000"/>
                          </a:schemeClr>
                        </a:solidFill>
                        <a:latin typeface="Cambria Math" panose="02040503050406030204" pitchFamily="18" charset="0"/>
                      </a:rPr>
                      <m:t>=</m:t>
                    </m:r>
                    <m:sSub>
                      <m:sSubPr>
                        <m:ctrlPr>
                          <a:rPr lang="en-US" i="1" dirty="0" smtClean="0">
                            <a:solidFill>
                              <a:schemeClr val="bg1">
                                <a:lumMod val="65000"/>
                              </a:schemeClr>
                            </a:solidFill>
                            <a:latin typeface="Cambria Math" panose="02040503050406030204" pitchFamily="18" charset="0"/>
                          </a:rPr>
                        </m:ctrlPr>
                      </m:sSubPr>
                      <m:e>
                        <m:r>
                          <a:rPr lang="en-US" b="0" i="1" dirty="0" smtClean="0">
                            <a:solidFill>
                              <a:schemeClr val="bg1">
                                <a:lumMod val="65000"/>
                              </a:schemeClr>
                            </a:solidFill>
                            <a:latin typeface="Cambria Math" panose="02040503050406030204" pitchFamily="18" charset="0"/>
                          </a:rPr>
                          <m:t>𝑋</m:t>
                        </m:r>
                      </m:e>
                      <m:sub>
                        <m:r>
                          <a:rPr lang="en-US" b="0" i="1" dirty="0" smtClean="0">
                            <a:solidFill>
                              <a:schemeClr val="bg1">
                                <a:lumMod val="65000"/>
                              </a:schemeClr>
                            </a:solidFill>
                            <a:latin typeface="Cambria Math" panose="02040503050406030204" pitchFamily="18" charset="0"/>
                          </a:rPr>
                          <m:t>(</m:t>
                        </m:r>
                        <m:r>
                          <a:rPr lang="en-US" b="0" i="1" dirty="0" smtClean="0">
                            <a:solidFill>
                              <a:schemeClr val="bg1">
                                <a:lumMod val="65000"/>
                              </a:schemeClr>
                            </a:solidFill>
                            <a:latin typeface="Cambria Math" panose="02040503050406030204" pitchFamily="18" charset="0"/>
                          </a:rPr>
                          <m:t>𝑛</m:t>
                        </m:r>
                        <m:r>
                          <a:rPr lang="en-US" b="0" i="1" dirty="0" smtClean="0">
                            <a:solidFill>
                              <a:schemeClr val="bg1">
                                <a:lumMod val="65000"/>
                              </a:schemeClr>
                            </a:solidFill>
                            <a:latin typeface="Cambria Math" panose="02040503050406030204" pitchFamily="18" charset="0"/>
                          </a:rPr>
                          <m:t>)</m:t>
                        </m:r>
                      </m:sub>
                    </m:sSub>
                    <m:r>
                      <a:rPr lang="en-US" b="0" i="1" dirty="0" smtClean="0">
                        <a:solidFill>
                          <a:schemeClr val="bg1">
                            <a:lumMod val="65000"/>
                          </a:schemeClr>
                        </a:solidFill>
                        <a:latin typeface="Cambria Math" panose="02040503050406030204" pitchFamily="18" charset="0"/>
                      </a:rPr>
                      <m:t>−</m:t>
                    </m:r>
                    <m:sSub>
                      <m:sSubPr>
                        <m:ctrlPr>
                          <a:rPr lang="en-US" b="0" i="1" dirty="0" smtClean="0">
                            <a:solidFill>
                              <a:schemeClr val="bg1">
                                <a:lumMod val="65000"/>
                              </a:schemeClr>
                            </a:solidFill>
                            <a:latin typeface="Cambria Math" panose="02040503050406030204" pitchFamily="18" charset="0"/>
                          </a:rPr>
                        </m:ctrlPr>
                      </m:sSubPr>
                      <m:e>
                        <m:r>
                          <a:rPr lang="en-US" b="0" i="1" dirty="0" smtClean="0">
                            <a:solidFill>
                              <a:schemeClr val="bg1">
                                <a:lumMod val="65000"/>
                              </a:schemeClr>
                            </a:solidFill>
                            <a:latin typeface="Cambria Math" panose="02040503050406030204" pitchFamily="18" charset="0"/>
                          </a:rPr>
                          <m:t>𝑋</m:t>
                        </m:r>
                      </m:e>
                      <m:sub>
                        <m:r>
                          <a:rPr lang="en-US" b="0" i="1" dirty="0" smtClean="0">
                            <a:solidFill>
                              <a:schemeClr val="bg1">
                                <a:lumMod val="65000"/>
                              </a:schemeClr>
                            </a:solidFill>
                            <a:latin typeface="Cambria Math" panose="02040503050406030204" pitchFamily="18" charset="0"/>
                          </a:rPr>
                          <m:t>(1)</m:t>
                        </m:r>
                      </m:sub>
                    </m:sSub>
                  </m:oMath>
                </a14:m>
                <a:r>
                  <a:rPr lang="en-US" dirty="0" smtClean="0">
                    <a:solidFill>
                      <a:schemeClr val="bg1">
                        <a:lumMod val="65000"/>
                      </a:schemeClr>
                    </a:solidFill>
                  </a:rPr>
                  <a:t> is:</a:t>
                </a:r>
              </a:p>
              <a:p>
                <a:pPr marL="233363" lvl="0" indent="-233363">
                  <a:spcAft>
                    <a:spcPts val="800"/>
                  </a:spcAft>
                  <a:buFont typeface="Arial" panose="020B0604020202020204" pitchFamily="34" charset="0"/>
                  <a:buChar char="•"/>
                </a:pPr>
                <a:endParaRPr lang="en-US" dirty="0"/>
              </a:p>
              <a:p>
                <a:pPr marL="0" lvl="0" indent="0">
                  <a:spcAft>
                    <a:spcPts val="800"/>
                  </a:spcAft>
                  <a:buNone/>
                </a:pPr>
                <a:r>
                  <a:rPr lang="en-US" dirty="0" smtClean="0"/>
                  <a:t> </a:t>
                </a:r>
              </a:p>
              <a:p>
                <a:pPr marL="0" lvl="0" indent="0">
                  <a:spcBef>
                    <a:spcPts val="0"/>
                  </a:spcBef>
                  <a:spcAft>
                    <a:spcPts val="0"/>
                  </a:spcAft>
                  <a:buNone/>
                </a:pPr>
                <a:endParaRPr lang="en-US" dirty="0" smtClean="0"/>
              </a:p>
              <a:p>
                <a:pPr marL="233363" indent="-233363">
                  <a:buFont typeface="Arial" panose="020B0604020202020204" pitchFamily="34" charset="0"/>
                  <a:buChar char="•"/>
                </a:pPr>
                <a:r>
                  <a:rPr lang="en-US" dirty="0" smtClean="0"/>
                  <a:t>Assuming </a:t>
                </a:r>
                <a14:m>
                  <m:oMath xmlns:m="http://schemas.openxmlformats.org/officeDocument/2006/math">
                    <m:r>
                      <a:rPr lang="el-GR" i="1" dirty="0">
                        <a:latin typeface="Cambria Math" panose="02040503050406030204" pitchFamily="18" charset="0"/>
                      </a:rPr>
                      <m:t>𝜃</m:t>
                    </m:r>
                    <m:r>
                      <a:rPr lang="en-US" i="1" dirty="0">
                        <a:latin typeface="Cambria Math" panose="02040503050406030204" pitchFamily="18" charset="0"/>
                      </a:rPr>
                      <m:t>=15</m:t>
                    </m:r>
                  </m:oMath>
                </a14:m>
                <a:r>
                  <a:rPr lang="en-US" dirty="0"/>
                  <a:t>, create a </a:t>
                </a:r>
                <a:r>
                  <a:rPr lang="en-US" b="1" dirty="0">
                    <a:solidFill>
                      <a:srgbClr val="0070C0"/>
                    </a:solidFill>
                  </a:rPr>
                  <a:t>graph</a:t>
                </a:r>
                <a:r>
                  <a:rPr lang="en-US" dirty="0"/>
                  <a:t> (or graphs) in R to compare the </a:t>
                </a:r>
                <a:r>
                  <a:rPr lang="en-US" b="1" dirty="0">
                    <a:solidFill>
                      <a:srgbClr val="0070C0"/>
                    </a:solidFill>
                  </a:rPr>
                  <a:t>sampling </a:t>
                </a:r>
                <a:r>
                  <a:rPr lang="en-US" b="1" dirty="0" smtClean="0">
                    <a:solidFill>
                      <a:srgbClr val="0070C0"/>
                    </a:solidFill>
                  </a:rPr>
                  <a:t>distribution </a:t>
                </a:r>
                <a:r>
                  <a:rPr lang="en-US" dirty="0"/>
                  <a:t>of the sample range, R, when </a:t>
                </a:r>
                <a14:m>
                  <m:oMath xmlns:m="http://schemas.openxmlformats.org/officeDocument/2006/math">
                    <m:r>
                      <a:rPr lang="en-US" i="1" dirty="0">
                        <a:latin typeface="Cambria Math" panose="02040503050406030204" pitchFamily="18" charset="0"/>
                      </a:rPr>
                      <m:t>𝑛</m:t>
                    </m:r>
                    <m:r>
                      <a:rPr lang="en-US" i="1" dirty="0">
                        <a:latin typeface="Cambria Math" panose="02040503050406030204" pitchFamily="18" charset="0"/>
                      </a:rPr>
                      <m:t> = 5, 20, 50 </m:t>
                    </m:r>
                  </m:oMath>
                </a14:m>
                <a:r>
                  <a:rPr lang="en-US" dirty="0"/>
                  <a:t>and </a:t>
                </a:r>
                <a14:m>
                  <m:oMath xmlns:m="http://schemas.openxmlformats.org/officeDocument/2006/math">
                    <m:r>
                      <a:rPr lang="en-US" i="1" dirty="0">
                        <a:latin typeface="Cambria Math" panose="02040503050406030204" pitchFamily="18" charset="0"/>
                      </a:rPr>
                      <m:t>100</m:t>
                    </m:r>
                  </m:oMath>
                </a14:m>
                <a:r>
                  <a:rPr lang="en-US" dirty="0"/>
                  <a:t>. What happens to the sampling distribution of the sample range as </a:t>
                </a:r>
                <a14:m>
                  <m:oMath xmlns:m="http://schemas.openxmlformats.org/officeDocument/2006/math">
                    <m:r>
                      <a:rPr lang="en-US" i="1" dirty="0">
                        <a:latin typeface="Cambria Math" panose="02040503050406030204" pitchFamily="18" charset="0"/>
                      </a:rPr>
                      <m:t>𝑛</m:t>
                    </m:r>
                  </m:oMath>
                </a14:m>
                <a:r>
                  <a:rPr lang="en-US" dirty="0"/>
                  <a:t> increases? Why do you think this is the case?</a:t>
                </a:r>
              </a:p>
              <a:p>
                <a:pPr marL="233363" indent="-233363">
                  <a:buFont typeface="Arial" panose="020B0604020202020204" pitchFamily="34" charset="0"/>
                  <a:buChar char="•"/>
                </a:pPr>
                <a:r>
                  <a:rPr lang="en-US" dirty="0"/>
                  <a:t>If </a:t>
                </a:r>
                <a14:m>
                  <m:oMath xmlns:m="http://schemas.openxmlformats.org/officeDocument/2006/math">
                    <m:r>
                      <a:rPr lang="el-GR" i="1" dirty="0">
                        <a:latin typeface="Cambria Math" panose="02040503050406030204" pitchFamily="18" charset="0"/>
                      </a:rPr>
                      <m:t>𝜃</m:t>
                    </m:r>
                    <m:r>
                      <a:rPr lang="en-US" i="1" dirty="0">
                        <a:latin typeface="Cambria Math" panose="02040503050406030204" pitchFamily="18" charset="0"/>
                      </a:rPr>
                      <m:t>=15 </m:t>
                    </m:r>
                  </m:oMath>
                </a14:m>
                <a:r>
                  <a:rPr lang="en-US" dirty="0"/>
                  <a:t>and </a:t>
                </a:r>
                <a14:m>
                  <m:oMath xmlns:m="http://schemas.openxmlformats.org/officeDocument/2006/math">
                    <m:r>
                      <a:rPr lang="en-US" i="1" dirty="0">
                        <a:latin typeface="Cambria Math" panose="02040503050406030204" pitchFamily="18" charset="0"/>
                      </a:rPr>
                      <m:t>𝑛</m:t>
                    </m:r>
                    <m:r>
                      <a:rPr lang="en-US" i="1" dirty="0">
                        <a:latin typeface="Cambria Math" panose="02040503050406030204" pitchFamily="18" charset="0"/>
                      </a:rPr>
                      <m:t>=5</m:t>
                    </m:r>
                  </m:oMath>
                </a14:m>
                <a:r>
                  <a:rPr lang="en-US" dirty="0"/>
                  <a:t>, what is </a:t>
                </a:r>
                <a14:m>
                  <m:oMath xmlns:m="http://schemas.openxmlformats.org/officeDocument/2006/math">
                    <m:r>
                      <a:rPr lang="en-US" sz="1900" b="1" i="1" dirty="0" smtClean="0">
                        <a:solidFill>
                          <a:srgbClr val="0070C0"/>
                        </a:solidFill>
                        <a:latin typeface="Cambria Math" panose="02040503050406030204" pitchFamily="18" charset="0"/>
                      </a:rPr>
                      <m:t>𝑷</m:t>
                    </m:r>
                    <m:r>
                      <a:rPr lang="en-US" sz="1900" b="1" i="1" dirty="0" smtClean="0">
                        <a:solidFill>
                          <a:srgbClr val="0070C0"/>
                        </a:solidFill>
                        <a:latin typeface="Cambria Math" panose="02040503050406030204" pitchFamily="18" charset="0"/>
                      </a:rPr>
                      <m:t>(</m:t>
                    </m:r>
                    <m:r>
                      <a:rPr lang="en-US" sz="1900" b="1" i="1" dirty="0" smtClean="0">
                        <a:solidFill>
                          <a:srgbClr val="0070C0"/>
                        </a:solidFill>
                        <a:latin typeface="Cambria Math" panose="02040503050406030204" pitchFamily="18" charset="0"/>
                      </a:rPr>
                      <m:t>𝑹</m:t>
                    </m:r>
                    <m:r>
                      <a:rPr lang="en-US" sz="1900" b="1" i="1" dirty="0" smtClean="0">
                        <a:solidFill>
                          <a:srgbClr val="0070C0"/>
                        </a:solidFill>
                        <a:latin typeface="Cambria Math" panose="02040503050406030204" pitchFamily="18" charset="0"/>
                      </a:rPr>
                      <m:t>&lt;</m:t>
                    </m:r>
                    <m:r>
                      <a:rPr lang="en-US" sz="1900" b="1" i="1" dirty="0" smtClean="0">
                        <a:solidFill>
                          <a:srgbClr val="0070C0"/>
                        </a:solidFill>
                        <a:latin typeface="Cambria Math" panose="02040503050406030204" pitchFamily="18" charset="0"/>
                      </a:rPr>
                      <m:t>𝟕</m:t>
                    </m:r>
                    <m:r>
                      <a:rPr lang="en-US" sz="1900" b="1" i="1" dirty="0" smtClean="0">
                        <a:solidFill>
                          <a:srgbClr val="0070C0"/>
                        </a:solidFill>
                        <a:latin typeface="Cambria Math" panose="02040503050406030204" pitchFamily="18" charset="0"/>
                      </a:rPr>
                      <m:t>)</m:t>
                    </m:r>
                  </m:oMath>
                </a14:m>
                <a:r>
                  <a:rPr lang="en-US" dirty="0" smtClean="0"/>
                  <a:t>?</a:t>
                </a:r>
                <a:r>
                  <a:rPr lang="en-US" dirty="0"/>
                  <a:t> Shade the area this probability represents on the appropriate distribution from the previous part. How is this probability different from </a:t>
                </a:r>
                <a14:m>
                  <m:oMath xmlns:m="http://schemas.openxmlformats.org/officeDocument/2006/math">
                    <m:r>
                      <a:rPr lang="en-US" sz="1900" b="1" i="1" smtClean="0">
                        <a:solidFill>
                          <a:srgbClr val="0070C0"/>
                        </a:solidFill>
                        <a:latin typeface="Cambria Math" panose="02040503050406030204" pitchFamily="18" charset="0"/>
                      </a:rPr>
                      <m:t>𝑷</m:t>
                    </m:r>
                    <m:d>
                      <m:dPr>
                        <m:ctrlPr>
                          <a:rPr lang="en-US" sz="1900" b="1" i="1">
                            <a:solidFill>
                              <a:srgbClr val="0070C0"/>
                            </a:solidFill>
                            <a:latin typeface="Cambria Math" panose="02040503050406030204" pitchFamily="18" charset="0"/>
                          </a:rPr>
                        </m:ctrlPr>
                      </m:dPr>
                      <m:e>
                        <m:sSub>
                          <m:sSubPr>
                            <m:ctrlPr>
                              <a:rPr lang="en-US" sz="1900" b="1" i="1">
                                <a:solidFill>
                                  <a:srgbClr val="0070C0"/>
                                </a:solidFill>
                                <a:latin typeface="Cambria Math" panose="02040503050406030204" pitchFamily="18" charset="0"/>
                              </a:rPr>
                            </m:ctrlPr>
                          </m:sSubPr>
                          <m:e>
                            <m:r>
                              <a:rPr lang="en-US" sz="1900" b="1" i="1">
                                <a:solidFill>
                                  <a:srgbClr val="0070C0"/>
                                </a:solidFill>
                                <a:latin typeface="Cambria Math" panose="02040503050406030204" pitchFamily="18" charset="0"/>
                              </a:rPr>
                              <m:t>𝑿</m:t>
                            </m:r>
                          </m:e>
                          <m:sub>
                            <m:d>
                              <m:dPr>
                                <m:ctrlPr>
                                  <a:rPr lang="en-US" sz="1900" b="1" i="1">
                                    <a:solidFill>
                                      <a:srgbClr val="0070C0"/>
                                    </a:solidFill>
                                    <a:latin typeface="Cambria Math" panose="02040503050406030204" pitchFamily="18" charset="0"/>
                                  </a:rPr>
                                </m:ctrlPr>
                              </m:dPr>
                              <m:e>
                                <m:r>
                                  <a:rPr lang="en-US" sz="1900" b="1" i="1">
                                    <a:solidFill>
                                      <a:srgbClr val="0070C0"/>
                                    </a:solidFill>
                                    <a:latin typeface="Cambria Math" panose="02040503050406030204" pitchFamily="18" charset="0"/>
                                  </a:rPr>
                                  <m:t>𝟏</m:t>
                                </m:r>
                              </m:e>
                            </m:d>
                          </m:sub>
                        </m:sSub>
                        <m:r>
                          <a:rPr lang="en-US" sz="1900" b="1" i="1">
                            <a:solidFill>
                              <a:srgbClr val="0070C0"/>
                            </a:solidFill>
                            <a:latin typeface="Cambria Math" panose="02040503050406030204" pitchFamily="18" charset="0"/>
                          </a:rPr>
                          <m:t>&gt;</m:t>
                        </m:r>
                        <m:r>
                          <a:rPr lang="en-US" sz="1900" b="1" i="1">
                            <a:solidFill>
                              <a:srgbClr val="0070C0"/>
                            </a:solidFill>
                            <a:latin typeface="Cambria Math" panose="02040503050406030204" pitchFamily="18" charset="0"/>
                          </a:rPr>
                          <m:t>𝟑</m:t>
                        </m:r>
                        <m:r>
                          <a:rPr lang="en-US" sz="1900" b="1" i="1">
                            <a:solidFill>
                              <a:srgbClr val="0070C0"/>
                            </a:solidFill>
                            <a:latin typeface="Cambria Math" panose="02040503050406030204" pitchFamily="18" charset="0"/>
                          </a:rPr>
                          <m:t>,</m:t>
                        </m:r>
                        <m:sSub>
                          <m:sSubPr>
                            <m:ctrlPr>
                              <a:rPr lang="en-US" sz="1900" b="1" i="1">
                                <a:solidFill>
                                  <a:srgbClr val="0070C0"/>
                                </a:solidFill>
                                <a:latin typeface="Cambria Math" panose="02040503050406030204" pitchFamily="18" charset="0"/>
                              </a:rPr>
                            </m:ctrlPr>
                          </m:sSubPr>
                          <m:e>
                            <m:r>
                              <a:rPr lang="en-US" sz="1900" b="1" i="1">
                                <a:solidFill>
                                  <a:srgbClr val="0070C0"/>
                                </a:solidFill>
                                <a:latin typeface="Cambria Math" panose="02040503050406030204" pitchFamily="18" charset="0"/>
                              </a:rPr>
                              <m:t>𝑿</m:t>
                            </m:r>
                          </m:e>
                          <m:sub>
                            <m:d>
                              <m:dPr>
                                <m:ctrlPr>
                                  <a:rPr lang="en-US" sz="1900" b="1" i="1">
                                    <a:solidFill>
                                      <a:srgbClr val="0070C0"/>
                                    </a:solidFill>
                                    <a:latin typeface="Cambria Math" panose="02040503050406030204" pitchFamily="18" charset="0"/>
                                  </a:rPr>
                                </m:ctrlPr>
                              </m:dPr>
                              <m:e>
                                <m:r>
                                  <a:rPr lang="en-US" sz="1900" b="1" i="1">
                                    <a:solidFill>
                                      <a:srgbClr val="0070C0"/>
                                    </a:solidFill>
                                    <a:latin typeface="Cambria Math" panose="02040503050406030204" pitchFamily="18" charset="0"/>
                                  </a:rPr>
                                  <m:t>𝒏</m:t>
                                </m:r>
                              </m:e>
                            </m:d>
                          </m:sub>
                        </m:sSub>
                        <m:r>
                          <a:rPr lang="en-US" sz="1900" b="1" i="1">
                            <a:solidFill>
                              <a:srgbClr val="0070C0"/>
                            </a:solidFill>
                            <a:latin typeface="Cambria Math" panose="02040503050406030204" pitchFamily="18" charset="0"/>
                          </a:rPr>
                          <m:t>&lt;</m:t>
                        </m:r>
                        <m:r>
                          <a:rPr lang="en-US" sz="1900" b="1" i="1">
                            <a:solidFill>
                              <a:srgbClr val="0070C0"/>
                            </a:solidFill>
                            <a:latin typeface="Cambria Math" panose="02040503050406030204" pitchFamily="18" charset="0"/>
                          </a:rPr>
                          <m:t>𝟏𝟎</m:t>
                        </m:r>
                      </m:e>
                    </m:d>
                  </m:oMath>
                </a14:m>
                <a:r>
                  <a:rPr lang="en-US" dirty="0"/>
                  <a:t>?</a:t>
                </a:r>
              </a:p>
              <a:p>
                <a:pPr marL="233363" indent="-233363">
                  <a:buFont typeface="Arial" panose="020B0604020202020204" pitchFamily="34" charset="0"/>
                  <a:buChar char="•"/>
                </a:pPr>
                <a:endParaRPr lang="en-US" i="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330779"/>
              </a:xfrm>
              <a:blipFill rotWithShape="0">
                <a:blip r:embed="rId2"/>
                <a:stretch>
                  <a:fillRect l="-1455" t="-1408" r="-485"/>
                </a:stretch>
              </a:blipFill>
            </p:spPr>
            <p:txBody>
              <a:bodyPr/>
              <a:lstStyle/>
              <a:p>
                <a:r>
                  <a:rPr lang="en-US">
                    <a:noFill/>
                  </a:rPr>
                  <a:t> </a:t>
                </a:r>
              </a:p>
            </p:txBody>
          </p:sp>
        </mc:Fallback>
      </mc:AlternateContent>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Rectangle 9"/>
              <p:cNvSpPr/>
              <p:nvPr/>
            </p:nvSpPr>
            <p:spPr>
              <a:xfrm>
                <a:off x="3035384" y="2351562"/>
                <a:ext cx="5084277" cy="1117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bg1">
                                  <a:lumMod val="65000"/>
                                </a:schemeClr>
                              </a:solidFill>
                              <a:latin typeface="Cambria Math" panose="02040503050406030204" pitchFamily="18" charset="0"/>
                            </a:rPr>
                          </m:ctrlPr>
                        </m:sSubPr>
                        <m:e>
                          <m:r>
                            <a:rPr lang="en-US" b="0" i="1" dirty="0" smtClean="0">
                              <a:solidFill>
                                <a:schemeClr val="bg1">
                                  <a:lumMod val="65000"/>
                                </a:schemeClr>
                              </a:solidFill>
                              <a:latin typeface="Cambria Math" panose="02040503050406030204" pitchFamily="18" charset="0"/>
                            </a:rPr>
                            <m:t>𝑓</m:t>
                          </m:r>
                        </m:e>
                        <m:sub>
                          <m:r>
                            <a:rPr lang="en-US" b="0" i="1" dirty="0" smtClean="0">
                              <a:solidFill>
                                <a:schemeClr val="bg1">
                                  <a:lumMod val="65000"/>
                                </a:schemeClr>
                              </a:solidFill>
                              <a:latin typeface="Cambria Math" panose="02040503050406030204" pitchFamily="18" charset="0"/>
                            </a:rPr>
                            <m:t>𝑅</m:t>
                          </m:r>
                        </m:sub>
                      </m:sSub>
                      <m:d>
                        <m:dPr>
                          <m:ctrlPr>
                            <a:rPr lang="en-US" i="1" dirty="0" smtClean="0">
                              <a:solidFill>
                                <a:schemeClr val="bg1">
                                  <a:lumMod val="65000"/>
                                </a:schemeClr>
                              </a:solidFill>
                              <a:latin typeface="Cambria Math" panose="02040503050406030204" pitchFamily="18" charset="0"/>
                            </a:rPr>
                          </m:ctrlPr>
                        </m:dPr>
                        <m:e>
                          <m:r>
                            <a:rPr lang="en-US" b="0" i="1" dirty="0" smtClean="0">
                              <a:solidFill>
                                <a:schemeClr val="bg1">
                                  <a:lumMod val="65000"/>
                                </a:schemeClr>
                              </a:solidFill>
                              <a:latin typeface="Cambria Math" panose="02040503050406030204" pitchFamily="18" charset="0"/>
                            </a:rPr>
                            <m:t>𝑟</m:t>
                          </m:r>
                        </m:e>
                      </m:d>
                      <m:r>
                        <a:rPr lang="en-US" b="0" i="1" dirty="0" smtClean="0">
                          <a:solidFill>
                            <a:schemeClr val="bg1">
                              <a:lumMod val="65000"/>
                            </a:schemeClr>
                          </a:solidFill>
                          <a:latin typeface="Cambria Math" panose="02040503050406030204" pitchFamily="18" charset="0"/>
                        </a:rPr>
                        <m:t>=</m:t>
                      </m:r>
                      <m:d>
                        <m:dPr>
                          <m:begChr m:val="{"/>
                          <m:endChr m:val=""/>
                          <m:ctrlPr>
                            <a:rPr lang="en-US" i="1">
                              <a:solidFill>
                                <a:schemeClr val="bg1">
                                  <a:lumMod val="65000"/>
                                </a:schemeClr>
                              </a:solidFill>
                              <a:latin typeface="Cambria Math" panose="02040503050406030204" pitchFamily="18" charset="0"/>
                            </a:rPr>
                          </m:ctrlPr>
                        </m:dPr>
                        <m:e>
                          <m:m>
                            <m:mPr>
                              <m:mcs>
                                <m:mc>
                                  <m:mcPr>
                                    <m:count m:val="2"/>
                                    <m:mcJc m:val="center"/>
                                  </m:mcPr>
                                </m:mc>
                              </m:mcs>
                              <m:ctrlPr>
                                <a:rPr lang="en-US" i="1">
                                  <a:solidFill>
                                    <a:schemeClr val="bg1">
                                      <a:lumMod val="65000"/>
                                    </a:schemeClr>
                                  </a:solidFill>
                                  <a:latin typeface="Cambria Math" panose="02040503050406030204" pitchFamily="18" charset="0"/>
                                </a:rPr>
                              </m:ctrlPr>
                            </m:mPr>
                            <m:m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panose="02040503050406030204" pitchFamily="18" charset="0"/>
                                      </a:rPr>
                                      <m:t>𝑛</m:t>
                                    </m:r>
                                    <m:r>
                                      <a:rPr lang="en-US" i="0">
                                        <a:solidFill>
                                          <a:schemeClr val="bg1">
                                            <a:lumMod val="65000"/>
                                          </a:schemeClr>
                                        </a:solidFill>
                                        <a:latin typeface="Cambria Math" panose="02040503050406030204" pitchFamily="18" charset="0"/>
                                      </a:rPr>
                                      <m:t>!</m:t>
                                    </m:r>
                                  </m:num>
                                  <m:den>
                                    <m:d>
                                      <m:dPr>
                                        <m:endChr m:val=""/>
                                        <m:ctrlPr>
                                          <a:rPr lang="en-US" i="1">
                                            <a:solidFill>
                                              <a:schemeClr val="bg1">
                                                <a:lumMod val="65000"/>
                                              </a:schemeClr>
                                            </a:solidFill>
                                            <a:latin typeface="Cambria Math" panose="02040503050406030204" pitchFamily="18" charset="0"/>
                                          </a:rPr>
                                        </m:ctrlPr>
                                      </m:dPr>
                                      <m:e>
                                        <m:r>
                                          <a:rPr lang="en-US" i="1">
                                            <a:solidFill>
                                              <a:schemeClr val="bg1">
                                                <a:lumMod val="65000"/>
                                              </a:schemeClr>
                                            </a:solidFill>
                                            <a:latin typeface="Cambria Math" panose="02040503050406030204" pitchFamily="18" charset="0"/>
                                          </a:rPr>
                                          <m:t>𝑛</m:t>
                                        </m:r>
                                        <m:r>
                                          <a:rPr lang="en-US" i="0">
                                            <a:solidFill>
                                              <a:schemeClr val="bg1">
                                                <a:lumMod val="65000"/>
                                              </a:schemeClr>
                                            </a:solidFill>
                                            <a:latin typeface="Cambria Math" panose="02040503050406030204" pitchFamily="18" charset="0"/>
                                          </a:rPr>
                                          <m:t>−2)!</m:t>
                                        </m:r>
                                        <m:sSup>
                                          <m:sSupPr>
                                            <m:ctrlPr>
                                              <a:rPr lang="en-US" i="1">
                                                <a:solidFill>
                                                  <a:schemeClr val="bg1">
                                                    <a:lumMod val="65000"/>
                                                  </a:schemeClr>
                                                </a:solidFill>
                                                <a:latin typeface="Cambria Math" panose="02040503050406030204" pitchFamily="18" charset="0"/>
                                              </a:rPr>
                                            </m:ctrlPr>
                                          </m:sSupPr>
                                          <m:e>
                                            <m:r>
                                              <a:rPr lang="en-US" i="1">
                                                <a:solidFill>
                                                  <a:schemeClr val="bg1">
                                                    <a:lumMod val="65000"/>
                                                  </a:schemeClr>
                                                </a:solidFill>
                                                <a:latin typeface="Cambria Math" panose="02040503050406030204" pitchFamily="18" charset="0"/>
                                              </a:rPr>
                                              <m:t>𝜃</m:t>
                                            </m:r>
                                          </m:e>
                                          <m:sup>
                                            <m:r>
                                              <a:rPr lang="en-US" i="1">
                                                <a:solidFill>
                                                  <a:schemeClr val="bg1">
                                                    <a:lumMod val="65000"/>
                                                  </a:schemeClr>
                                                </a:solidFill>
                                                <a:latin typeface="Cambria Math" panose="02040503050406030204" pitchFamily="18" charset="0"/>
                                              </a:rPr>
                                              <m:t>𝑛</m:t>
                                            </m:r>
                                          </m:sup>
                                        </m:sSup>
                                      </m:e>
                                    </m:d>
                                  </m:den>
                                </m:f>
                                <m:d>
                                  <m:dPr>
                                    <m:ctrlPr>
                                      <a:rPr lang="en-US" i="1">
                                        <a:solidFill>
                                          <a:schemeClr val="bg1">
                                            <a:lumMod val="65000"/>
                                          </a:schemeClr>
                                        </a:solidFill>
                                        <a:latin typeface="Cambria Math" panose="02040503050406030204" pitchFamily="18" charset="0"/>
                                      </a:rPr>
                                    </m:ctrlPr>
                                  </m:dPr>
                                  <m:e>
                                    <m:r>
                                      <a:rPr lang="en-US" i="1">
                                        <a:solidFill>
                                          <a:schemeClr val="bg1">
                                            <a:lumMod val="65000"/>
                                          </a:schemeClr>
                                        </a:solidFill>
                                        <a:latin typeface="Cambria Math" panose="02040503050406030204" pitchFamily="18" charset="0"/>
                                      </a:rPr>
                                      <m:t>𝜃</m:t>
                                    </m:r>
                                    <m:r>
                                      <a:rPr lang="en-US" i="0">
                                        <a:solidFill>
                                          <a:schemeClr val="bg1">
                                            <a:lumMod val="65000"/>
                                          </a:schemeClr>
                                        </a:solidFill>
                                        <a:latin typeface="Cambria Math" panose="02040503050406030204" pitchFamily="18" charset="0"/>
                                      </a:rPr>
                                      <m:t>−</m:t>
                                    </m:r>
                                    <m:r>
                                      <a:rPr lang="en-US" i="1">
                                        <a:solidFill>
                                          <a:schemeClr val="bg1">
                                            <a:lumMod val="65000"/>
                                          </a:schemeClr>
                                        </a:solidFill>
                                        <a:latin typeface="Cambria Math" panose="02040503050406030204" pitchFamily="18" charset="0"/>
                                      </a:rPr>
                                      <m:t>𝑟</m:t>
                                    </m:r>
                                  </m:e>
                                </m:d>
                                <m:sSup>
                                  <m:sSupPr>
                                    <m:ctrlPr>
                                      <a:rPr lang="en-US" i="1">
                                        <a:solidFill>
                                          <a:schemeClr val="bg1">
                                            <a:lumMod val="65000"/>
                                          </a:schemeClr>
                                        </a:solidFill>
                                        <a:latin typeface="Cambria Math" panose="02040503050406030204" pitchFamily="18" charset="0"/>
                                      </a:rPr>
                                    </m:ctrlPr>
                                  </m:sSupPr>
                                  <m:e>
                                    <m:d>
                                      <m:dPr>
                                        <m:ctrlPr>
                                          <a:rPr lang="en-US" i="1">
                                            <a:solidFill>
                                              <a:schemeClr val="bg1">
                                                <a:lumMod val="65000"/>
                                              </a:schemeClr>
                                            </a:solidFill>
                                            <a:latin typeface="Cambria Math" panose="02040503050406030204" pitchFamily="18" charset="0"/>
                                          </a:rPr>
                                        </m:ctrlPr>
                                      </m:dPr>
                                      <m:e>
                                        <m:r>
                                          <a:rPr lang="en-US" i="1">
                                            <a:solidFill>
                                              <a:schemeClr val="bg1">
                                                <a:lumMod val="65000"/>
                                              </a:schemeClr>
                                            </a:solidFill>
                                            <a:latin typeface="Cambria Math" panose="02040503050406030204" pitchFamily="18" charset="0"/>
                                          </a:rPr>
                                          <m:t>𝑟</m:t>
                                        </m:r>
                                      </m:e>
                                    </m:d>
                                  </m:e>
                                  <m:sup>
                                    <m:r>
                                      <a:rPr lang="en-US" i="1">
                                        <a:solidFill>
                                          <a:schemeClr val="bg1">
                                            <a:lumMod val="65000"/>
                                          </a:schemeClr>
                                        </a:solidFill>
                                        <a:latin typeface="Cambria Math" panose="02040503050406030204" pitchFamily="18" charset="0"/>
                                      </a:rPr>
                                      <m:t>𝑛</m:t>
                                    </m:r>
                                    <m:r>
                                      <a:rPr lang="en-US" i="0">
                                        <a:solidFill>
                                          <a:schemeClr val="bg1">
                                            <a:lumMod val="65000"/>
                                          </a:schemeClr>
                                        </a:solidFill>
                                        <a:latin typeface="Cambria Math" panose="02040503050406030204" pitchFamily="18" charset="0"/>
                                      </a:rPr>
                                      <m:t>−2</m:t>
                                    </m:r>
                                  </m:sup>
                                </m:sSup>
                              </m:e>
                              <m:e>
                                <m:r>
                                  <a:rPr lang="en-US" i="0">
                                    <a:solidFill>
                                      <a:schemeClr val="bg1">
                                        <a:lumMod val="65000"/>
                                      </a:schemeClr>
                                    </a:solidFill>
                                    <a:latin typeface="Cambria Math" panose="02040503050406030204" pitchFamily="18" charset="0"/>
                                  </a:rPr>
                                  <m:t>0&lt;</m:t>
                                </m:r>
                                <m:r>
                                  <a:rPr lang="en-US" i="1">
                                    <a:solidFill>
                                      <a:schemeClr val="bg1">
                                        <a:lumMod val="65000"/>
                                      </a:schemeClr>
                                    </a:solidFill>
                                    <a:latin typeface="Cambria Math" panose="02040503050406030204" pitchFamily="18" charset="0"/>
                                  </a:rPr>
                                  <m:t>𝑟</m:t>
                                </m:r>
                                <m:r>
                                  <a:rPr lang="en-US" i="0">
                                    <a:solidFill>
                                      <a:schemeClr val="bg1">
                                        <a:lumMod val="65000"/>
                                      </a:schemeClr>
                                    </a:solidFill>
                                    <a:latin typeface="Cambria Math" panose="02040503050406030204" pitchFamily="18" charset="0"/>
                                  </a:rPr>
                                  <m:t>&lt;</m:t>
                                </m:r>
                                <m:r>
                                  <a:rPr lang="en-US" i="1">
                                    <a:solidFill>
                                      <a:schemeClr val="bg1">
                                        <a:lumMod val="65000"/>
                                      </a:schemeClr>
                                    </a:solidFill>
                                    <a:latin typeface="Cambria Math" panose="02040503050406030204" pitchFamily="18" charset="0"/>
                                  </a:rPr>
                                  <m:t>𝜃</m:t>
                                </m:r>
                              </m:e>
                            </m:mr>
                            <m:mr>
                              <m:e>
                                <m:r>
                                  <a:rPr lang="en-US" i="0">
                                    <a:solidFill>
                                      <a:schemeClr val="bg1">
                                        <a:lumMod val="65000"/>
                                      </a:schemeClr>
                                    </a:solidFill>
                                    <a:latin typeface="Cambria Math" panose="02040503050406030204" pitchFamily="18" charset="0"/>
                                  </a:rPr>
                                  <m:t>0</m:t>
                                </m:r>
                              </m:e>
                              <m:e>
                                <m:r>
                                  <a:rPr lang="en-US" i="1">
                                    <a:solidFill>
                                      <a:schemeClr val="bg1">
                                        <a:lumMod val="65000"/>
                                      </a:schemeClr>
                                    </a:solidFill>
                                    <a:latin typeface="Cambria Math" panose="02040503050406030204" pitchFamily="18" charset="0"/>
                                  </a:rPr>
                                  <m:t>𝑜𝑡h𝑒𝑟𝑤𝑖𝑠𝑒</m:t>
                                </m:r>
                              </m:e>
                            </m:mr>
                          </m:m>
                        </m:e>
                      </m: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3035384" y="2351562"/>
                <a:ext cx="5084277" cy="1117998"/>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124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Order Statistics</a:t>
            </a:r>
            <a:endParaRPr lang="en-US" dirty="0"/>
          </a:p>
        </p:txBody>
      </p:sp>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4913" y="1846263"/>
            <a:ext cx="8682500" cy="4022725"/>
          </a:xfrm>
        </p:spPr>
      </p:pic>
      <p:sp>
        <p:nvSpPr>
          <p:cNvPr id="14" name="Rectangle 2"/>
          <p:cNvSpPr>
            <a:spLocks noChangeArrowheads="1"/>
          </p:cNvSpPr>
          <p:nvPr/>
        </p:nvSpPr>
        <p:spPr bwMode="auto">
          <a:xfrm>
            <a:off x="2619375" y="426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411174" y="4200843"/>
                <a:ext cx="7708267" cy="62760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m>
                        <m:mPr>
                          <m:mcs>
                            <m:mc>
                              <m:mcPr>
                                <m:count m:val="1"/>
                                <m:mcJc m:val="center"/>
                              </m:mcPr>
                            </m:mc>
                          </m:mcs>
                          <m:ctrlPr>
                            <a:rPr lang="en-US" sz="1600" i="1" smtClean="0">
                              <a:latin typeface="Cambria Math" panose="02040503050406030204" pitchFamily="18" charset="0"/>
                            </a:rPr>
                          </m:ctrlPr>
                        </m:mPr>
                        <m:mr>
                          <m:e>
                            <m:r>
                              <a:rPr lang="en-US" sz="1600" i="1">
                                <a:latin typeface="Cambria Math" panose="02040503050406030204" pitchFamily="18" charset="0"/>
                              </a:rPr>
                              <m:t>𝐼𝑓</m:t>
                            </m:r>
                            <m:r>
                              <m:rPr>
                                <m:nor/>
                              </m:rPr>
                              <a:rPr lang="en-US" sz="1600" i="1">
                                <a:latin typeface="Cambria Math" panose="02040503050406030204" pitchFamily="18" charset="0"/>
                              </a:rPr>
                              <m:t>  </m:t>
                            </m:r>
                            <m:r>
                              <a:rPr lang="en-US" sz="1600" i="1">
                                <a:latin typeface="Cambria Math" panose="02040503050406030204" pitchFamily="18" charset="0"/>
                              </a:rPr>
                              <m:t>𝜃</m:t>
                            </m:r>
                            <m:r>
                              <a:rPr lang="en-US" sz="1600" i="0">
                                <a:latin typeface="Cambria Math" panose="02040503050406030204" pitchFamily="18" charset="0"/>
                              </a:rPr>
                              <m:t>=15,</m:t>
                            </m:r>
                            <m:r>
                              <m:rPr>
                                <m:nor/>
                              </m:rPr>
                              <a:rPr lang="en-US" sz="1600" i="1">
                                <a:latin typeface="Cambria Math" panose="02040503050406030204" pitchFamily="18" charset="0"/>
                              </a:rPr>
                              <m:t>  </m:t>
                            </m:r>
                            <m:r>
                              <a:rPr lang="en-US" sz="1600" i="1">
                                <a:latin typeface="Cambria Math" panose="02040503050406030204" pitchFamily="18" charset="0"/>
                              </a:rPr>
                              <m:t>𝑛</m:t>
                            </m:r>
                            <m:r>
                              <a:rPr lang="en-US" sz="1600" i="0">
                                <a:latin typeface="Cambria Math" panose="02040503050406030204" pitchFamily="18" charset="0"/>
                              </a:rPr>
                              <m:t>=5:</m:t>
                            </m:r>
                          </m:e>
                        </m:mr>
                        <m:mr>
                          <m:e>
                            <m:r>
                              <a:rPr lang="en-US" sz="1600" b="0" i="1" smtClean="0">
                                <a:latin typeface="Cambria Math" panose="02040503050406030204" pitchFamily="18" charset="0"/>
                              </a:rPr>
                              <m:t>                                                                  </m:t>
                            </m:r>
                            <m:r>
                              <a:rPr lang="en-US" sz="1600" i="1">
                                <a:latin typeface="Cambria Math" panose="02040503050406030204" pitchFamily="18" charset="0"/>
                              </a:rPr>
                              <m:t>𝑃</m:t>
                            </m:r>
                            <m:d>
                              <m:dPr>
                                <m:ctrlPr>
                                  <a:rPr lang="en-US" sz="1600" i="1">
                                    <a:latin typeface="Cambria Math" panose="02040503050406030204" pitchFamily="18" charset="0"/>
                                  </a:rPr>
                                </m:ctrlPr>
                              </m:dPr>
                              <m:e>
                                <m:r>
                                  <a:rPr lang="en-US" sz="1600" i="1">
                                    <a:latin typeface="Cambria Math" panose="02040503050406030204" pitchFamily="18" charset="0"/>
                                  </a:rPr>
                                  <m:t>𝑅</m:t>
                                </m:r>
                                <m:r>
                                  <a:rPr lang="en-US" sz="1600" i="0">
                                    <a:latin typeface="Cambria Math" panose="02040503050406030204" pitchFamily="18" charset="0"/>
                                  </a:rPr>
                                  <m:t>&lt;7</m:t>
                                </m:r>
                              </m:e>
                            </m:d>
                            <m:r>
                              <a:rPr lang="en-US" sz="1600" i="0">
                                <a:latin typeface="Cambria Math" panose="02040503050406030204" pitchFamily="18" charset="0"/>
                              </a:rPr>
                              <m:t>=.1486&gt;</m:t>
                            </m:r>
                            <m:r>
                              <a:rPr lang="en-US" sz="1600" i="1">
                                <a:latin typeface="Cambria Math" panose="02040503050406030204" pitchFamily="18" charset="0"/>
                              </a:rPr>
                              <m:t>𝑃</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d>
                                      <m:dPr>
                                        <m:ctrlPr>
                                          <a:rPr lang="en-US" sz="1600" i="1">
                                            <a:latin typeface="Cambria Math" panose="02040503050406030204" pitchFamily="18" charset="0"/>
                                          </a:rPr>
                                        </m:ctrlPr>
                                      </m:dPr>
                                      <m:e>
                                        <m:r>
                                          <a:rPr lang="en-US" sz="1600" i="0">
                                            <a:latin typeface="Cambria Math" panose="02040503050406030204" pitchFamily="18" charset="0"/>
                                          </a:rPr>
                                          <m:t>1</m:t>
                                        </m:r>
                                      </m:e>
                                    </m:d>
                                  </m:sub>
                                </m:sSub>
                                <m:r>
                                  <a:rPr lang="en-US" sz="1600" i="0">
                                    <a:latin typeface="Cambria Math" panose="02040503050406030204" pitchFamily="18" charset="0"/>
                                  </a:rPr>
                                  <m:t>&gt;3,</m:t>
                                </m:r>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d>
                                      <m:dPr>
                                        <m:ctrlPr>
                                          <a:rPr lang="en-US" sz="1600" i="1">
                                            <a:latin typeface="Cambria Math" panose="02040503050406030204" pitchFamily="18" charset="0"/>
                                          </a:rPr>
                                        </m:ctrlPr>
                                      </m:dPr>
                                      <m:e>
                                        <m:r>
                                          <a:rPr lang="en-US" sz="1600" i="1">
                                            <a:latin typeface="Cambria Math" panose="02040503050406030204" pitchFamily="18" charset="0"/>
                                          </a:rPr>
                                          <m:t>𝑛</m:t>
                                        </m:r>
                                      </m:e>
                                    </m:d>
                                  </m:sub>
                                </m:sSub>
                                <m:r>
                                  <a:rPr lang="en-US" sz="1600" i="0">
                                    <a:latin typeface="Cambria Math" panose="02040503050406030204" pitchFamily="18" charset="0"/>
                                  </a:rPr>
                                  <m:t>&lt;10</m:t>
                                </m:r>
                              </m:e>
                            </m:d>
                            <m:r>
                              <a:rPr lang="en-US" sz="1600" i="0">
                                <a:latin typeface="Cambria Math" panose="02040503050406030204" pitchFamily="18" charset="0"/>
                              </a:rPr>
                              <m:t>=.0221</m:t>
                            </m:r>
                          </m:e>
                        </m:mr>
                      </m:m>
                    </m:oMath>
                  </m:oMathPara>
                </a14:m>
                <a:endParaRPr lang="en-US" sz="1600" dirty="0"/>
              </a:p>
            </p:txBody>
          </p:sp>
        </mc:Choice>
        <mc:Fallback xmlns="">
          <p:sp>
            <p:nvSpPr>
              <p:cNvPr id="3" name="Rectangle 2"/>
              <p:cNvSpPr>
                <a:spLocks noRot="1" noChangeAspect="1" noMove="1" noResize="1" noEditPoints="1" noAdjustHandles="1" noChangeArrowheads="1" noChangeShapeType="1" noTextEdit="1"/>
              </p:cNvSpPr>
              <p:nvPr/>
            </p:nvSpPr>
            <p:spPr>
              <a:xfrm>
                <a:off x="-411174" y="4200843"/>
                <a:ext cx="7708267" cy="627608"/>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015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Maximum Likelihood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lgn="just"/>
                <a:r>
                  <a:rPr lang="en-US" dirty="0"/>
                  <a:t>There are 10 people working in </a:t>
                </a:r>
                <a:r>
                  <a:rPr lang="en-US" dirty="0" smtClean="0"/>
                  <a:t>an office</a:t>
                </a:r>
                <a:r>
                  <a:rPr lang="en-US" dirty="0"/>
                  <a:t>, all of whom are desperately trying to make dinner reservations for Valentine's Day dates. They all randomly call restaurants in the phone book to see if any place has an available table. (Assume </a:t>
                </a:r>
                <a:r>
                  <a:rPr lang="en-US" dirty="0" smtClean="0"/>
                  <a:t>the city </a:t>
                </a:r>
                <a:r>
                  <a:rPr lang="en-US" dirty="0"/>
                  <a:t>is </a:t>
                </a:r>
                <a:r>
                  <a:rPr lang="en-US" dirty="0" smtClean="0"/>
                  <a:t>large </a:t>
                </a:r>
                <a:r>
                  <a:rPr lang="en-US" dirty="0"/>
                  <a:t>enough that the probability of an available table does not change from call to call or person to person.) Suppose each caller will make a reservation at the first place that offers an available table.</a:t>
                </a:r>
              </a:p>
              <a:p>
                <a:pPr marL="228600" indent="-228600">
                  <a:buFont typeface="Arial" panose="020B0604020202020204" pitchFamily="34" charset="0"/>
                  <a:buChar char="•"/>
                </a:pPr>
                <a:r>
                  <a:rPr lang="en-US" dirty="0"/>
                  <a:t>Explain why this scenario can be modeled using a </a:t>
                </a:r>
                <a:r>
                  <a:rPr lang="en-US" b="1" dirty="0">
                    <a:solidFill>
                      <a:srgbClr val="0070C0"/>
                    </a:solidFill>
                  </a:rPr>
                  <a:t>Geometric distribution</a:t>
                </a:r>
                <a:r>
                  <a:rPr lang="en-US" dirty="0"/>
                  <a:t>. Be sure to address all assumptions and explain in words what the random variable, </a:t>
                </a:r>
                <a14:m>
                  <m:oMath xmlns:m="http://schemas.openxmlformats.org/officeDocument/2006/math">
                    <m:r>
                      <a:rPr lang="en-US" i="1" dirty="0" smtClean="0">
                        <a:latin typeface="Cambria Math" panose="02040503050406030204" pitchFamily="18" charset="0"/>
                      </a:rPr>
                      <m:t>𝑋</m:t>
                    </m:r>
                  </m:oMath>
                </a14:m>
                <a:r>
                  <a:rPr lang="en-US" dirty="0" smtClean="0"/>
                  <a:t>, represents in this scenario.</a:t>
                </a:r>
              </a:p>
              <a:p>
                <a:pPr marL="228600" indent="-228600">
                  <a:buFont typeface="Arial" panose="020B0604020202020204" pitchFamily="34" charset="0"/>
                  <a:buChar char="•"/>
                </a:pPr>
                <a:r>
                  <a:rPr lang="en-US" dirty="0" smtClean="0"/>
                  <a:t>Find the </a:t>
                </a:r>
                <a:r>
                  <a:rPr lang="en-US" b="1" dirty="0" smtClean="0">
                    <a:solidFill>
                      <a:srgbClr val="0070C0"/>
                    </a:solidFill>
                  </a:rPr>
                  <a:t>maximum likelihood estimator</a:t>
                </a:r>
                <a:r>
                  <a:rPr lang="en-US" dirty="0" smtClean="0"/>
                  <a:t> of </a:t>
                </a:r>
                <a14:m>
                  <m:oMath xmlns:m="http://schemas.openxmlformats.org/officeDocument/2006/math">
                    <m:r>
                      <a:rPr lang="en-US" i="1" dirty="0" smtClean="0">
                        <a:latin typeface="Cambria Math" panose="02040503050406030204" pitchFamily="18" charset="0"/>
                      </a:rPr>
                      <m:t>𝑝</m:t>
                    </m:r>
                  </m:oMath>
                </a14:m>
                <a:r>
                  <a:rPr lang="en-US"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55" t="-1667" r="-1515"/>
                </a:stretch>
              </a:blipFill>
            </p:spPr>
            <p:txBody>
              <a:bodyPr/>
              <a:lstStyle/>
              <a:p>
                <a:r>
                  <a:rPr lang="en-US">
                    <a:noFill/>
                  </a:rPr>
                  <a:t> </a:t>
                </a:r>
              </a:p>
            </p:txBody>
          </p:sp>
        </mc:Fallback>
      </mc:AlternateContent>
      <p:sp>
        <p:nvSpPr>
          <p:cNvPr id="9"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3407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Maximum Likelihood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lvl="0" algn="just"/>
                <a:r>
                  <a:rPr lang="en-US" dirty="0">
                    <a:solidFill>
                      <a:schemeClr val="bg1">
                        <a:lumMod val="65000"/>
                      </a:schemeClr>
                    </a:solidFill>
                  </a:rPr>
                  <a:t>There are 10 people working in </a:t>
                </a:r>
                <a:r>
                  <a:rPr lang="en-US" dirty="0" smtClean="0">
                    <a:solidFill>
                      <a:schemeClr val="bg1">
                        <a:lumMod val="65000"/>
                      </a:schemeClr>
                    </a:solidFill>
                  </a:rPr>
                  <a:t>an office</a:t>
                </a:r>
                <a:r>
                  <a:rPr lang="en-US" dirty="0">
                    <a:solidFill>
                      <a:schemeClr val="bg1">
                        <a:lumMod val="65000"/>
                      </a:schemeClr>
                    </a:solidFill>
                  </a:rPr>
                  <a:t>, all of whom are desperately trying to make dinner reservations for Valentine's Day dates. They all randomly call restaurants in the phone book to see if any place has an available table. (Assume </a:t>
                </a:r>
                <a:r>
                  <a:rPr lang="en-US" dirty="0" smtClean="0">
                    <a:solidFill>
                      <a:schemeClr val="bg1">
                        <a:lumMod val="65000"/>
                      </a:schemeClr>
                    </a:solidFill>
                  </a:rPr>
                  <a:t>the city is large enough </a:t>
                </a:r>
                <a:r>
                  <a:rPr lang="en-US" dirty="0">
                    <a:solidFill>
                      <a:schemeClr val="bg1">
                        <a:lumMod val="65000"/>
                      </a:schemeClr>
                    </a:solidFill>
                  </a:rPr>
                  <a:t>that the probability of an available table does not change from call to call or person to person.) Suppose each caller will make a reservation at the first place that offers an available table.</a:t>
                </a:r>
              </a:p>
              <a:p>
                <a:pPr marL="228600" indent="-228600">
                  <a:buFont typeface="Arial" panose="020B0604020202020204" pitchFamily="34" charset="0"/>
                  <a:buChar char="•"/>
                </a:pPr>
                <a:r>
                  <a:rPr lang="en-US" dirty="0">
                    <a:solidFill>
                      <a:schemeClr val="bg1">
                        <a:lumMod val="65000"/>
                      </a:schemeClr>
                    </a:solidFill>
                  </a:rPr>
                  <a:t>Explain why this scenario can be modeled using a Geometric distribution. Be sure to address all assumptions and explain in words what the random variable, X, represents in this scenario.</a:t>
                </a:r>
              </a:p>
              <a:p>
                <a:pPr marL="228600" indent="-228600">
                  <a:buFont typeface="Arial" panose="020B0604020202020204" pitchFamily="34" charset="0"/>
                  <a:buChar char="•"/>
                </a:pPr>
                <a:r>
                  <a:rPr lang="en-US" dirty="0">
                    <a:solidFill>
                      <a:schemeClr val="bg1">
                        <a:lumMod val="65000"/>
                      </a:schemeClr>
                    </a:solidFill>
                  </a:rPr>
                  <a:t>Find the maximum likelihood estimator of </a:t>
                </a:r>
                <a:r>
                  <a:rPr lang="en-US" i="1" dirty="0">
                    <a:solidFill>
                      <a:schemeClr val="bg1">
                        <a:lumMod val="65000"/>
                      </a:schemeClr>
                    </a:solidFill>
                  </a:rPr>
                  <a:t>p</a:t>
                </a:r>
                <a:r>
                  <a:rPr lang="en-US" dirty="0">
                    <a:solidFill>
                      <a:schemeClr val="bg1">
                        <a:lumMod val="65000"/>
                      </a:schemeClr>
                    </a:solidFill>
                  </a:rPr>
                  <a:t>.</a:t>
                </a:r>
              </a:p>
              <a:p>
                <a:pPr marL="228600" indent="-228600">
                  <a:buFont typeface="Arial" panose="020B0604020202020204" pitchFamily="34" charset="0"/>
                  <a:buChar char="•"/>
                </a:pPr>
                <a:r>
                  <a:rPr lang="en-US" dirty="0" smtClean="0"/>
                  <a:t>Create </a:t>
                </a:r>
                <a:r>
                  <a:rPr lang="en-US" dirty="0"/>
                  <a:t>an </a:t>
                </a:r>
                <a:r>
                  <a:rPr lang="en-US" b="1" dirty="0">
                    <a:solidFill>
                      <a:srgbClr val="0070C0"/>
                    </a:solidFill>
                  </a:rPr>
                  <a:t>example data set </a:t>
                </a:r>
                <a:r>
                  <a:rPr lang="en-US" dirty="0"/>
                  <a:t>that might be observed in this situation that would produce a maximum likelihood estimate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=0.4</m:t>
                    </m:r>
                  </m:oMath>
                </a14:m>
                <a:r>
                  <a:rPr lang="en-US" dirty="0"/>
                  <a:t>.</a:t>
                </a:r>
              </a:p>
              <a:p>
                <a:pPr marL="228600" indent="-228600">
                  <a:buFont typeface="Arial" panose="020B0604020202020204" pitchFamily="34" charset="0"/>
                  <a:buChar char="•"/>
                </a:pPr>
                <a:r>
                  <a:rPr lang="en-US" dirty="0"/>
                  <a:t>Using the example data set you created, </a:t>
                </a:r>
                <a:r>
                  <a:rPr lang="en-US" b="1" dirty="0">
                    <a:solidFill>
                      <a:srgbClr val="0070C0"/>
                    </a:solidFill>
                  </a:rPr>
                  <a:t>graph</a:t>
                </a:r>
                <a:r>
                  <a:rPr lang="en-US" dirty="0"/>
                  <a:t> the likelihood function in R and verify that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rPr>
                      <m:t>=0.4</m:t>
                    </m:r>
                  </m:oMath>
                </a14:m>
                <a:r>
                  <a:rPr lang="en-US" dirty="0"/>
                  <a:t> is the </a:t>
                </a:r>
                <a:r>
                  <a:rPr lang="en-US" dirty="0" smtClean="0"/>
                  <a:t>maximum likelihood estimate. </a:t>
                </a:r>
                <a:endParaRPr lang="en-US" dirty="0"/>
              </a:p>
              <a:p>
                <a:pPr marL="228600" indent="-228600">
                  <a:buFont typeface="Arial" panose="020B0604020202020204" pitchFamily="34" charset="0"/>
                  <a:buChar char="•"/>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55" t="-2273" r="-1818"/>
                </a:stretch>
              </a:blipFill>
            </p:spPr>
            <p:txBody>
              <a:bodyPr/>
              <a:lstStyle/>
              <a:p>
                <a:r>
                  <a:rPr lang="en-US">
                    <a:noFill/>
                  </a:rPr>
                  <a:t> </a:t>
                </a:r>
              </a:p>
            </p:txBody>
          </p:sp>
        </mc:Fallback>
      </mc:AlternateContent>
      <p:sp>
        <p:nvSpPr>
          <p:cNvPr id="9"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24873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Maximum Likelihood</a:t>
            </a:r>
            <a:endParaRPr lang="en-US" dirty="0"/>
          </a:p>
        </p:txBody>
      </p:sp>
      <p:sp>
        <p:nvSpPr>
          <p:cNvPr id="9"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4913" y="2024063"/>
            <a:ext cx="8682500" cy="4022725"/>
          </a:xfrm>
        </p:spPr>
      </p:pic>
      <p:sp>
        <p:nvSpPr>
          <p:cNvPr id="7" name="Rectangle 5"/>
          <p:cNvSpPr>
            <a:spLocks noChangeArrowheads="1"/>
          </p:cNvSpPr>
          <p:nvPr/>
        </p:nvSpPr>
        <p:spPr bwMode="auto">
          <a:xfrm>
            <a:off x="6934200" y="2962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 name="Rectangle 2"/>
              <p:cNvSpPr/>
              <p:nvPr/>
            </p:nvSpPr>
            <p:spPr>
              <a:xfrm>
                <a:off x="6556220" y="2683993"/>
                <a:ext cx="3532249" cy="556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600" i="1" smtClean="0">
                              <a:latin typeface="Cambria Math" panose="02040503050406030204" pitchFamily="18" charset="0"/>
                            </a:rPr>
                          </m:ctrlPr>
                        </m:mPr>
                        <m:mr>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0">
                                    <a:latin typeface="Cambria Math" panose="02040503050406030204" pitchFamily="18" charset="0"/>
                                  </a:rPr>
                                  <m:t>1</m:t>
                                </m:r>
                              </m:sub>
                            </m:sSub>
                            <m:r>
                              <a:rPr lang="en-US" sz="1600" i="0">
                                <a:latin typeface="Cambria Math" panose="02040503050406030204" pitchFamily="18" charset="0"/>
                              </a:rPr>
                              <m:t>=5,</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2</m:t>
                                </m:r>
                              </m:sub>
                            </m:sSub>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3</m:t>
                                </m:r>
                              </m:sub>
                            </m:sSub>
                            <m:r>
                              <a:rPr lang="en-US" sz="1600" i="0">
                                <a:latin typeface="Cambria Math" panose="02040503050406030204" pitchFamily="18" charset="0"/>
                              </a:rPr>
                              <m:t>=4,</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4</m:t>
                                </m:r>
                              </m:sub>
                            </m:sSub>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5</m:t>
                                </m:r>
                              </m:sub>
                            </m:sSub>
                            <m:r>
                              <a:rPr lang="en-US" sz="1600" i="0">
                                <a:latin typeface="Cambria Math" panose="02040503050406030204" pitchFamily="18" charset="0"/>
                              </a:rPr>
                              <m:t>=2,</m:t>
                            </m:r>
                          </m:e>
                        </m:mr>
                        <m:mr>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0">
                                    <a:latin typeface="Cambria Math" panose="02040503050406030204" pitchFamily="18" charset="0"/>
                                  </a:rPr>
                                  <m:t>6</m:t>
                                </m:r>
                              </m:sub>
                            </m:sSub>
                            <m:r>
                              <a:rPr lang="en-US" sz="1600" i="0">
                                <a:latin typeface="Cambria Math" panose="02040503050406030204" pitchFamily="18" charset="0"/>
                              </a:rPr>
                              <m:t>=3,</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7</m:t>
                                </m:r>
                              </m:sub>
                            </m:sSub>
                            <m:r>
                              <a:rPr lang="en-US" sz="1600" i="0">
                                <a:latin typeface="Cambria Math" panose="02040503050406030204" pitchFamily="18" charset="0"/>
                              </a:rPr>
                              <m:t>=1,</m:t>
                            </m:r>
                            <m:r>
                              <a:rPr lang="en-US" sz="1600" b="0" i="1" smtClean="0">
                                <a:latin typeface="Cambria Math" panose="02040503050406030204" pitchFamily="18" charset="0"/>
                              </a:rPr>
                              <m:t>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8</m:t>
                                </m:r>
                              </m:sub>
                            </m:sSub>
                            <m:r>
                              <a:rPr lang="en-US" sz="1600" i="0">
                                <a:latin typeface="Cambria Math" panose="02040503050406030204" pitchFamily="18" charset="0"/>
                              </a:rPr>
                              <m:t>=4,</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9</m:t>
                                </m:r>
                              </m:sub>
                            </m:sSub>
                            <m:r>
                              <a:rPr lang="en-US" sz="1600" i="0">
                                <a:latin typeface="Cambria Math" panose="02040503050406030204" pitchFamily="18" charset="0"/>
                              </a:rPr>
                              <m:t>=3,</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0">
                                    <a:latin typeface="Cambria Math" panose="02040503050406030204" pitchFamily="18" charset="0"/>
                                  </a:rPr>
                                  <m:t>10</m:t>
                                </m:r>
                              </m:sub>
                            </m:sSub>
                            <m:r>
                              <a:rPr lang="en-US" sz="1600" i="0">
                                <a:latin typeface="Cambria Math" panose="02040503050406030204" pitchFamily="18" charset="0"/>
                              </a:rPr>
                              <m:t>=1</m:t>
                            </m:r>
                          </m:e>
                        </m:mr>
                      </m:m>
                    </m:oMath>
                  </m:oMathPara>
                </a14:m>
                <a:endParaRPr lang="en-US" sz="1600" dirty="0"/>
              </a:p>
            </p:txBody>
          </p:sp>
        </mc:Choice>
        <mc:Fallback xmlns="">
          <p:sp>
            <p:nvSpPr>
              <p:cNvPr id="3" name="Rectangle 2"/>
              <p:cNvSpPr>
                <a:spLocks noRot="1" noChangeAspect="1" noMove="1" noResize="1" noEditPoints="1" noAdjustHandles="1" noChangeArrowheads="1" noChangeShapeType="1" noTextEdit="1"/>
              </p:cNvSpPr>
              <p:nvPr/>
            </p:nvSpPr>
            <p:spPr>
              <a:xfrm>
                <a:off x="6556220" y="2683993"/>
                <a:ext cx="3532249" cy="556563"/>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5812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Use</a:t>
            </a:r>
            <a:endParaRPr lang="en-US" dirty="0"/>
          </a:p>
        </p:txBody>
      </p:sp>
      <p:sp>
        <p:nvSpPr>
          <p:cNvPr id="3" name="Content Placeholder 2"/>
          <p:cNvSpPr>
            <a:spLocks noGrp="1"/>
          </p:cNvSpPr>
          <p:nvPr>
            <p:ph idx="1"/>
          </p:nvPr>
        </p:nvSpPr>
        <p:spPr/>
        <p:txBody>
          <a:bodyPr>
            <a:normAutofit fontScale="92500" lnSpcReduction="10000"/>
          </a:bodyPr>
          <a:lstStyle/>
          <a:p>
            <a:pPr marL="227013" indent="-227013">
              <a:buFont typeface="Arial" panose="020B0604020202020204" pitchFamily="34" charset="0"/>
              <a:buChar char="•"/>
            </a:pPr>
            <a:r>
              <a:rPr lang="en-US" dirty="0" smtClean="0"/>
              <a:t>Can promote student exploration and understanding of concepts </a:t>
            </a:r>
            <a:r>
              <a:rPr lang="en-US" sz="1600" dirty="0" smtClean="0"/>
              <a:t>(</a:t>
            </a:r>
            <a:r>
              <a:rPr lang="en-US" sz="1600" dirty="0" err="1"/>
              <a:t>Buttrey</a:t>
            </a:r>
            <a:r>
              <a:rPr lang="en-US" sz="1600" dirty="0"/>
              <a:t> et al., </a:t>
            </a:r>
            <a:r>
              <a:rPr lang="en-US" sz="1600" dirty="0" smtClean="0"/>
              <a:t>2001</a:t>
            </a:r>
            <a:r>
              <a:rPr lang="en-US" sz="1600" dirty="0"/>
              <a:t>; Green &amp; Blankenship, 2015; Horton et al., 2004; Nolan &amp; Temple Lang, </a:t>
            </a:r>
            <a:r>
              <a:rPr lang="en-US" sz="1600" dirty="0" smtClean="0"/>
              <a:t>2003)</a:t>
            </a:r>
          </a:p>
          <a:p>
            <a:pPr marL="227013" indent="-227013">
              <a:buFont typeface="Arial" panose="020B0604020202020204" pitchFamily="34" charset="0"/>
              <a:buChar char="•"/>
            </a:pPr>
            <a:r>
              <a:rPr lang="en-US" dirty="0" smtClean="0"/>
              <a:t>Offers flexibility and creativity</a:t>
            </a:r>
          </a:p>
          <a:p>
            <a:pPr marL="519621" lvl="1" indent="-227013">
              <a:buFont typeface="Arial" panose="020B0604020202020204" pitchFamily="34" charset="0"/>
              <a:buChar char="•"/>
            </a:pPr>
            <a:r>
              <a:rPr lang="en-US" dirty="0" smtClean="0"/>
              <a:t>Homework</a:t>
            </a:r>
          </a:p>
          <a:p>
            <a:pPr marL="519621" lvl="1" indent="-227013">
              <a:buFont typeface="Arial" panose="020B0604020202020204" pitchFamily="34" charset="0"/>
              <a:buChar char="•"/>
            </a:pPr>
            <a:r>
              <a:rPr lang="en-US" dirty="0" smtClean="0"/>
              <a:t>In-class problems, activities, and examples</a:t>
            </a:r>
          </a:p>
          <a:p>
            <a:pPr marL="519621" lvl="1" indent="-227013">
              <a:buFont typeface="Arial" panose="020B0604020202020204" pitchFamily="34" charset="0"/>
              <a:buChar char="•"/>
            </a:pPr>
            <a:r>
              <a:rPr lang="en-US" dirty="0" smtClean="0"/>
              <a:t>Projects</a:t>
            </a:r>
          </a:p>
          <a:p>
            <a:pPr marL="227013" indent="-227013">
              <a:spcAft>
                <a:spcPts val="800"/>
              </a:spcAft>
              <a:buFont typeface="Arial" panose="020B0604020202020204" pitchFamily="34" charset="0"/>
              <a:buChar char="•"/>
            </a:pPr>
            <a:r>
              <a:rPr lang="en-US" dirty="0" smtClean="0"/>
              <a:t>Extends across multiple probability theory and mathematical statistics topics </a:t>
            </a:r>
            <a:r>
              <a:rPr lang="en-US" sz="1600" dirty="0" smtClean="0"/>
              <a:t>(</a:t>
            </a:r>
            <a:r>
              <a:rPr lang="en-US" sz="1600" dirty="0"/>
              <a:t>http://</a:t>
            </a:r>
            <a:r>
              <a:rPr lang="en-US" sz="1600" dirty="0" smtClean="0"/>
              <a:t>www.amstat.org/education/pdfs/GuidelineTopics.docx)</a:t>
            </a:r>
          </a:p>
          <a:p>
            <a:pPr marL="519621" lvl="1" indent="-227013">
              <a:buFont typeface="Arial" panose="020B0604020202020204" pitchFamily="34" charset="0"/>
              <a:buChar char="•"/>
            </a:pPr>
            <a:r>
              <a:rPr lang="en-US" dirty="0" smtClean="0"/>
              <a:t>Probability and probability models</a:t>
            </a:r>
          </a:p>
          <a:p>
            <a:pPr marL="519621" lvl="1" indent="-227013">
              <a:buFont typeface="Arial" panose="020B0604020202020204" pitchFamily="34" charset="0"/>
              <a:buChar char="•"/>
            </a:pPr>
            <a:r>
              <a:rPr lang="en-US" dirty="0" smtClean="0"/>
              <a:t>Simulation and bootstrap methods</a:t>
            </a:r>
          </a:p>
          <a:p>
            <a:pPr marL="519621" lvl="1" indent="-227013">
              <a:buFont typeface="Arial" panose="020B0604020202020204" pitchFamily="34" charset="0"/>
              <a:buChar char="•"/>
            </a:pPr>
            <a:r>
              <a:rPr lang="en-US" dirty="0" smtClean="0"/>
              <a:t>Distributions of random variables</a:t>
            </a:r>
          </a:p>
          <a:p>
            <a:pPr marL="519621" lvl="1" indent="-227013">
              <a:buFont typeface="Arial" panose="020B0604020202020204" pitchFamily="34" charset="0"/>
              <a:buChar char="•"/>
            </a:pPr>
            <a:r>
              <a:rPr lang="en-US" dirty="0" smtClean="0"/>
              <a:t>Likelihood theory</a:t>
            </a:r>
          </a:p>
          <a:p>
            <a:pPr marL="519621" lvl="1" indent="-227013">
              <a:buFont typeface="Arial" panose="020B0604020202020204" pitchFamily="34" charset="0"/>
              <a:buChar char="•"/>
            </a:pPr>
            <a:r>
              <a:rPr lang="en-US" dirty="0" smtClean="0"/>
              <a:t>Statistical inference</a:t>
            </a:r>
          </a:p>
          <a:p>
            <a:pPr marL="519621" lvl="1" indent="-227013">
              <a:buFont typeface="Arial" panose="020B0604020202020204" pitchFamily="34" charset="0"/>
              <a:buChar char="•"/>
            </a:pPr>
            <a:endParaRPr lang="en-US" dirty="0"/>
          </a:p>
        </p:txBody>
      </p:sp>
    </p:spTree>
    <p:extLst>
      <p:ext uri="{BB962C8B-B14F-4D97-AF65-F5344CB8AC3E}">
        <p14:creationId xmlns:p14="http://schemas.microsoft.com/office/powerpoint/2010/main" val="3160522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t>
            </a:r>
            <a:endParaRPr lang="en-US" dirty="0"/>
          </a:p>
        </p:txBody>
      </p:sp>
      <p:sp>
        <p:nvSpPr>
          <p:cNvPr id="3" name="Content Placeholder 2"/>
          <p:cNvSpPr>
            <a:spLocks noGrp="1"/>
          </p:cNvSpPr>
          <p:nvPr>
            <p:ph idx="1"/>
          </p:nvPr>
        </p:nvSpPr>
        <p:spPr/>
        <p:txBody>
          <a:bodyPr>
            <a:normAutofit fontScale="92500" lnSpcReduction="10000"/>
          </a:bodyPr>
          <a:lstStyle/>
          <a:p>
            <a:pPr marL="228600" indent="-228600">
              <a:spcAft>
                <a:spcPts val="800"/>
              </a:spcAft>
              <a:buFont typeface="Arial" panose="020B0604020202020204" pitchFamily="34" charset="0"/>
              <a:buChar char="•"/>
            </a:pPr>
            <a:r>
              <a:rPr lang="en-US" dirty="0" smtClean="0"/>
              <a:t>No coding pre-</a:t>
            </a:r>
            <a:r>
              <a:rPr lang="en-US" dirty="0" err="1" smtClean="0"/>
              <a:t>req</a:t>
            </a:r>
            <a:endParaRPr lang="en-US" dirty="0" smtClean="0"/>
          </a:p>
          <a:p>
            <a:pPr marL="521208" lvl="1" indent="-228600">
              <a:buFont typeface="Arial" panose="020B0604020202020204" pitchFamily="34" charset="0"/>
              <a:buChar char="•"/>
            </a:pPr>
            <a:r>
              <a:rPr lang="en-US" dirty="0" smtClean="0"/>
              <a:t>Varying levels of programming experience</a:t>
            </a:r>
          </a:p>
          <a:p>
            <a:pPr marL="704088" lvl="2" indent="-228600">
              <a:buFont typeface="Arial" panose="020B0604020202020204" pitchFamily="34" charset="0"/>
              <a:buChar char="•"/>
            </a:pPr>
            <a:r>
              <a:rPr lang="en-US" dirty="0" smtClean="0"/>
              <a:t>Optional “Intro to R” activity at beginning of semester (adapted from </a:t>
            </a:r>
            <a:r>
              <a:rPr lang="en-US" dirty="0" err="1" smtClean="0"/>
              <a:t>Torfs</a:t>
            </a:r>
            <a:r>
              <a:rPr lang="en-US" dirty="0" smtClean="0"/>
              <a:t> &amp; </a:t>
            </a:r>
            <a:r>
              <a:rPr lang="en-US" dirty="0" err="1" smtClean="0"/>
              <a:t>Brauer</a:t>
            </a:r>
            <a:r>
              <a:rPr lang="en-US" dirty="0" smtClean="0"/>
              <a:t>, 2012)</a:t>
            </a:r>
          </a:p>
          <a:p>
            <a:pPr marL="521208" lvl="1" indent="-228600">
              <a:buFont typeface="Arial" panose="020B0604020202020204" pitchFamily="34" charset="0"/>
              <a:buChar char="•"/>
            </a:pPr>
            <a:r>
              <a:rPr lang="en-US" dirty="0" smtClean="0"/>
              <a:t>Provide “just-in-time” example code in notes and homework</a:t>
            </a:r>
          </a:p>
          <a:p>
            <a:pPr marL="521208" lvl="1" indent="-228600">
              <a:buFont typeface="Arial" panose="020B0604020202020204" pitchFamily="34" charset="0"/>
              <a:buChar char="•"/>
            </a:pPr>
            <a:r>
              <a:rPr lang="en-US" dirty="0"/>
              <a:t>Challenging in beginning, but offers flexibility to explore later concepts, e.g., sampling </a:t>
            </a:r>
            <a:r>
              <a:rPr lang="en-US" dirty="0" smtClean="0"/>
              <a:t>distributions</a:t>
            </a:r>
          </a:p>
          <a:p>
            <a:pPr marL="228600" indent="-228600">
              <a:spcAft>
                <a:spcPts val="800"/>
              </a:spcAft>
              <a:buFont typeface="Arial" panose="020B0604020202020204" pitchFamily="34" charset="0"/>
              <a:buChar char="•"/>
            </a:pPr>
            <a:r>
              <a:rPr lang="en-US" dirty="0" smtClean="0"/>
              <a:t>Align </a:t>
            </a:r>
            <a:r>
              <a:rPr lang="en-US" dirty="0" smtClean="0"/>
              <a:t>with learning objectives</a:t>
            </a:r>
          </a:p>
          <a:p>
            <a:pPr marL="521208" lvl="1" indent="-228600">
              <a:buFont typeface="Arial" panose="020B0604020202020204" pitchFamily="34" charset="0"/>
              <a:buChar char="•"/>
            </a:pPr>
            <a:r>
              <a:rPr lang="en-US" dirty="0" smtClean="0"/>
              <a:t>Meaningfully and intentionally incorporate use of R for in-class examples and assignments</a:t>
            </a:r>
          </a:p>
          <a:p>
            <a:pPr marL="228600" indent="-228600">
              <a:buFont typeface="Arial" panose="020B0604020202020204" pitchFamily="34" charset="0"/>
              <a:buChar char="•"/>
            </a:pPr>
            <a:r>
              <a:rPr lang="en-US" dirty="0" smtClean="0"/>
              <a:t>Start small</a:t>
            </a:r>
          </a:p>
          <a:p>
            <a:pPr marL="521208" lvl="1" indent="-228600">
              <a:buFont typeface="Arial" panose="020B0604020202020204" pitchFamily="34" charset="0"/>
              <a:buChar char="•"/>
            </a:pPr>
            <a:r>
              <a:rPr lang="en-US" dirty="0" smtClean="0"/>
              <a:t>Use examples already created and add on to “staples” you already have</a:t>
            </a:r>
          </a:p>
          <a:p>
            <a:pPr marL="521208" lvl="1" indent="-228600">
              <a:buFont typeface="Arial" panose="020B0604020202020204" pitchFamily="34" charset="0"/>
              <a:buChar char="•"/>
            </a:pPr>
            <a:r>
              <a:rPr lang="en-US" dirty="0" smtClean="0"/>
              <a:t>When creating your own examples, a</a:t>
            </a:r>
            <a:r>
              <a:rPr lang="en-US" dirty="0" smtClean="0"/>
              <a:t>dapt </a:t>
            </a:r>
            <a:r>
              <a:rPr lang="en-US" dirty="0" smtClean="0"/>
              <a:t>“traditional problems” as an initial </a:t>
            </a:r>
            <a:r>
              <a:rPr lang="en-US" dirty="0" smtClean="0"/>
              <a:t>start</a:t>
            </a:r>
          </a:p>
          <a:p>
            <a:pPr marL="228600" indent="-228600">
              <a:buFont typeface="Arial" panose="020B0604020202020204" pitchFamily="34" charset="0"/>
              <a:buChar char="•"/>
            </a:pPr>
            <a:r>
              <a:rPr lang="en-US" dirty="0" smtClean="0"/>
              <a:t>Communicate purpose, goals of software use with students</a:t>
            </a:r>
          </a:p>
          <a:p>
            <a:pPr marL="521208" lvl="1" indent="-228600">
              <a:buFont typeface="Arial" panose="020B0604020202020204" pitchFamily="34" charset="0"/>
              <a:buChar char="•"/>
            </a:pPr>
            <a:r>
              <a:rPr lang="en-US" dirty="0" smtClean="0"/>
              <a:t>Opportunities </a:t>
            </a:r>
            <a:r>
              <a:rPr lang="en-US" dirty="0" smtClean="0"/>
              <a:t>for problem solving, exploration, creativity, etc.</a:t>
            </a:r>
            <a:endParaRPr lang="en-US" dirty="0"/>
          </a:p>
          <a:p>
            <a:pPr marL="292608" lvl="1" indent="0">
              <a:buNone/>
            </a:pPr>
            <a:endParaRPr lang="en-US" dirty="0"/>
          </a:p>
        </p:txBody>
      </p:sp>
    </p:spTree>
    <p:extLst>
      <p:ext uri="{BB962C8B-B14F-4D97-AF65-F5344CB8AC3E}">
        <p14:creationId xmlns:p14="http://schemas.microsoft.com/office/powerpoint/2010/main" val="3459951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344488" indent="-284163">
              <a:spcBef>
                <a:spcPts val="500"/>
              </a:spcBef>
              <a:spcAft>
                <a:spcPts val="500"/>
              </a:spcAft>
              <a:buNone/>
            </a:pPr>
            <a:r>
              <a:rPr lang="en-US" sz="1500" dirty="0"/>
              <a:t>ASA (2014). </a:t>
            </a:r>
            <a:r>
              <a:rPr lang="en-US" sz="1500" i="1" dirty="0"/>
              <a:t>2014 Curriculum Guidelines for Undergraduate Programs in Statistical </a:t>
            </a:r>
            <a:r>
              <a:rPr lang="en-US" sz="1500" i="1" dirty="0" err="1" smtClean="0"/>
              <a:t>Sci</a:t>
            </a:r>
            <a:r>
              <a:rPr lang="it-IT" sz="1500" i="1" dirty="0" smtClean="0"/>
              <a:t>ence</a:t>
            </a:r>
            <a:r>
              <a:rPr lang="it-IT" sz="1500" dirty="0"/>
              <a:t>. Alexandria, VA: </a:t>
            </a:r>
            <a:r>
              <a:rPr lang="it-IT" sz="1500" dirty="0" smtClean="0"/>
              <a:t>American Statistical </a:t>
            </a:r>
            <a:r>
              <a:rPr lang="it-IT" sz="1500" dirty="0"/>
              <a:t>Association. </a:t>
            </a:r>
            <a:r>
              <a:rPr lang="it-IT" sz="1500" dirty="0" smtClean="0"/>
              <a:t>Available at </a:t>
            </a:r>
            <a:r>
              <a:rPr lang="en-US" sz="1500" i="1" dirty="0">
                <a:hlinkClick r:id="rId3"/>
              </a:rPr>
              <a:t>http://</a:t>
            </a:r>
            <a:r>
              <a:rPr lang="en-US" sz="1500" i="1" dirty="0" smtClean="0">
                <a:hlinkClick r:id="rId3"/>
              </a:rPr>
              <a:t>www.amstat.org/education/curriculumguidelines.cfm</a:t>
            </a:r>
            <a:r>
              <a:rPr lang="en-US" sz="1500" dirty="0" smtClean="0"/>
              <a:t>.</a:t>
            </a:r>
          </a:p>
          <a:p>
            <a:pPr marL="344488" indent="-284163">
              <a:spcBef>
                <a:spcPts val="500"/>
              </a:spcBef>
              <a:spcAft>
                <a:spcPts val="500"/>
              </a:spcAft>
              <a:buNone/>
            </a:pPr>
            <a:r>
              <a:rPr lang="en-US" sz="1500" dirty="0" err="1"/>
              <a:t>Buttrey</a:t>
            </a:r>
            <a:r>
              <a:rPr lang="en-US" sz="1500" dirty="0"/>
              <a:t>, S</a:t>
            </a:r>
            <a:r>
              <a:rPr lang="en-US" sz="1500" dirty="0" smtClean="0"/>
              <a:t>. E., Nolan</a:t>
            </a:r>
            <a:r>
              <a:rPr lang="en-US" sz="1500" dirty="0"/>
              <a:t>, </a:t>
            </a:r>
            <a:r>
              <a:rPr lang="en-US" sz="1500" dirty="0" smtClean="0"/>
              <a:t>D., &amp; Temple Lang, D. </a:t>
            </a:r>
            <a:r>
              <a:rPr lang="en-US" sz="1500" dirty="0"/>
              <a:t>(2001). Computing in the mathematical </a:t>
            </a:r>
            <a:r>
              <a:rPr lang="en-US" sz="1500" dirty="0" smtClean="0"/>
              <a:t>statistics </a:t>
            </a:r>
            <a:r>
              <a:rPr lang="en-US" sz="1500" dirty="0"/>
              <a:t>course. In </a:t>
            </a:r>
            <a:r>
              <a:rPr lang="en-US" sz="1500" i="1" dirty="0"/>
              <a:t>Proceedings of the 2001 Joint Statistics Meetings</a:t>
            </a:r>
            <a:r>
              <a:rPr lang="en-US" sz="1500" dirty="0"/>
              <a:t>, Alexandria, VA. </a:t>
            </a:r>
            <a:r>
              <a:rPr lang="en-US" sz="1500" dirty="0" smtClean="0"/>
              <a:t>American </a:t>
            </a:r>
            <a:r>
              <a:rPr lang="en-US" sz="1500" dirty="0"/>
              <a:t>Statistical Association. </a:t>
            </a:r>
            <a:r>
              <a:rPr lang="en-US" sz="1500" dirty="0" smtClean="0"/>
              <a:t>Available at </a:t>
            </a:r>
            <a:r>
              <a:rPr lang="en-US" sz="1500" i="1" dirty="0">
                <a:hlinkClick r:id="rId4"/>
              </a:rPr>
              <a:t>http://</a:t>
            </a:r>
            <a:r>
              <a:rPr lang="en-US" sz="1500" i="1" dirty="0" smtClean="0">
                <a:hlinkClick r:id="rId4"/>
              </a:rPr>
              <a:t>www.amstat.org/sections/srms/proceedings/y2001/proceed/00113.pdf</a:t>
            </a:r>
            <a:r>
              <a:rPr lang="en-US" sz="1500" dirty="0" smtClean="0"/>
              <a:t>.</a:t>
            </a:r>
          </a:p>
          <a:p>
            <a:pPr marL="344488" indent="-284163">
              <a:spcBef>
                <a:spcPts val="500"/>
              </a:spcBef>
              <a:spcAft>
                <a:spcPts val="500"/>
              </a:spcAft>
              <a:buNone/>
            </a:pPr>
            <a:r>
              <a:rPr lang="en-US" sz="1500" dirty="0" smtClean="0"/>
              <a:t>Green, J. L., &amp; Blankenship, E. E. (2015</a:t>
            </a:r>
            <a:r>
              <a:rPr lang="en-US" sz="1500" dirty="0"/>
              <a:t>). Fostering </a:t>
            </a:r>
            <a:r>
              <a:rPr lang="en-US" sz="1500" dirty="0" smtClean="0"/>
              <a:t>conceptual understanding </a:t>
            </a:r>
            <a:r>
              <a:rPr lang="en-US" sz="1500" dirty="0"/>
              <a:t>in </a:t>
            </a:r>
            <a:r>
              <a:rPr lang="en-US" sz="1500" dirty="0" smtClean="0"/>
              <a:t>mathematical Statistics</a:t>
            </a:r>
            <a:r>
              <a:rPr lang="en-US" sz="1500" dirty="0"/>
              <a:t>. </a:t>
            </a:r>
            <a:r>
              <a:rPr lang="en-US" sz="1500" i="1" dirty="0"/>
              <a:t>The American Statistician, 69</a:t>
            </a:r>
            <a:r>
              <a:rPr lang="en-US" sz="1500" dirty="0"/>
              <a:t>(4), 315–325. </a:t>
            </a:r>
            <a:endParaRPr lang="en-US" sz="1500" dirty="0" smtClean="0"/>
          </a:p>
          <a:p>
            <a:pPr marL="344488" indent="-284163">
              <a:spcBef>
                <a:spcPts val="500"/>
              </a:spcBef>
              <a:spcAft>
                <a:spcPts val="500"/>
              </a:spcAft>
              <a:buNone/>
            </a:pPr>
            <a:r>
              <a:rPr lang="en-US" sz="1500" dirty="0"/>
              <a:t>Horton, N. J., </a:t>
            </a:r>
            <a:r>
              <a:rPr lang="en-US" sz="1500" dirty="0" smtClean="0"/>
              <a:t>Brown, E. R., &amp; Qian, L. </a:t>
            </a:r>
            <a:r>
              <a:rPr lang="en-US" sz="1500" dirty="0"/>
              <a:t>(2004). Use of R as a toolbox for </a:t>
            </a:r>
            <a:r>
              <a:rPr lang="en-US" sz="1500" dirty="0" smtClean="0"/>
              <a:t>mathematical statistics </a:t>
            </a:r>
            <a:r>
              <a:rPr lang="en-US" sz="1500" dirty="0"/>
              <a:t>exploration. </a:t>
            </a:r>
            <a:r>
              <a:rPr lang="en-US" sz="1500" i="1" dirty="0"/>
              <a:t>The American </a:t>
            </a:r>
            <a:r>
              <a:rPr lang="en-US" sz="1500" i="1" dirty="0" smtClean="0"/>
              <a:t>Statistician, 58</a:t>
            </a:r>
            <a:r>
              <a:rPr lang="en-US" sz="1500" dirty="0" smtClean="0"/>
              <a:t>(4</a:t>
            </a:r>
            <a:r>
              <a:rPr lang="en-US" sz="1500" dirty="0"/>
              <a:t>), </a:t>
            </a:r>
            <a:r>
              <a:rPr lang="en-US" sz="1500" dirty="0" smtClean="0"/>
              <a:t>343-357</a:t>
            </a:r>
            <a:r>
              <a:rPr lang="en-US" sz="1500" dirty="0"/>
              <a:t>.</a:t>
            </a:r>
            <a:endParaRPr lang="en-US" sz="1500" dirty="0" smtClean="0"/>
          </a:p>
          <a:p>
            <a:pPr marL="344488" indent="-284163">
              <a:spcBef>
                <a:spcPts val="500"/>
              </a:spcBef>
              <a:spcAft>
                <a:spcPts val="500"/>
              </a:spcAft>
              <a:buNone/>
            </a:pPr>
            <a:r>
              <a:rPr lang="en-US" sz="1500" dirty="0"/>
              <a:t>Nolan, </a:t>
            </a:r>
            <a:r>
              <a:rPr lang="en-US" sz="1500" dirty="0" smtClean="0"/>
              <a:t>D., &amp; Temple Lang, D. </a:t>
            </a:r>
            <a:r>
              <a:rPr lang="en-US" sz="1500" dirty="0"/>
              <a:t>(2003). Case studies and computing: Broadening the </a:t>
            </a:r>
            <a:r>
              <a:rPr lang="en-US" sz="1500" dirty="0" smtClean="0"/>
              <a:t>scope of </a:t>
            </a:r>
            <a:r>
              <a:rPr lang="en-US" sz="1500" dirty="0"/>
              <a:t>statistical education. In </a:t>
            </a:r>
            <a:r>
              <a:rPr lang="en-US" sz="1500" i="1" dirty="0"/>
              <a:t>Proceedings of the 2003 International Statistical </a:t>
            </a:r>
            <a:r>
              <a:rPr lang="en-US" sz="1500" i="1" dirty="0" smtClean="0"/>
              <a:t>Institute Meeting</a:t>
            </a:r>
            <a:r>
              <a:rPr lang="en-US" sz="1500" dirty="0"/>
              <a:t>. International Statistical Institute</a:t>
            </a:r>
            <a:r>
              <a:rPr lang="en-US" sz="1500" dirty="0" smtClean="0"/>
              <a:t>. Available </a:t>
            </a:r>
            <a:r>
              <a:rPr lang="en-US" sz="1500" dirty="0"/>
              <a:t>at </a:t>
            </a:r>
            <a:r>
              <a:rPr lang="en-US" sz="1500" dirty="0">
                <a:hlinkClick r:id="rId5"/>
              </a:rPr>
              <a:t>http://</a:t>
            </a:r>
            <a:r>
              <a:rPr lang="en-US" sz="1500" dirty="0" smtClean="0">
                <a:hlinkClick r:id="rId5"/>
              </a:rPr>
              <a:t>iase-web.org/documents/papers/isi54/3735.pdf</a:t>
            </a:r>
            <a:r>
              <a:rPr lang="en-US" sz="1500" dirty="0" smtClean="0"/>
              <a:t>.</a:t>
            </a:r>
          </a:p>
          <a:p>
            <a:pPr marL="344488" indent="-284163">
              <a:spcBef>
                <a:spcPts val="500"/>
              </a:spcBef>
              <a:spcAft>
                <a:spcPts val="500"/>
              </a:spcAft>
              <a:buNone/>
            </a:pPr>
            <a:r>
              <a:rPr lang="en-US" sz="1500" dirty="0" err="1" smtClean="0"/>
              <a:t>Torfs</a:t>
            </a:r>
            <a:r>
              <a:rPr lang="en-US" sz="1500" dirty="0" smtClean="0"/>
              <a:t>, P., &amp; </a:t>
            </a:r>
            <a:r>
              <a:rPr lang="en-US" sz="1500" dirty="0" err="1" smtClean="0"/>
              <a:t>Brauer</a:t>
            </a:r>
            <a:r>
              <a:rPr lang="en-US" sz="1500" dirty="0" smtClean="0"/>
              <a:t>, C. (2012). A (very) short introduction to R. </a:t>
            </a:r>
            <a:r>
              <a:rPr lang="en-US" sz="1500" dirty="0"/>
              <a:t>Available at </a:t>
            </a:r>
            <a:r>
              <a:rPr lang="en-US" sz="1500" dirty="0">
                <a:hlinkClick r:id="rId6"/>
              </a:rPr>
              <a:t>https://</a:t>
            </a:r>
            <a:r>
              <a:rPr lang="en-US" sz="1500" dirty="0" smtClean="0">
                <a:hlinkClick r:id="rId6"/>
              </a:rPr>
              <a:t>cran.r-project.org/doc/contrib/Torfs+Brauer-Short-R-Intro.pdf</a:t>
            </a:r>
            <a:r>
              <a:rPr lang="en-US" sz="1500" dirty="0" smtClean="0"/>
              <a:t>. </a:t>
            </a:r>
            <a:endParaRPr lang="en-US" sz="1500" dirty="0"/>
          </a:p>
        </p:txBody>
      </p:sp>
    </p:spTree>
    <p:extLst>
      <p:ext uri="{BB962C8B-B14F-4D97-AF65-F5344CB8AC3E}">
        <p14:creationId xmlns:p14="http://schemas.microsoft.com/office/powerpoint/2010/main" val="371449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sz="2500" dirty="0" smtClean="0"/>
              <a:t>Jennifer L. Green</a:t>
            </a:r>
            <a:r>
              <a:rPr lang="en-US" dirty="0" smtClean="0"/>
              <a:t>, </a:t>
            </a:r>
            <a:r>
              <a:rPr lang="en-US" dirty="0" smtClean="0">
                <a:hlinkClick r:id="rId3"/>
              </a:rPr>
              <a:t>jgreen@montana.edu</a:t>
            </a:r>
            <a:r>
              <a:rPr lang="en-US" dirty="0" smtClean="0"/>
              <a:t> </a:t>
            </a:r>
          </a:p>
          <a:p>
            <a:pPr marL="457200" indent="-457200"/>
            <a:r>
              <a:rPr lang="en-US" dirty="0" smtClean="0"/>
              <a:t>Assistant Professor of Statistics, Montana State University</a:t>
            </a:r>
          </a:p>
          <a:p>
            <a:endParaRPr lang="en-US" dirty="0"/>
          </a:p>
          <a:p>
            <a:r>
              <a:rPr lang="en-US" sz="2500" dirty="0"/>
              <a:t>Jennifer </a:t>
            </a:r>
            <a:r>
              <a:rPr lang="en-US" sz="2500" dirty="0" err="1" smtClean="0"/>
              <a:t>Broatch</a:t>
            </a:r>
            <a:r>
              <a:rPr lang="en-US" dirty="0" smtClean="0"/>
              <a:t>, </a:t>
            </a:r>
            <a:r>
              <a:rPr lang="en-US" dirty="0" smtClean="0">
                <a:hlinkClick r:id="rId4"/>
              </a:rPr>
              <a:t>jennifer.broatch@asu.edu</a:t>
            </a:r>
            <a:r>
              <a:rPr lang="en-US" dirty="0" smtClean="0"/>
              <a:t> </a:t>
            </a:r>
            <a:endParaRPr lang="en-US" dirty="0"/>
          </a:p>
          <a:p>
            <a:pPr marL="457200" indent="-457200"/>
            <a:r>
              <a:rPr lang="en-US" dirty="0"/>
              <a:t>Assistant Professor of Statistics, </a:t>
            </a:r>
            <a:r>
              <a:rPr lang="en-US" dirty="0" smtClean="0"/>
              <a:t>Arizona State University at the West Campus</a:t>
            </a:r>
            <a:endParaRPr lang="en-US" dirty="0"/>
          </a:p>
          <a:p>
            <a:endParaRPr lang="en-US" dirty="0"/>
          </a:p>
        </p:txBody>
      </p:sp>
    </p:spTree>
    <p:extLst>
      <p:ext uri="{BB962C8B-B14F-4D97-AF65-F5344CB8AC3E}">
        <p14:creationId xmlns:p14="http://schemas.microsoft.com/office/powerpoint/2010/main" val="619446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Probability and Counting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lgn="just"/>
                <a:r>
                  <a:rPr lang="en-US" dirty="0" smtClean="0">
                    <a:solidFill>
                      <a:schemeClr val="tx1">
                        <a:lumMod val="75000"/>
                        <a:lumOff val="25000"/>
                      </a:schemeClr>
                    </a:solidFill>
                  </a:rPr>
                  <a:t>If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𝑚</m:t>
                    </m:r>
                  </m:oMath>
                </a14:m>
                <a:r>
                  <a:rPr lang="en-US" dirty="0">
                    <a:solidFill>
                      <a:schemeClr val="tx1">
                        <a:lumMod val="75000"/>
                        <a:lumOff val="25000"/>
                      </a:schemeClr>
                    </a:solidFill>
                  </a:rPr>
                  <a:t> students show up at random in a classroom, what is the </a:t>
                </a:r>
                <a:r>
                  <a:rPr lang="en-US" b="1" dirty="0">
                    <a:solidFill>
                      <a:srgbClr val="0070C0"/>
                    </a:solidFill>
                  </a:rPr>
                  <a:t>probability</a:t>
                </a:r>
                <a:r>
                  <a:rPr lang="en-US" dirty="0">
                    <a:solidFill>
                      <a:schemeClr val="tx1"/>
                    </a:solidFill>
                  </a:rPr>
                  <a:t> </a:t>
                </a:r>
                <a:r>
                  <a:rPr lang="en-US" dirty="0"/>
                  <a:t>that at least two will have the same birthday? </a:t>
                </a:r>
                <a:r>
                  <a:rPr lang="en-US" dirty="0" smtClean="0"/>
                  <a:t>(</a:t>
                </a:r>
                <a:r>
                  <a:rPr lang="en-US" i="1" dirty="0" smtClean="0"/>
                  <a:t>Assumptions</a:t>
                </a:r>
                <a:r>
                  <a:rPr lang="en-US" i="1" dirty="0"/>
                  <a:t>:</a:t>
                </a:r>
                <a:r>
                  <a:rPr lang="en-US" dirty="0"/>
                  <a:t> There are 365 days in every year (ignore leap years) and every day of the year is equally likely to </a:t>
                </a:r>
                <a:r>
                  <a:rPr lang="en-US" dirty="0" smtClean="0"/>
                  <a:t>be </a:t>
                </a:r>
                <a:r>
                  <a:rPr lang="en-US" dirty="0"/>
                  <a:t>a </a:t>
                </a:r>
                <a:r>
                  <a:rPr lang="en-US" dirty="0" smtClean="0"/>
                  <a:t>birthday.)</a:t>
                </a:r>
              </a:p>
              <a:p>
                <a:pPr lvl="0" algn="just"/>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06" t="-1667" r="-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78180" y="3076751"/>
                <a:ext cx="5803270" cy="780663"/>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sz="2000" i="1" smtClean="0">
                          <a:solidFill>
                            <a:schemeClr val="tx1">
                              <a:lumMod val="75000"/>
                              <a:lumOff val="25000"/>
                            </a:schemeClr>
                          </a:solidFill>
                          <a:latin typeface="Cambria Math" panose="02040503050406030204" pitchFamily="18" charset="0"/>
                        </a:rPr>
                        <m:t>𝑃</m:t>
                      </m:r>
                      <m:r>
                        <a:rPr lang="en-US" sz="2000" i="0">
                          <a:solidFill>
                            <a:schemeClr val="tx1">
                              <a:lumMod val="75000"/>
                              <a:lumOff val="25000"/>
                            </a:schemeClr>
                          </a:solidFill>
                          <a:latin typeface="Cambria Math" panose="02040503050406030204" pitchFamily="18" charset="0"/>
                        </a:rPr>
                        <m:t>(</m:t>
                      </m:r>
                      <m:r>
                        <a:rPr lang="en-US" sz="2000" i="1">
                          <a:solidFill>
                            <a:schemeClr val="tx1">
                              <a:lumMod val="75000"/>
                              <a:lumOff val="25000"/>
                            </a:schemeClr>
                          </a:solidFill>
                          <a:latin typeface="Cambria Math" panose="02040503050406030204" pitchFamily="18" charset="0"/>
                        </a:rPr>
                        <m:t>𝐴</m:t>
                      </m:r>
                      <m:r>
                        <a:rPr lang="en-US" sz="2000" i="0">
                          <a:solidFill>
                            <a:schemeClr val="tx1">
                              <a:lumMod val="75000"/>
                              <a:lumOff val="25000"/>
                            </a:schemeClr>
                          </a:solidFill>
                          <a:latin typeface="Cambria Math" panose="02040503050406030204" pitchFamily="18" charset="0"/>
                        </a:rPr>
                        <m:t>)=1−</m:t>
                      </m:r>
                      <m:r>
                        <a:rPr lang="en-US" sz="2000" i="1">
                          <a:solidFill>
                            <a:schemeClr val="tx1">
                              <a:lumMod val="75000"/>
                              <a:lumOff val="25000"/>
                            </a:schemeClr>
                          </a:solidFill>
                          <a:latin typeface="Cambria Math" panose="02040503050406030204" pitchFamily="18" charset="0"/>
                        </a:rPr>
                        <m:t>𝑃</m:t>
                      </m:r>
                      <m:r>
                        <a:rPr lang="en-US" sz="2000" i="0">
                          <a:solidFill>
                            <a:schemeClr val="tx1">
                              <a:lumMod val="75000"/>
                              <a:lumOff val="25000"/>
                            </a:schemeClr>
                          </a:solidFill>
                          <a:latin typeface="Cambria Math" panose="02040503050406030204" pitchFamily="18" charset="0"/>
                        </a:rPr>
                        <m:t>(</m:t>
                      </m:r>
                      <m:sSup>
                        <m:sSupPr>
                          <m:ctrlPr>
                            <a:rPr lang="en-US" sz="2000" i="1">
                              <a:solidFill>
                                <a:schemeClr val="tx1">
                                  <a:lumMod val="75000"/>
                                  <a:lumOff val="25000"/>
                                </a:schemeClr>
                              </a:solidFill>
                              <a:latin typeface="Cambria Math" panose="02040503050406030204" pitchFamily="18" charset="0"/>
                            </a:rPr>
                          </m:ctrlPr>
                        </m:sSupPr>
                        <m:e>
                          <m:r>
                            <a:rPr lang="en-US" sz="2000" i="1">
                              <a:solidFill>
                                <a:schemeClr val="tx1">
                                  <a:lumMod val="75000"/>
                                  <a:lumOff val="25000"/>
                                </a:schemeClr>
                              </a:solidFill>
                              <a:latin typeface="Cambria Math" panose="02040503050406030204" pitchFamily="18" charset="0"/>
                            </a:rPr>
                            <m:t>𝐴</m:t>
                          </m:r>
                        </m:e>
                        <m:sup>
                          <m:r>
                            <a:rPr lang="en-US" sz="2000" i="1">
                              <a:solidFill>
                                <a:schemeClr val="tx1">
                                  <a:lumMod val="75000"/>
                                  <a:lumOff val="25000"/>
                                </a:schemeClr>
                              </a:solidFill>
                              <a:latin typeface="Cambria Math" panose="02040503050406030204" pitchFamily="18" charset="0"/>
                            </a:rPr>
                            <m:t>𝑐</m:t>
                          </m:r>
                        </m:sup>
                      </m:sSup>
                      <m:r>
                        <a:rPr lang="en-US" sz="2000" i="0">
                          <a:solidFill>
                            <a:schemeClr val="tx1">
                              <a:lumMod val="75000"/>
                              <a:lumOff val="25000"/>
                            </a:schemeClr>
                          </a:solidFill>
                          <a:latin typeface="Cambria Math" panose="02040503050406030204" pitchFamily="18" charset="0"/>
                        </a:rPr>
                        <m:t>)=1−</m:t>
                      </m:r>
                      <m:f>
                        <m:fPr>
                          <m:ctrlPr>
                            <a:rPr lang="en-US" sz="2000" i="1">
                              <a:solidFill>
                                <a:schemeClr val="tx1">
                                  <a:lumMod val="75000"/>
                                  <a:lumOff val="25000"/>
                                </a:schemeClr>
                              </a:solidFill>
                              <a:latin typeface="Cambria Math" panose="02040503050406030204" pitchFamily="18" charset="0"/>
                            </a:rPr>
                          </m:ctrlPr>
                        </m:fPr>
                        <m:num>
                          <m:r>
                            <a:rPr lang="en-US" sz="2000" i="0">
                              <a:solidFill>
                                <a:schemeClr val="tx1">
                                  <a:lumMod val="75000"/>
                                  <a:lumOff val="25000"/>
                                </a:schemeClr>
                              </a:solidFill>
                              <a:latin typeface="Cambria Math" panose="02040503050406030204" pitchFamily="18" charset="0"/>
                            </a:rPr>
                            <m:t>365!</m:t>
                          </m:r>
                        </m:num>
                        <m:den>
                          <m:d>
                            <m:dPr>
                              <m:endChr m:val=""/>
                              <m:ctrlPr>
                                <a:rPr lang="en-US" sz="2000" i="1">
                                  <a:solidFill>
                                    <a:schemeClr val="tx1">
                                      <a:lumMod val="75000"/>
                                      <a:lumOff val="25000"/>
                                    </a:schemeClr>
                                  </a:solidFill>
                                  <a:latin typeface="Cambria Math" panose="02040503050406030204" pitchFamily="18" charset="0"/>
                                </a:rPr>
                              </m:ctrlPr>
                            </m:dPr>
                            <m:e>
                              <m:r>
                                <a:rPr lang="en-US" sz="2000" i="0">
                                  <a:solidFill>
                                    <a:schemeClr val="tx1">
                                      <a:lumMod val="75000"/>
                                      <a:lumOff val="25000"/>
                                    </a:schemeClr>
                                  </a:solidFill>
                                  <a:latin typeface="Cambria Math" panose="02040503050406030204" pitchFamily="18" charset="0"/>
                                </a:rPr>
                                <m:t>365−</m:t>
                              </m:r>
                              <m:r>
                                <a:rPr lang="en-US" sz="2000" i="1">
                                  <a:solidFill>
                                    <a:schemeClr val="tx1">
                                      <a:lumMod val="75000"/>
                                      <a:lumOff val="25000"/>
                                    </a:schemeClr>
                                  </a:solidFill>
                                  <a:latin typeface="Cambria Math" panose="02040503050406030204" pitchFamily="18" charset="0"/>
                                </a:rPr>
                                <m:t>𝑚</m:t>
                              </m:r>
                              <m:r>
                                <a:rPr lang="en-US" sz="2000" i="0">
                                  <a:solidFill>
                                    <a:schemeClr val="tx1">
                                      <a:lumMod val="75000"/>
                                      <a:lumOff val="25000"/>
                                    </a:schemeClr>
                                  </a:solidFill>
                                  <a:latin typeface="Cambria Math" panose="02040503050406030204" pitchFamily="18" charset="0"/>
                                </a:rPr>
                                <m:t>)!</m:t>
                              </m:r>
                              <m:sSup>
                                <m:sSupPr>
                                  <m:ctrlPr>
                                    <a:rPr lang="en-US" sz="2000" i="1">
                                      <a:solidFill>
                                        <a:schemeClr val="tx1">
                                          <a:lumMod val="75000"/>
                                          <a:lumOff val="25000"/>
                                        </a:schemeClr>
                                      </a:solidFill>
                                      <a:latin typeface="Cambria Math" panose="02040503050406030204" pitchFamily="18" charset="0"/>
                                    </a:rPr>
                                  </m:ctrlPr>
                                </m:sSupPr>
                                <m:e>
                                  <m:r>
                                    <a:rPr lang="en-US" sz="2000" i="0">
                                      <a:solidFill>
                                        <a:schemeClr val="tx1">
                                          <a:lumMod val="75000"/>
                                          <a:lumOff val="25000"/>
                                        </a:schemeClr>
                                      </a:solidFill>
                                      <a:latin typeface="Cambria Math" panose="02040503050406030204" pitchFamily="18" charset="0"/>
                                    </a:rPr>
                                    <m:t>(365)</m:t>
                                  </m:r>
                                </m:e>
                                <m:sup>
                                  <m:r>
                                    <a:rPr lang="en-US" sz="2000" i="1">
                                      <a:solidFill>
                                        <a:schemeClr val="tx1">
                                          <a:lumMod val="75000"/>
                                          <a:lumOff val="25000"/>
                                        </a:schemeClr>
                                      </a:solidFill>
                                      <a:latin typeface="Cambria Math" panose="02040503050406030204" pitchFamily="18" charset="0"/>
                                    </a:rPr>
                                    <m:t>𝑚</m:t>
                                  </m:r>
                                </m:sup>
                              </m:sSup>
                            </m:e>
                          </m:d>
                        </m:den>
                      </m:f>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3078180" y="3076751"/>
                <a:ext cx="5803270" cy="780663"/>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3398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Probability and Counting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lvl="0" algn="just"/>
                <a:r>
                  <a:rPr lang="en-US" dirty="0">
                    <a:solidFill>
                      <a:schemeClr val="bg1">
                        <a:lumMod val="65000"/>
                      </a:schemeClr>
                    </a:solidFill>
                  </a:rPr>
                  <a:t>If </a:t>
                </a:r>
                <a14:m>
                  <m:oMath xmlns:m="http://schemas.openxmlformats.org/officeDocument/2006/math">
                    <m:r>
                      <a:rPr lang="en-US" i="1" dirty="0" smtClean="0">
                        <a:solidFill>
                          <a:schemeClr val="bg1">
                            <a:lumMod val="65000"/>
                          </a:schemeClr>
                        </a:solidFill>
                        <a:latin typeface="Cambria Math" panose="02040503050406030204" pitchFamily="18" charset="0"/>
                      </a:rPr>
                      <m:t>𝑚</m:t>
                    </m:r>
                  </m:oMath>
                </a14:m>
                <a:r>
                  <a:rPr lang="en-US" dirty="0">
                    <a:solidFill>
                      <a:schemeClr val="bg1">
                        <a:lumMod val="65000"/>
                      </a:schemeClr>
                    </a:solidFill>
                  </a:rPr>
                  <a:t> students show up at random in a classroom, what is the probability that at least two will have the same birthday? </a:t>
                </a:r>
                <a:r>
                  <a:rPr lang="en-US" dirty="0" smtClean="0">
                    <a:solidFill>
                      <a:schemeClr val="bg1">
                        <a:lumMod val="65000"/>
                      </a:schemeClr>
                    </a:solidFill>
                  </a:rPr>
                  <a:t>(</a:t>
                </a:r>
                <a:r>
                  <a:rPr lang="en-US" i="1" dirty="0" smtClean="0">
                    <a:solidFill>
                      <a:schemeClr val="bg1">
                        <a:lumMod val="65000"/>
                      </a:schemeClr>
                    </a:solidFill>
                  </a:rPr>
                  <a:t>Assumptions</a:t>
                </a:r>
                <a:r>
                  <a:rPr lang="en-US" i="1" dirty="0">
                    <a:solidFill>
                      <a:schemeClr val="bg1">
                        <a:lumMod val="65000"/>
                      </a:schemeClr>
                    </a:solidFill>
                  </a:rPr>
                  <a:t>:</a:t>
                </a:r>
                <a:r>
                  <a:rPr lang="en-US" dirty="0">
                    <a:solidFill>
                      <a:schemeClr val="bg1">
                        <a:lumMod val="65000"/>
                      </a:schemeClr>
                    </a:solidFill>
                  </a:rPr>
                  <a:t> There are 365 days in every year (ignore leap years) and every day of the year is equally likely to be a birthday</a:t>
                </a:r>
                <a:r>
                  <a:rPr lang="en-US" dirty="0" smtClean="0">
                    <a:solidFill>
                      <a:schemeClr val="bg1">
                        <a:lumMod val="65000"/>
                      </a:schemeClr>
                    </a:solidFill>
                  </a:rPr>
                  <a:t>.)</a:t>
                </a:r>
                <a:endParaRPr lang="en-US" dirty="0">
                  <a:solidFill>
                    <a:schemeClr val="bg1">
                      <a:lumMod val="65000"/>
                    </a:schemeClr>
                  </a:solidFill>
                </a:endParaRPr>
              </a:p>
              <a:p>
                <a:pPr marL="233363" lvl="0" indent="-233363">
                  <a:buFont typeface="Arial" panose="020B0604020202020204" pitchFamily="34" charset="0"/>
                  <a:buChar char="•"/>
                </a:pPr>
                <a:r>
                  <a:rPr lang="en-US" dirty="0"/>
                  <a:t>Write an </a:t>
                </a:r>
                <a:r>
                  <a:rPr lang="en-US" b="1" dirty="0">
                    <a:solidFill>
                      <a:srgbClr val="0070C0"/>
                    </a:solidFill>
                  </a:rPr>
                  <a:t>R function </a:t>
                </a:r>
                <a:r>
                  <a:rPr lang="en-US" dirty="0" smtClean="0">
                    <a:solidFill>
                      <a:schemeClr val="tx1">
                        <a:lumMod val="75000"/>
                        <a:lumOff val="25000"/>
                      </a:schemeClr>
                    </a:solidFill>
                  </a:rPr>
                  <a:t>to calculate the probability for a specific value of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𝑚</m:t>
                    </m:r>
                  </m:oMath>
                </a14:m>
                <a:r>
                  <a:rPr lang="en-US" dirty="0">
                    <a:solidFill>
                      <a:schemeClr val="tx1">
                        <a:lumMod val="75000"/>
                        <a:lumOff val="25000"/>
                      </a:schemeClr>
                    </a:solidFill>
                  </a:rPr>
                  <a:t>. </a:t>
                </a:r>
              </a:p>
              <a:p>
                <a:pPr marL="233363" lvl="0" indent="-233363">
                  <a:buFont typeface="Arial" panose="020B0604020202020204" pitchFamily="34" charset="0"/>
                  <a:buChar char="•"/>
                </a:pPr>
                <a:r>
                  <a:rPr lang="en-US" dirty="0" smtClean="0">
                    <a:solidFill>
                      <a:schemeClr val="tx1">
                        <a:lumMod val="75000"/>
                        <a:lumOff val="25000"/>
                      </a:schemeClr>
                    </a:solidFill>
                  </a:rPr>
                  <a:t>Using R, compute the probability for different values of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𝑚</m:t>
                    </m:r>
                  </m:oMath>
                </a14:m>
                <a:r>
                  <a:rPr lang="en-US" dirty="0">
                    <a:solidFill>
                      <a:schemeClr val="tx1">
                        <a:lumMod val="75000"/>
                        <a:lumOff val="25000"/>
                      </a:schemeClr>
                    </a:solidFill>
                  </a:rPr>
                  <a:t> and </a:t>
                </a:r>
                <a:r>
                  <a:rPr lang="en-US" b="1" dirty="0">
                    <a:solidFill>
                      <a:srgbClr val="0070C0"/>
                    </a:solidFill>
                  </a:rPr>
                  <a:t>plot</a:t>
                </a:r>
                <a:r>
                  <a:rPr lang="en-US" dirty="0">
                    <a:solidFill>
                      <a:schemeClr val="tx1"/>
                    </a:solidFill>
                  </a:rPr>
                  <a:t> </a:t>
                </a:r>
                <a:r>
                  <a:rPr lang="en-US" dirty="0"/>
                  <a:t>the results. Report interesting findings (a plot plus some interpretation). </a:t>
                </a:r>
              </a:p>
              <a:p>
                <a:pPr marL="233363" lvl="0" indent="-233363">
                  <a:buFont typeface="Arial" panose="020B0604020202020204" pitchFamily="34" charset="0"/>
                  <a:buChar char="•"/>
                </a:pPr>
                <a:r>
                  <a:rPr lang="en-US" b="1" dirty="0">
                    <a:solidFill>
                      <a:srgbClr val="0070C0"/>
                    </a:solidFill>
                  </a:rPr>
                  <a:t>How many </a:t>
                </a:r>
                <a:r>
                  <a:rPr lang="en-US" dirty="0"/>
                  <a:t>people need to be in the room to make it </a:t>
                </a:r>
                <a:r>
                  <a:rPr lang="en-US" b="1" dirty="0">
                    <a:solidFill>
                      <a:srgbClr val="0070C0"/>
                    </a:solidFill>
                  </a:rPr>
                  <a:t>more likely than not</a:t>
                </a:r>
                <a:r>
                  <a:rPr lang="en-US" b="1" dirty="0"/>
                  <a:t> </a:t>
                </a:r>
                <a:r>
                  <a:rPr lang="en-US" dirty="0"/>
                  <a:t>that at least two people share the same birthday?</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55" t="-1667" r="-1515"/>
                </a:stretch>
              </a:blipFill>
            </p:spPr>
            <p:txBody>
              <a:bodyPr/>
              <a:lstStyle/>
              <a:p>
                <a:r>
                  <a:rPr lang="en-US">
                    <a:noFill/>
                  </a:rPr>
                  <a:t> </a:t>
                </a:r>
              </a:p>
            </p:txBody>
          </p:sp>
        </mc:Fallback>
      </mc:AlternateContent>
    </p:spTree>
    <p:extLst>
      <p:ext uri="{BB962C8B-B14F-4D97-AF65-F5344CB8AC3E}">
        <p14:creationId xmlns:p14="http://schemas.microsoft.com/office/powerpoint/2010/main" val="611814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903" y="1846263"/>
            <a:ext cx="9326520" cy="4022725"/>
          </a:xfrm>
        </p:spPr>
      </p:pic>
      <p:sp>
        <p:nvSpPr>
          <p:cNvPr id="2" name="Title 1"/>
          <p:cNvSpPr>
            <a:spLocks noGrp="1"/>
          </p:cNvSpPr>
          <p:nvPr>
            <p:ph type="title"/>
          </p:nvPr>
        </p:nvSpPr>
        <p:spPr/>
        <p:txBody>
          <a:bodyPr/>
          <a:lstStyle/>
          <a:p>
            <a:r>
              <a:rPr lang="en-US" dirty="0" smtClean="0"/>
              <a:t>Example: Probability and Counting</a:t>
            </a:r>
            <a:endParaRPr lang="en-US"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0" y="41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Narrow" panose="020B0606020202030204" pitchFamily="34" charset="0"/>
              </a:rPr>
              <a:t>.</a:t>
            </a:r>
            <a:r>
              <a:rPr kumimoji="0" lang="en-US" altLang="en-US" sz="8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6004" y="4304341"/>
                <a:ext cx="3880229" cy="608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𝑃</m:t>
                      </m:r>
                      <m:r>
                        <a:rPr lang="en-US" sz="1500">
                          <a:latin typeface="Cambria Math" panose="02040503050406030204" pitchFamily="18" charset="0"/>
                        </a:rPr>
                        <m:t>(</m:t>
                      </m:r>
                      <m:r>
                        <a:rPr lang="en-US" sz="1500" i="1">
                          <a:latin typeface="Cambria Math" panose="02040503050406030204" pitchFamily="18" charset="0"/>
                        </a:rPr>
                        <m:t>𝐴</m:t>
                      </m:r>
                      <m:r>
                        <a:rPr lang="en-US" sz="1500">
                          <a:latin typeface="Cambria Math" panose="02040503050406030204" pitchFamily="18" charset="0"/>
                        </a:rPr>
                        <m:t>)=1−</m:t>
                      </m:r>
                      <m:r>
                        <a:rPr lang="en-US" sz="1500" i="1">
                          <a:latin typeface="Cambria Math" panose="02040503050406030204" pitchFamily="18" charset="0"/>
                        </a:rPr>
                        <m:t>𝑃</m:t>
                      </m:r>
                      <m:r>
                        <a:rPr lang="en-US" sz="1500">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𝐴</m:t>
                          </m:r>
                        </m:e>
                        <m:sup>
                          <m:r>
                            <a:rPr lang="en-US" sz="1500" i="1">
                              <a:latin typeface="Cambria Math" panose="02040503050406030204" pitchFamily="18" charset="0"/>
                            </a:rPr>
                            <m:t>𝑐</m:t>
                          </m:r>
                        </m:sup>
                      </m:sSup>
                      <m:r>
                        <a:rPr lang="en-US" sz="1500">
                          <a:latin typeface="Cambria Math" panose="02040503050406030204" pitchFamily="18" charset="0"/>
                        </a:rPr>
                        <m:t>)=1−</m:t>
                      </m:r>
                      <m:f>
                        <m:fPr>
                          <m:ctrlPr>
                            <a:rPr lang="en-US" sz="1500" i="1">
                              <a:latin typeface="Cambria Math" panose="02040503050406030204" pitchFamily="18" charset="0"/>
                            </a:rPr>
                          </m:ctrlPr>
                        </m:fPr>
                        <m:num>
                          <m:r>
                            <a:rPr lang="en-US" sz="1500">
                              <a:latin typeface="Cambria Math" panose="02040503050406030204" pitchFamily="18" charset="0"/>
                            </a:rPr>
                            <m:t>365!</m:t>
                          </m:r>
                        </m:num>
                        <m:den>
                          <m:d>
                            <m:dPr>
                              <m:endChr m:val=""/>
                              <m:ctrlPr>
                                <a:rPr lang="en-US" sz="1500" i="1">
                                  <a:latin typeface="Cambria Math" panose="02040503050406030204" pitchFamily="18" charset="0"/>
                                </a:rPr>
                              </m:ctrlPr>
                            </m:dPr>
                            <m:e>
                              <m:r>
                                <a:rPr lang="en-US" sz="1500">
                                  <a:latin typeface="Cambria Math" panose="02040503050406030204" pitchFamily="18" charset="0"/>
                                </a:rPr>
                                <m:t>365−</m:t>
                              </m:r>
                              <m:r>
                                <a:rPr lang="en-US" sz="1500" i="1">
                                  <a:latin typeface="Cambria Math" panose="02040503050406030204" pitchFamily="18" charset="0"/>
                                </a:rPr>
                                <m:t>𝑚</m:t>
                              </m:r>
                              <m:r>
                                <a:rPr lang="en-US" sz="1500">
                                  <a:latin typeface="Cambria Math" panose="02040503050406030204" pitchFamily="18" charset="0"/>
                                </a:rPr>
                                <m:t>)!</m:t>
                              </m:r>
                              <m:sSup>
                                <m:sSupPr>
                                  <m:ctrlPr>
                                    <a:rPr lang="en-US" sz="1500" i="1">
                                      <a:latin typeface="Cambria Math" panose="02040503050406030204" pitchFamily="18" charset="0"/>
                                    </a:rPr>
                                  </m:ctrlPr>
                                </m:sSupPr>
                                <m:e>
                                  <m:r>
                                    <a:rPr lang="en-US" sz="1500">
                                      <a:latin typeface="Cambria Math" panose="02040503050406030204" pitchFamily="18" charset="0"/>
                                    </a:rPr>
                                    <m:t>(365)</m:t>
                                  </m:r>
                                </m:e>
                                <m:sup>
                                  <m:r>
                                    <a:rPr lang="en-US" sz="1500" i="1">
                                      <a:latin typeface="Cambria Math" panose="02040503050406030204" pitchFamily="18" charset="0"/>
                                    </a:rPr>
                                    <m:t>𝑚</m:t>
                                  </m:r>
                                </m:sup>
                              </m:sSup>
                            </m:e>
                          </m:d>
                        </m:den>
                      </m:f>
                    </m:oMath>
                  </m:oMathPara>
                </a14:m>
                <a:endParaRPr lang="en-US" sz="1500" dirty="0"/>
              </a:p>
            </p:txBody>
          </p:sp>
        </mc:Choice>
        <mc:Fallback xmlns="">
          <p:sp>
            <p:nvSpPr>
              <p:cNvPr id="3" name="Rectangle 2"/>
              <p:cNvSpPr>
                <a:spLocks noRot="1" noChangeAspect="1" noMove="1" noResize="1" noEditPoints="1" noAdjustHandles="1" noChangeArrowheads="1" noChangeShapeType="1" noTextEdit="1"/>
              </p:cNvSpPr>
              <p:nvPr/>
            </p:nvSpPr>
            <p:spPr>
              <a:xfrm>
                <a:off x="6506004" y="4304341"/>
                <a:ext cx="3880229" cy="608628"/>
              </a:xfrm>
              <a:prstGeom prst="rect">
                <a:avLst/>
              </a:prstGeom>
              <a:blipFill rotWithShape="0">
                <a:blip r:embed="rId3"/>
                <a:stretch>
                  <a:fillRect t="-42000" b="-125000"/>
                </a:stretch>
              </a:blipFill>
            </p:spPr>
            <p:txBody>
              <a:bodyPr/>
              <a:lstStyle/>
              <a:p>
                <a:r>
                  <a:rPr lang="en-US">
                    <a:noFill/>
                  </a:rPr>
                  <a:t> </a:t>
                </a:r>
              </a:p>
            </p:txBody>
          </p:sp>
        </mc:Fallback>
      </mc:AlternateContent>
    </p:spTree>
    <p:extLst>
      <p:ext uri="{BB962C8B-B14F-4D97-AF65-F5344CB8AC3E}">
        <p14:creationId xmlns:p14="http://schemas.microsoft.com/office/powerpoint/2010/main" val="4261633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Counting / Hypergeometric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lgn="just"/>
                <a:r>
                  <a:rPr lang="en-US" dirty="0" smtClean="0"/>
                  <a:t>Researchers want to estimate the number of whitefish, </a:t>
                </a:r>
                <a14:m>
                  <m:oMath xmlns:m="http://schemas.openxmlformats.org/officeDocument/2006/math">
                    <m:r>
                      <a:rPr lang="en-US" i="1" dirty="0" smtClean="0">
                        <a:latin typeface="Cambria Math" panose="02040503050406030204" pitchFamily="18" charset="0"/>
                      </a:rPr>
                      <m:t>𝑁</m:t>
                    </m:r>
                  </m:oMath>
                </a14:m>
                <a:r>
                  <a:rPr lang="en-US" dirty="0"/>
                  <a:t>, in a small lake. On day one, the researchers catch 50 whitefish, tag them, and return them to the lake. One week later, they catch another 50 fish and find that three of the fish were tagged. </a:t>
                </a:r>
              </a:p>
              <a:p>
                <a:pPr marL="233363" lvl="0" indent="-233363">
                  <a:buFont typeface="Arial" panose="020B0604020202020204" pitchFamily="34" charset="0"/>
                  <a:buChar char="•"/>
                </a:pPr>
                <a:r>
                  <a:rPr lang="en-US" dirty="0"/>
                  <a:t>Find an expression for the </a:t>
                </a:r>
                <a:r>
                  <a:rPr lang="en-US" b="1" dirty="0">
                    <a:solidFill>
                      <a:srgbClr val="0070C0"/>
                    </a:solidFill>
                  </a:rPr>
                  <a:t>probability</a:t>
                </a:r>
                <a:r>
                  <a:rPr lang="en-US" dirty="0"/>
                  <a:t> that this could happen if there are </a:t>
                </a:r>
                <a14:m>
                  <m:oMath xmlns:m="http://schemas.openxmlformats.org/officeDocument/2006/math">
                    <m:r>
                      <a:rPr lang="en-US" i="1" dirty="0" smtClean="0">
                        <a:latin typeface="Cambria Math" panose="02040503050406030204" pitchFamily="18" charset="0"/>
                      </a:rPr>
                      <m:t>𝑁</m:t>
                    </m:r>
                  </m:oMath>
                </a14:m>
                <a:r>
                  <a:rPr lang="en-US" dirty="0"/>
                  <a:t> whitefish in the lake.  Comment on any assumptions you are making</a:t>
                </a:r>
                <a:r>
                  <a:rPr lang="en-US" dirty="0" smtClean="0"/>
                  <a:t>.</a:t>
                </a:r>
                <a:endParaRPr lang="en-US" dirty="0"/>
              </a:p>
              <a:p>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55" t="-1667" r="-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11187" y="3749410"/>
                <a:ext cx="3220562" cy="116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lumMod val="75000"/>
                              <a:lumOff val="25000"/>
                            </a:schemeClr>
                          </a:solidFill>
                          <a:latin typeface="Cambria Math" panose="02040503050406030204" pitchFamily="18" charset="0"/>
                        </a:rPr>
                        <m:t>𝑃</m:t>
                      </m:r>
                      <m:d>
                        <m:dPr>
                          <m:ctrlPr>
                            <a:rPr lang="en-US" sz="2000" i="1">
                              <a:solidFill>
                                <a:schemeClr val="tx1">
                                  <a:lumMod val="75000"/>
                                  <a:lumOff val="25000"/>
                                </a:schemeClr>
                              </a:solidFill>
                              <a:latin typeface="Cambria Math" panose="02040503050406030204" pitchFamily="18" charset="0"/>
                            </a:rPr>
                          </m:ctrlPr>
                        </m:dPr>
                        <m:e>
                          <m:r>
                            <a:rPr lang="en-US" sz="2000" i="1">
                              <a:solidFill>
                                <a:schemeClr val="tx1">
                                  <a:lumMod val="75000"/>
                                  <a:lumOff val="25000"/>
                                </a:schemeClr>
                              </a:solidFill>
                              <a:latin typeface="Cambria Math" panose="02040503050406030204" pitchFamily="18" charset="0"/>
                            </a:rPr>
                            <m:t>𝑋</m:t>
                          </m:r>
                          <m:r>
                            <a:rPr lang="en-US" sz="2000" i="0">
                              <a:solidFill>
                                <a:schemeClr val="tx1">
                                  <a:lumMod val="75000"/>
                                  <a:lumOff val="25000"/>
                                </a:schemeClr>
                              </a:solidFill>
                              <a:latin typeface="Cambria Math" panose="02040503050406030204" pitchFamily="18" charset="0"/>
                            </a:rPr>
                            <m:t>=3</m:t>
                          </m:r>
                        </m:e>
                      </m:d>
                      <m:r>
                        <a:rPr lang="en-US" sz="2000" i="0">
                          <a:solidFill>
                            <a:schemeClr val="tx1">
                              <a:lumMod val="75000"/>
                              <a:lumOff val="25000"/>
                            </a:schemeClr>
                          </a:solidFill>
                          <a:latin typeface="Cambria Math" panose="02040503050406030204" pitchFamily="18" charset="0"/>
                        </a:rPr>
                        <m:t>=</m:t>
                      </m:r>
                      <m:f>
                        <m:fPr>
                          <m:ctrlPr>
                            <a:rPr lang="en-US" sz="2000" i="1">
                              <a:solidFill>
                                <a:schemeClr val="tx1">
                                  <a:lumMod val="75000"/>
                                  <a:lumOff val="25000"/>
                                </a:schemeClr>
                              </a:solidFill>
                              <a:latin typeface="Cambria Math" panose="02040503050406030204" pitchFamily="18" charset="0"/>
                            </a:rPr>
                          </m:ctrlPr>
                        </m:fPr>
                        <m:num>
                          <m:d>
                            <m:dPr>
                              <m:ctrlPr>
                                <a:rPr lang="en-US" sz="2000" i="1">
                                  <a:solidFill>
                                    <a:schemeClr val="tx1">
                                      <a:lumMod val="75000"/>
                                      <a:lumOff val="25000"/>
                                    </a:schemeClr>
                                  </a:solidFill>
                                  <a:latin typeface="Cambria Math" panose="02040503050406030204" pitchFamily="18" charset="0"/>
                                </a:rPr>
                              </m:ctrlPr>
                            </m:dPr>
                            <m:e>
                              <m:m>
                                <m:mPr>
                                  <m:mcs>
                                    <m:mc>
                                      <m:mcPr>
                                        <m:count m:val="1"/>
                                        <m:mcJc m:val="center"/>
                                      </m:mcPr>
                                    </m:mc>
                                  </m:mcs>
                                  <m:ctrlPr>
                                    <a:rPr lang="en-US" sz="2000" i="1">
                                      <a:solidFill>
                                        <a:schemeClr val="tx1">
                                          <a:lumMod val="75000"/>
                                          <a:lumOff val="25000"/>
                                        </a:schemeClr>
                                      </a:solidFill>
                                      <a:latin typeface="Cambria Math" panose="02040503050406030204" pitchFamily="18" charset="0"/>
                                    </a:rPr>
                                  </m:ctrlPr>
                                </m:mPr>
                                <m:mr>
                                  <m:e>
                                    <m:r>
                                      <a:rPr lang="en-US" sz="2000" i="0">
                                        <a:solidFill>
                                          <a:schemeClr val="tx1">
                                            <a:lumMod val="75000"/>
                                            <a:lumOff val="25000"/>
                                          </a:schemeClr>
                                        </a:solidFill>
                                        <a:latin typeface="Cambria Math" panose="02040503050406030204" pitchFamily="18" charset="0"/>
                                      </a:rPr>
                                      <m:t>50</m:t>
                                    </m:r>
                                  </m:e>
                                </m:mr>
                                <m:mr>
                                  <m:e>
                                    <m:r>
                                      <a:rPr lang="en-US" sz="2000" i="0">
                                        <a:solidFill>
                                          <a:schemeClr val="tx1">
                                            <a:lumMod val="75000"/>
                                            <a:lumOff val="25000"/>
                                          </a:schemeClr>
                                        </a:solidFill>
                                        <a:latin typeface="Cambria Math" panose="02040503050406030204" pitchFamily="18" charset="0"/>
                                      </a:rPr>
                                      <m:t>3</m:t>
                                    </m:r>
                                  </m:e>
                                </m:mr>
                              </m:m>
                            </m:e>
                          </m:d>
                          <m:d>
                            <m:dPr>
                              <m:ctrlPr>
                                <a:rPr lang="en-US" sz="2000" i="1">
                                  <a:solidFill>
                                    <a:schemeClr val="tx1">
                                      <a:lumMod val="75000"/>
                                      <a:lumOff val="25000"/>
                                    </a:schemeClr>
                                  </a:solidFill>
                                  <a:latin typeface="Cambria Math" panose="02040503050406030204" pitchFamily="18" charset="0"/>
                                </a:rPr>
                              </m:ctrlPr>
                            </m:dPr>
                            <m:e>
                              <m:m>
                                <m:mPr>
                                  <m:mcs>
                                    <m:mc>
                                      <m:mcPr>
                                        <m:count m:val="1"/>
                                        <m:mcJc m:val="center"/>
                                      </m:mcPr>
                                    </m:mc>
                                  </m:mcs>
                                  <m:ctrlPr>
                                    <a:rPr lang="en-US" sz="2000" i="1">
                                      <a:solidFill>
                                        <a:schemeClr val="tx1">
                                          <a:lumMod val="75000"/>
                                          <a:lumOff val="25000"/>
                                        </a:schemeClr>
                                      </a:solidFill>
                                      <a:latin typeface="Cambria Math" panose="02040503050406030204" pitchFamily="18" charset="0"/>
                                    </a:rPr>
                                  </m:ctrlPr>
                                </m:mPr>
                                <m:mr>
                                  <m:e>
                                    <m:r>
                                      <a:rPr lang="en-US" sz="2000" i="1">
                                        <a:solidFill>
                                          <a:schemeClr val="tx1">
                                            <a:lumMod val="75000"/>
                                            <a:lumOff val="25000"/>
                                          </a:schemeClr>
                                        </a:solidFill>
                                        <a:latin typeface="Cambria Math" panose="02040503050406030204" pitchFamily="18" charset="0"/>
                                      </a:rPr>
                                      <m:t>𝑁</m:t>
                                    </m:r>
                                    <m:r>
                                      <a:rPr lang="en-US" sz="2000" i="0">
                                        <a:solidFill>
                                          <a:schemeClr val="tx1">
                                            <a:lumMod val="75000"/>
                                            <a:lumOff val="25000"/>
                                          </a:schemeClr>
                                        </a:solidFill>
                                        <a:latin typeface="Cambria Math" panose="02040503050406030204" pitchFamily="18" charset="0"/>
                                      </a:rPr>
                                      <m:t>−50</m:t>
                                    </m:r>
                                  </m:e>
                                </m:mr>
                                <m:mr>
                                  <m:e>
                                    <m:r>
                                      <a:rPr lang="en-US" sz="2000" i="0">
                                        <a:solidFill>
                                          <a:schemeClr val="tx1">
                                            <a:lumMod val="75000"/>
                                            <a:lumOff val="25000"/>
                                          </a:schemeClr>
                                        </a:solidFill>
                                        <a:latin typeface="Cambria Math" panose="02040503050406030204" pitchFamily="18" charset="0"/>
                                      </a:rPr>
                                      <m:t>47</m:t>
                                    </m:r>
                                  </m:e>
                                </m:mr>
                              </m:m>
                            </m:e>
                          </m:d>
                        </m:num>
                        <m:den>
                          <m:d>
                            <m:dPr>
                              <m:ctrlPr>
                                <a:rPr lang="en-US" sz="2000" i="1">
                                  <a:solidFill>
                                    <a:schemeClr val="tx1">
                                      <a:lumMod val="75000"/>
                                      <a:lumOff val="25000"/>
                                    </a:schemeClr>
                                  </a:solidFill>
                                  <a:latin typeface="Cambria Math" panose="02040503050406030204" pitchFamily="18" charset="0"/>
                                </a:rPr>
                              </m:ctrlPr>
                            </m:dPr>
                            <m:e>
                              <m:m>
                                <m:mPr>
                                  <m:mcs>
                                    <m:mc>
                                      <m:mcPr>
                                        <m:count m:val="1"/>
                                        <m:mcJc m:val="center"/>
                                      </m:mcPr>
                                    </m:mc>
                                  </m:mcs>
                                  <m:ctrlPr>
                                    <a:rPr lang="en-US" sz="2000" i="1">
                                      <a:solidFill>
                                        <a:schemeClr val="tx1">
                                          <a:lumMod val="75000"/>
                                          <a:lumOff val="25000"/>
                                        </a:schemeClr>
                                      </a:solidFill>
                                      <a:latin typeface="Cambria Math" panose="02040503050406030204" pitchFamily="18" charset="0"/>
                                    </a:rPr>
                                  </m:ctrlPr>
                                </m:mPr>
                                <m:mr>
                                  <m:e>
                                    <m:r>
                                      <a:rPr lang="en-US" sz="2000" i="1">
                                        <a:solidFill>
                                          <a:schemeClr val="tx1">
                                            <a:lumMod val="75000"/>
                                            <a:lumOff val="25000"/>
                                          </a:schemeClr>
                                        </a:solidFill>
                                        <a:latin typeface="Cambria Math" panose="02040503050406030204" pitchFamily="18" charset="0"/>
                                      </a:rPr>
                                      <m:t>𝑁</m:t>
                                    </m:r>
                                  </m:e>
                                </m:mr>
                                <m:mr>
                                  <m:e>
                                    <m:r>
                                      <a:rPr lang="en-US" sz="2000" i="0">
                                        <a:solidFill>
                                          <a:schemeClr val="tx1">
                                            <a:lumMod val="75000"/>
                                            <a:lumOff val="25000"/>
                                          </a:schemeClr>
                                        </a:solidFill>
                                        <a:latin typeface="Cambria Math" panose="02040503050406030204" pitchFamily="18" charset="0"/>
                                      </a:rPr>
                                      <m:t>50</m:t>
                                    </m:r>
                                  </m:e>
                                </m:mr>
                              </m:m>
                            </m:e>
                          </m:d>
                        </m:den>
                      </m:f>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4411187" y="3749410"/>
                <a:ext cx="3220562" cy="116730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9104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Counting / Hypergeometric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lgn="just"/>
                <a:r>
                  <a:rPr lang="en-US" dirty="0">
                    <a:solidFill>
                      <a:schemeClr val="bg1">
                        <a:lumMod val="65000"/>
                      </a:schemeClr>
                    </a:solidFill>
                  </a:rPr>
                  <a:t>Researchers want to estimate the number of whitefish, </a:t>
                </a:r>
                <a14:m>
                  <m:oMath xmlns:m="http://schemas.openxmlformats.org/officeDocument/2006/math">
                    <m:r>
                      <a:rPr lang="en-US" i="1" dirty="0" smtClean="0">
                        <a:solidFill>
                          <a:schemeClr val="bg1">
                            <a:lumMod val="65000"/>
                          </a:schemeClr>
                        </a:solidFill>
                        <a:latin typeface="Cambria Math" panose="02040503050406030204" pitchFamily="18" charset="0"/>
                      </a:rPr>
                      <m:t>𝑁</m:t>
                    </m:r>
                  </m:oMath>
                </a14:m>
                <a:r>
                  <a:rPr lang="en-US" dirty="0">
                    <a:solidFill>
                      <a:schemeClr val="bg1">
                        <a:lumMod val="65000"/>
                      </a:schemeClr>
                    </a:solidFill>
                  </a:rPr>
                  <a:t>, in a small lake. On day one, the researchers catch 50 whitefish, tag them, and return them to the lake. One week later, they catch another 50 fish and find that three of the fish were tagged. </a:t>
                </a:r>
              </a:p>
              <a:p>
                <a:pPr marL="233363" lvl="0" indent="-233363">
                  <a:buFont typeface="Arial" panose="020B0604020202020204" pitchFamily="34" charset="0"/>
                  <a:buChar char="•"/>
                </a:pPr>
                <a:r>
                  <a:rPr lang="en-US" dirty="0">
                    <a:solidFill>
                      <a:schemeClr val="bg1">
                        <a:lumMod val="65000"/>
                      </a:schemeClr>
                    </a:solidFill>
                  </a:rPr>
                  <a:t>Find an expression for the probability that this could happen if there are </a:t>
                </a:r>
                <a14:m>
                  <m:oMath xmlns:m="http://schemas.openxmlformats.org/officeDocument/2006/math">
                    <m:r>
                      <a:rPr lang="en-US" i="1" dirty="0" smtClean="0">
                        <a:solidFill>
                          <a:schemeClr val="bg1">
                            <a:lumMod val="65000"/>
                          </a:schemeClr>
                        </a:solidFill>
                        <a:latin typeface="Cambria Math" panose="02040503050406030204" pitchFamily="18" charset="0"/>
                      </a:rPr>
                      <m:t>𝑁</m:t>
                    </m:r>
                  </m:oMath>
                </a14:m>
                <a:r>
                  <a:rPr lang="en-US" dirty="0">
                    <a:solidFill>
                      <a:schemeClr val="bg1">
                        <a:lumMod val="65000"/>
                      </a:schemeClr>
                    </a:solidFill>
                  </a:rPr>
                  <a:t> whitefish in the lake.  Comment on any assumptions you are making</a:t>
                </a:r>
                <a:r>
                  <a:rPr lang="en-US" dirty="0" smtClean="0">
                    <a:solidFill>
                      <a:schemeClr val="bg1">
                        <a:lumMod val="65000"/>
                      </a:schemeClr>
                    </a:solidFill>
                  </a:rPr>
                  <a:t>.</a:t>
                </a:r>
                <a:endParaRPr lang="en-US" dirty="0">
                  <a:solidFill>
                    <a:schemeClr val="bg1">
                      <a:lumMod val="65000"/>
                    </a:schemeClr>
                  </a:solidFill>
                </a:endParaRPr>
              </a:p>
              <a:p>
                <a:pPr marL="233363" lvl="0" indent="-233363">
                  <a:buFont typeface="Arial" panose="020B0604020202020204" pitchFamily="34" charset="0"/>
                  <a:buChar char="•"/>
                </a:pPr>
                <a:r>
                  <a:rPr lang="en-US" dirty="0"/>
                  <a:t>Using R, compute the </a:t>
                </a:r>
                <a:r>
                  <a:rPr lang="en-US" dirty="0" smtClean="0">
                    <a:solidFill>
                      <a:schemeClr val="tx1">
                        <a:lumMod val="75000"/>
                        <a:lumOff val="25000"/>
                      </a:schemeClr>
                    </a:solidFill>
                  </a:rPr>
                  <a:t>probability for </a:t>
                </a:r>
                <a:r>
                  <a:rPr lang="en-US" b="1" dirty="0" smtClean="0">
                    <a:solidFill>
                      <a:srgbClr val="0070C0"/>
                    </a:solidFill>
                  </a:rPr>
                  <a:t>many values of </a:t>
                </a:r>
                <a14:m>
                  <m:oMath xmlns:m="http://schemas.openxmlformats.org/officeDocument/2006/math">
                    <m:r>
                      <a:rPr lang="en-US" b="1" i="1" dirty="0" smtClean="0">
                        <a:solidFill>
                          <a:srgbClr val="0070C0"/>
                        </a:solidFill>
                        <a:latin typeface="Cambria Math" panose="02040503050406030204" pitchFamily="18" charset="0"/>
                      </a:rPr>
                      <m:t>𝑵</m:t>
                    </m:r>
                  </m:oMath>
                </a14:m>
                <a:r>
                  <a:rPr lang="en-US" b="1" dirty="0">
                    <a:solidFill>
                      <a:srgbClr val="0070C0"/>
                    </a:solidFill>
                  </a:rPr>
                  <a:t> </a:t>
                </a:r>
                <a:r>
                  <a:rPr lang="en-US" dirty="0"/>
                  <a:t>and </a:t>
                </a:r>
                <a:r>
                  <a:rPr lang="en-US" b="1" dirty="0">
                    <a:solidFill>
                      <a:srgbClr val="0070C0"/>
                    </a:solidFill>
                  </a:rPr>
                  <a:t>plot</a:t>
                </a:r>
                <a:r>
                  <a:rPr lang="en-US" dirty="0"/>
                  <a:t> </a:t>
                </a:r>
                <a:r>
                  <a:rPr lang="en-US" dirty="0" smtClean="0">
                    <a:solidFill>
                      <a:schemeClr val="tx1">
                        <a:lumMod val="75000"/>
                        <a:lumOff val="25000"/>
                      </a:schemeClr>
                    </a:solidFill>
                  </a:rPr>
                  <a:t>the results. For which value of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𝑁</m:t>
                    </m:r>
                  </m:oMath>
                </a14:m>
                <a:r>
                  <a:rPr lang="en-US" dirty="0">
                    <a:solidFill>
                      <a:schemeClr val="tx1">
                        <a:lumMod val="75000"/>
                        <a:lumOff val="25000"/>
                      </a:schemeClr>
                    </a:solidFill>
                  </a:rPr>
                  <a:t> is this probability the highest? (</a:t>
                </a:r>
                <a:r>
                  <a:rPr lang="en-US" i="1" dirty="0">
                    <a:solidFill>
                      <a:schemeClr val="tx1">
                        <a:lumMod val="75000"/>
                        <a:lumOff val="25000"/>
                      </a:schemeClr>
                    </a:solidFill>
                  </a:rPr>
                  <a:t>FYI:</a:t>
                </a:r>
                <a:r>
                  <a:rPr lang="en-US" dirty="0">
                    <a:solidFill>
                      <a:schemeClr val="tx1">
                        <a:lumMod val="75000"/>
                        <a:lumOff val="25000"/>
                      </a:schemeClr>
                    </a:solidFill>
                  </a:rPr>
                  <a:t> You just found a maximum likelihood estimate (</a:t>
                </a:r>
                <a:r>
                  <a:rPr lang="en-US" b="1" dirty="0">
                    <a:solidFill>
                      <a:srgbClr val="0070C0"/>
                    </a:solidFill>
                  </a:rPr>
                  <a:t>MLE</a:t>
                </a:r>
                <a:r>
                  <a:rPr lang="en-US" dirty="0"/>
                  <a:t>)...congratulations! We will talk more about MLEs next semester in </a:t>
                </a:r>
                <a:r>
                  <a:rPr lang="en-US" dirty="0" smtClean="0"/>
                  <a:t>mathematical statistics.)</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55" t="-1667" r="-1515"/>
                </a:stretch>
              </a:blipFill>
            </p:spPr>
            <p:txBody>
              <a:bodyPr/>
              <a:lstStyle/>
              <a:p>
                <a:r>
                  <a:rPr lang="en-US">
                    <a:noFill/>
                  </a:rPr>
                  <a:t> </a:t>
                </a:r>
              </a:p>
            </p:txBody>
          </p:sp>
        </mc:Fallback>
      </mc:AlternateContent>
    </p:spTree>
    <p:extLst>
      <p:ext uri="{BB962C8B-B14F-4D97-AF65-F5344CB8AC3E}">
        <p14:creationId xmlns:p14="http://schemas.microsoft.com/office/powerpoint/2010/main" val="182364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903" y="1846263"/>
            <a:ext cx="9326520" cy="4022725"/>
          </a:xfrm>
        </p:spPr>
      </p:pic>
      <p:sp>
        <p:nvSpPr>
          <p:cNvPr id="2" name="Title 1"/>
          <p:cNvSpPr>
            <a:spLocks noGrp="1"/>
          </p:cNvSpPr>
          <p:nvPr>
            <p:ph type="title"/>
          </p:nvPr>
        </p:nvSpPr>
        <p:spPr/>
        <p:txBody>
          <a:bodyPr/>
          <a:lstStyle/>
          <a:p>
            <a:r>
              <a:rPr lang="en-US" dirty="0" smtClean="0"/>
              <a:t>Example: Counting / Hypergeometric</a:t>
            </a:r>
            <a:endParaRPr lang="en-US" dirty="0"/>
          </a:p>
        </p:txBody>
      </p:sp>
      <p:sp>
        <p:nvSpPr>
          <p:cNvPr id="5" name="Rectangle 2"/>
          <p:cNvSpPr>
            <a:spLocks noChangeArrowheads="1"/>
          </p:cNvSpPr>
          <p:nvPr/>
        </p:nvSpPr>
        <p:spPr bwMode="auto">
          <a:xfrm>
            <a:off x="6025976" y="2714624"/>
            <a:ext cx="149385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Rectangle 6"/>
              <p:cNvSpPr/>
              <p:nvPr/>
            </p:nvSpPr>
            <p:spPr>
              <a:xfrm>
                <a:off x="7872234" y="2647003"/>
                <a:ext cx="2455095" cy="89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𝑃</m:t>
                      </m:r>
                      <m:d>
                        <m:dPr>
                          <m:ctrlPr>
                            <a:rPr lang="en-US" sz="1500" i="1">
                              <a:latin typeface="Cambria Math" panose="02040503050406030204" pitchFamily="18" charset="0"/>
                            </a:rPr>
                          </m:ctrlPr>
                        </m:dPr>
                        <m:e>
                          <m:r>
                            <a:rPr lang="en-US" sz="1500" i="1">
                              <a:latin typeface="Cambria Math" panose="02040503050406030204" pitchFamily="18" charset="0"/>
                            </a:rPr>
                            <m:t>𝑋</m:t>
                          </m:r>
                          <m:r>
                            <a:rPr lang="en-US" sz="1500" i="0">
                              <a:latin typeface="Cambria Math" panose="02040503050406030204" pitchFamily="18" charset="0"/>
                            </a:rPr>
                            <m:t>=3</m:t>
                          </m:r>
                        </m:e>
                      </m:d>
                      <m:r>
                        <a:rPr lang="en-US" sz="1500" i="0">
                          <a:latin typeface="Cambria Math" panose="02040503050406030204" pitchFamily="18" charset="0"/>
                        </a:rPr>
                        <m:t>=</m:t>
                      </m:r>
                      <m:f>
                        <m:fPr>
                          <m:ctrlPr>
                            <a:rPr lang="en-US" sz="1500" i="1">
                              <a:latin typeface="Cambria Math" panose="02040503050406030204" pitchFamily="18" charset="0"/>
                            </a:rPr>
                          </m:ctrlPr>
                        </m:fPr>
                        <m:num>
                          <m:d>
                            <m:dPr>
                              <m:ctrlPr>
                                <a:rPr lang="en-US" sz="1500" i="1">
                                  <a:latin typeface="Cambria Math" panose="02040503050406030204" pitchFamily="18" charset="0"/>
                                </a:rPr>
                              </m:ctrlPr>
                            </m:dPr>
                            <m:e>
                              <m:m>
                                <m:mPr>
                                  <m:mcs>
                                    <m:mc>
                                      <m:mcPr>
                                        <m:count m:val="1"/>
                                        <m:mcJc m:val="center"/>
                                      </m:mcPr>
                                    </m:mc>
                                  </m:mcs>
                                  <m:ctrlPr>
                                    <a:rPr lang="en-US" sz="1500" i="1">
                                      <a:latin typeface="Cambria Math" panose="02040503050406030204" pitchFamily="18" charset="0"/>
                                    </a:rPr>
                                  </m:ctrlPr>
                                </m:mPr>
                                <m:mr>
                                  <m:e>
                                    <m:r>
                                      <a:rPr lang="en-US" sz="1500" i="0">
                                        <a:latin typeface="Cambria Math" panose="02040503050406030204" pitchFamily="18" charset="0"/>
                                      </a:rPr>
                                      <m:t>50</m:t>
                                    </m:r>
                                  </m:e>
                                </m:mr>
                                <m:mr>
                                  <m:e>
                                    <m:r>
                                      <a:rPr lang="en-US" sz="1500" i="0">
                                        <a:latin typeface="Cambria Math" panose="02040503050406030204" pitchFamily="18" charset="0"/>
                                      </a:rPr>
                                      <m:t>3</m:t>
                                    </m:r>
                                  </m:e>
                                </m:mr>
                              </m:m>
                            </m:e>
                          </m:d>
                          <m:d>
                            <m:dPr>
                              <m:ctrlPr>
                                <a:rPr lang="en-US" sz="1500" i="1">
                                  <a:latin typeface="Cambria Math" panose="02040503050406030204" pitchFamily="18" charset="0"/>
                                </a:rPr>
                              </m:ctrlPr>
                            </m:dPr>
                            <m:e>
                              <m:m>
                                <m:mPr>
                                  <m:mcs>
                                    <m:mc>
                                      <m:mcPr>
                                        <m:count m:val="1"/>
                                        <m:mcJc m:val="center"/>
                                      </m:mcPr>
                                    </m:mc>
                                  </m:mcs>
                                  <m:ctrlPr>
                                    <a:rPr lang="en-US" sz="1500" i="1">
                                      <a:latin typeface="Cambria Math" panose="02040503050406030204" pitchFamily="18" charset="0"/>
                                    </a:rPr>
                                  </m:ctrlPr>
                                </m:mPr>
                                <m:mr>
                                  <m:e>
                                    <m:r>
                                      <a:rPr lang="en-US" sz="1500" i="1">
                                        <a:latin typeface="Cambria Math" panose="02040503050406030204" pitchFamily="18" charset="0"/>
                                      </a:rPr>
                                      <m:t>𝑁</m:t>
                                    </m:r>
                                    <m:r>
                                      <a:rPr lang="en-US" sz="1500" i="0">
                                        <a:latin typeface="Cambria Math" panose="02040503050406030204" pitchFamily="18" charset="0"/>
                                      </a:rPr>
                                      <m:t>−50</m:t>
                                    </m:r>
                                  </m:e>
                                </m:mr>
                                <m:mr>
                                  <m:e>
                                    <m:r>
                                      <a:rPr lang="en-US" sz="1500" i="0">
                                        <a:latin typeface="Cambria Math" panose="02040503050406030204" pitchFamily="18" charset="0"/>
                                      </a:rPr>
                                      <m:t>47</m:t>
                                    </m:r>
                                  </m:e>
                                </m:mr>
                              </m:m>
                            </m:e>
                          </m:d>
                        </m:num>
                        <m:den>
                          <m:d>
                            <m:dPr>
                              <m:ctrlPr>
                                <a:rPr lang="en-US" sz="1500" i="1">
                                  <a:latin typeface="Cambria Math" panose="02040503050406030204" pitchFamily="18" charset="0"/>
                                </a:rPr>
                              </m:ctrlPr>
                            </m:dPr>
                            <m:e>
                              <m:m>
                                <m:mPr>
                                  <m:mcs>
                                    <m:mc>
                                      <m:mcPr>
                                        <m:count m:val="1"/>
                                        <m:mcJc m:val="center"/>
                                      </m:mcPr>
                                    </m:mc>
                                  </m:mcs>
                                  <m:ctrlPr>
                                    <a:rPr lang="en-US" sz="1500" i="1">
                                      <a:latin typeface="Cambria Math" panose="02040503050406030204" pitchFamily="18" charset="0"/>
                                    </a:rPr>
                                  </m:ctrlPr>
                                </m:mPr>
                                <m:mr>
                                  <m:e>
                                    <m:r>
                                      <a:rPr lang="en-US" sz="1500" i="1">
                                        <a:latin typeface="Cambria Math" panose="02040503050406030204" pitchFamily="18" charset="0"/>
                                      </a:rPr>
                                      <m:t>𝑁</m:t>
                                    </m:r>
                                  </m:e>
                                </m:mr>
                                <m:mr>
                                  <m:e>
                                    <m:r>
                                      <a:rPr lang="en-US" sz="1500" i="0">
                                        <a:latin typeface="Cambria Math" panose="02040503050406030204" pitchFamily="18" charset="0"/>
                                      </a:rPr>
                                      <m:t>50</m:t>
                                    </m:r>
                                  </m:e>
                                </m:mr>
                              </m:m>
                            </m:e>
                          </m:d>
                        </m:den>
                      </m:f>
                    </m:oMath>
                  </m:oMathPara>
                </a14:m>
                <a:endParaRPr lang="en-US" sz="1500" dirty="0"/>
              </a:p>
            </p:txBody>
          </p:sp>
        </mc:Choice>
        <mc:Fallback xmlns="">
          <p:sp>
            <p:nvSpPr>
              <p:cNvPr id="7" name="Rectangle 6"/>
              <p:cNvSpPr>
                <a:spLocks noRot="1" noChangeAspect="1" noMove="1" noResize="1" noEditPoints="1" noAdjustHandles="1" noChangeArrowheads="1" noChangeShapeType="1" noTextEdit="1"/>
              </p:cNvSpPr>
              <p:nvPr/>
            </p:nvSpPr>
            <p:spPr>
              <a:xfrm>
                <a:off x="7872234" y="2647003"/>
                <a:ext cx="2455095" cy="898516"/>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555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Sampling Distributions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10058400" cy="4023360"/>
              </a:xfrm>
            </p:spPr>
            <p:txBody>
              <a:bodyPr/>
              <a:lstStyle/>
              <a:p>
                <a:pPr lvl="0" algn="just"/>
                <a:r>
                  <a:rPr lang="en-US" dirty="0" smtClean="0">
                    <a:solidFill>
                      <a:schemeClr val="tx1">
                        <a:lumMod val="75000"/>
                        <a:lumOff val="25000"/>
                      </a:schemeClr>
                    </a:solidFill>
                  </a:rPr>
                  <a:t>The amount of time (in hours),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𝑋</m:t>
                    </m:r>
                  </m:oMath>
                </a14:m>
                <a:r>
                  <a:rPr lang="en-US" dirty="0" smtClean="0">
                    <a:solidFill>
                      <a:schemeClr val="tx1">
                        <a:lumMod val="75000"/>
                        <a:lumOff val="25000"/>
                      </a:schemeClr>
                    </a:solidFill>
                  </a:rPr>
                  <a:t>, </a:t>
                </a:r>
                <a:r>
                  <a:rPr lang="en-US" dirty="0">
                    <a:solidFill>
                      <a:schemeClr val="tx1">
                        <a:lumMod val="75000"/>
                        <a:lumOff val="25000"/>
                      </a:schemeClr>
                    </a:solidFill>
                  </a:rPr>
                  <a:t>needed by a local repair shop, Rusts 'R Us, to repair a randomly selected piece of equipment is assumed to be an </a:t>
                </a:r>
                <a:r>
                  <a:rPr lang="en-US" b="1" dirty="0">
                    <a:solidFill>
                      <a:srgbClr val="0070C0"/>
                    </a:solidFill>
                  </a:rPr>
                  <a:t>exponential random variable</a:t>
                </a:r>
                <a:r>
                  <a:rPr lang="en-US" dirty="0" smtClean="0">
                    <a:solidFill>
                      <a:schemeClr val="tx1">
                        <a:lumMod val="75000"/>
                        <a:lumOff val="25000"/>
                      </a:schemeClr>
                    </a:solidFill>
                  </a:rPr>
                  <a:t> with mean </a:t>
                </a:r>
                <a14:m>
                  <m:oMath xmlns:m="http://schemas.openxmlformats.org/officeDocument/2006/math">
                    <m:r>
                      <a:rPr lang="el-GR" i="1" dirty="0" smtClean="0">
                        <a:solidFill>
                          <a:schemeClr val="tx1">
                            <a:lumMod val="75000"/>
                            <a:lumOff val="25000"/>
                          </a:schemeClr>
                        </a:solidFill>
                        <a:latin typeface="Cambria Math" panose="02040503050406030204" pitchFamily="18" charset="0"/>
                      </a:rPr>
                      <m:t>𝜆</m:t>
                    </m:r>
                  </m:oMath>
                </a14:m>
                <a:r>
                  <a:rPr lang="en-US" dirty="0" smtClean="0">
                    <a:solidFill>
                      <a:schemeClr val="tx1">
                        <a:lumMod val="75000"/>
                        <a:lumOff val="25000"/>
                      </a:schemeClr>
                    </a:solidFill>
                  </a:rPr>
                  <a:t>.</a:t>
                </a:r>
              </a:p>
              <a:p>
                <a:pPr marL="233363" lvl="0" indent="-233363" algn="just">
                  <a:buFont typeface="Arial" panose="020B0604020202020204" pitchFamily="34" charset="0"/>
                  <a:buChar char="•"/>
                </a:pPr>
                <a:r>
                  <a:rPr lang="en-US" dirty="0" smtClean="0">
                    <a:solidFill>
                      <a:schemeClr val="tx1">
                        <a:lumMod val="75000"/>
                        <a:lumOff val="25000"/>
                      </a:schemeClr>
                    </a:solidFill>
                  </a:rPr>
                  <a:t>Suppose a random sample of </a:t>
                </a:r>
                <a14:m>
                  <m:oMath xmlns:m="http://schemas.openxmlformats.org/officeDocument/2006/math">
                    <m:r>
                      <a:rPr lang="en-US" i="1" dirty="0" smtClean="0">
                        <a:solidFill>
                          <a:schemeClr val="tx1">
                            <a:lumMod val="75000"/>
                            <a:lumOff val="25000"/>
                          </a:schemeClr>
                        </a:solidFill>
                        <a:latin typeface="Cambria Math" panose="02040503050406030204" pitchFamily="18" charset="0"/>
                      </a:rPr>
                      <m:t>𝑛</m:t>
                    </m:r>
                  </m:oMath>
                </a14:m>
                <a:r>
                  <a:rPr lang="en-US" dirty="0" smtClean="0">
                    <a:solidFill>
                      <a:schemeClr val="tx1">
                        <a:lumMod val="75000"/>
                        <a:lumOff val="25000"/>
                      </a:schemeClr>
                    </a:solidFill>
                  </a:rPr>
                  <a:t> repair times is selected. Find the </a:t>
                </a:r>
                <a:r>
                  <a:rPr lang="en-US" b="1" dirty="0" smtClean="0">
                    <a:solidFill>
                      <a:srgbClr val="0070C0"/>
                    </a:solidFill>
                  </a:rPr>
                  <a:t>joint distribution </a:t>
                </a:r>
                <a:r>
                  <a:rPr lang="en-US" dirty="0" smtClean="0">
                    <a:solidFill>
                      <a:schemeClr val="tx1">
                        <a:lumMod val="75000"/>
                        <a:lumOff val="25000"/>
                      </a:schemeClr>
                    </a:solidFill>
                  </a:rPr>
                  <a:t>of the random sample. List all assumptions made when finding this joint distribution and explain whether or not each assumption is reasonable in this scenario.</a:t>
                </a:r>
              </a:p>
              <a:p>
                <a:pPr marL="233363" lvl="0" indent="-233363" algn="just">
                  <a:buFont typeface="Arial" panose="020B0604020202020204" pitchFamily="34" charset="0"/>
                  <a:buChar char="•"/>
                </a:pPr>
                <a:r>
                  <a:rPr lang="en-US" dirty="0" smtClean="0">
                    <a:solidFill>
                      <a:schemeClr val="tx1">
                        <a:lumMod val="75000"/>
                        <a:lumOff val="25000"/>
                      </a:schemeClr>
                    </a:solidFill>
                  </a:rPr>
                  <a:t>Rusts ‘R Us wants to estimate the expected amount of time needed to repair a piece of equipment, and it plans to use the sample mean, </a:t>
                </a:r>
                <a14:m>
                  <m:oMath xmlns:m="http://schemas.openxmlformats.org/officeDocument/2006/math">
                    <m:bar>
                      <m:barPr>
                        <m:pos m:val="top"/>
                        <m:ctrlPr>
                          <a:rPr lang="en-US" b="0" i="1" smtClean="0">
                            <a:solidFill>
                              <a:schemeClr val="tx1">
                                <a:lumMod val="75000"/>
                                <a:lumOff val="25000"/>
                              </a:schemeClr>
                            </a:solidFill>
                            <a:latin typeface="Cambria Math" panose="02040503050406030204" pitchFamily="18" charset="0"/>
                          </a:rPr>
                        </m:ctrlPr>
                      </m:barPr>
                      <m:e>
                        <m:r>
                          <a:rPr lang="en-US" b="0" i="1" smtClean="0">
                            <a:solidFill>
                              <a:schemeClr val="tx1">
                                <a:lumMod val="75000"/>
                                <a:lumOff val="25000"/>
                              </a:schemeClr>
                            </a:solidFill>
                            <a:latin typeface="Cambria Math" panose="02040503050406030204" pitchFamily="18" charset="0"/>
                          </a:rPr>
                          <m:t>𝑋</m:t>
                        </m:r>
                      </m:e>
                    </m:bar>
                    <m:r>
                      <a:rPr lang="en-US" b="0" i="1" smtClean="0">
                        <a:solidFill>
                          <a:schemeClr val="tx1">
                            <a:lumMod val="75000"/>
                            <a:lumOff val="25000"/>
                          </a:schemeClr>
                        </a:solidFill>
                        <a:latin typeface="Cambria Math" panose="02040503050406030204" pitchFamily="18" charset="0"/>
                      </a:rPr>
                      <m:t>,</m:t>
                    </m:r>
                  </m:oMath>
                </a14:m>
                <a:r>
                  <a:rPr lang="en-US" dirty="0" smtClean="0">
                    <a:solidFill>
                      <a:schemeClr val="tx1">
                        <a:lumMod val="75000"/>
                        <a:lumOff val="25000"/>
                      </a:schemeClr>
                    </a:solidFill>
                  </a:rPr>
                  <a:t> as its estimator. Use </a:t>
                </a:r>
                <a:r>
                  <a:rPr lang="en-US" b="1" dirty="0" smtClean="0">
                    <a:solidFill>
                      <a:srgbClr val="0070C0"/>
                    </a:solidFill>
                  </a:rPr>
                  <a:t>MGFs</a:t>
                </a:r>
                <a:r>
                  <a:rPr lang="en-US" dirty="0" smtClean="0"/>
                  <a:t> </a:t>
                </a:r>
                <a:r>
                  <a:rPr lang="en-US" dirty="0" smtClean="0">
                    <a:solidFill>
                      <a:schemeClr val="tx1">
                        <a:lumMod val="75000"/>
                        <a:lumOff val="25000"/>
                      </a:schemeClr>
                    </a:solidFill>
                  </a:rPr>
                  <a:t>to show the sampling distribution of  </a:t>
                </a:r>
                <a14:m>
                  <m:oMath xmlns:m="http://schemas.openxmlformats.org/officeDocument/2006/math">
                    <m:bar>
                      <m:barPr>
                        <m:pos m:val="top"/>
                        <m:ctrlPr>
                          <a:rPr lang="en-US" i="1" smtClean="0">
                            <a:solidFill>
                              <a:schemeClr val="tx1">
                                <a:lumMod val="75000"/>
                                <a:lumOff val="25000"/>
                              </a:schemeClr>
                            </a:solidFill>
                            <a:latin typeface="Cambria Math" panose="02040503050406030204" pitchFamily="18" charset="0"/>
                          </a:rPr>
                        </m:ctrlPr>
                      </m:barPr>
                      <m:e>
                        <m:r>
                          <a:rPr lang="en-US" b="0" i="1" smtClean="0">
                            <a:solidFill>
                              <a:schemeClr val="tx1">
                                <a:lumMod val="75000"/>
                                <a:lumOff val="25000"/>
                              </a:schemeClr>
                            </a:solidFill>
                            <a:latin typeface="Cambria Math" panose="02040503050406030204" pitchFamily="18" charset="0"/>
                          </a:rPr>
                          <m:t>𝑋</m:t>
                        </m:r>
                      </m:e>
                    </m:bar>
                    <m:r>
                      <a:rPr lang="en-US" b="0" i="1" smtClean="0">
                        <a:solidFill>
                          <a:schemeClr val="tx1">
                            <a:lumMod val="75000"/>
                            <a:lumOff val="25000"/>
                          </a:schemeClr>
                        </a:solidFill>
                        <a:latin typeface="Cambria Math" panose="02040503050406030204" pitchFamily="18" charset="0"/>
                      </a:rPr>
                      <m:t>~</m:t>
                    </m:r>
                    <m:r>
                      <a:rPr lang="en-US" b="0" i="1" smtClean="0">
                        <a:solidFill>
                          <a:schemeClr val="tx1">
                            <a:lumMod val="75000"/>
                            <a:lumOff val="25000"/>
                          </a:schemeClr>
                        </a:solidFill>
                        <a:latin typeface="Cambria Math" panose="02040503050406030204" pitchFamily="18" charset="0"/>
                      </a:rPr>
                      <m:t>𝐺𝑎𝑚𝑚𝑎</m:t>
                    </m:r>
                    <m:d>
                      <m:dPr>
                        <m:ctrlPr>
                          <a:rPr lang="en-US" b="0" i="1" smtClean="0">
                            <a:solidFill>
                              <a:schemeClr val="tx1">
                                <a:lumMod val="75000"/>
                                <a:lumOff val="25000"/>
                              </a:schemeClr>
                            </a:solidFill>
                            <a:latin typeface="Cambria Math" panose="02040503050406030204" pitchFamily="18" charset="0"/>
                          </a:rPr>
                        </m:ctrlPr>
                      </m:dPr>
                      <m:e>
                        <m:r>
                          <a:rPr lang="en-US" b="0" i="1" smtClean="0">
                            <a:solidFill>
                              <a:schemeClr val="tx1">
                                <a:lumMod val="75000"/>
                                <a:lumOff val="25000"/>
                              </a:schemeClr>
                            </a:solidFill>
                            <a:latin typeface="Cambria Math" panose="02040503050406030204" pitchFamily="18" charset="0"/>
                          </a:rPr>
                          <m:t>5,</m:t>
                        </m:r>
                        <m:f>
                          <m:fPr>
                            <m:ctrlPr>
                              <a:rPr lang="en-US" b="0" i="1" smtClean="0">
                                <a:solidFill>
                                  <a:schemeClr val="tx1">
                                    <a:lumMod val="75000"/>
                                    <a:lumOff val="25000"/>
                                  </a:schemeClr>
                                </a:solidFill>
                                <a:latin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ea typeface="Cambria Math" panose="02040503050406030204" pitchFamily="18" charset="0"/>
                              </a:rPr>
                              <m:t>𝜆</m:t>
                            </m:r>
                          </m:num>
                          <m:den>
                            <m:r>
                              <a:rPr lang="en-US" b="0" i="1" smtClean="0">
                                <a:solidFill>
                                  <a:schemeClr val="tx1">
                                    <a:lumMod val="75000"/>
                                    <a:lumOff val="25000"/>
                                  </a:schemeClr>
                                </a:solidFill>
                                <a:latin typeface="Cambria Math" panose="02040503050406030204" pitchFamily="18" charset="0"/>
                              </a:rPr>
                              <m:t>5</m:t>
                            </m:r>
                          </m:den>
                        </m:f>
                      </m:e>
                    </m:d>
                  </m:oMath>
                </a14:m>
                <a:r>
                  <a:rPr lang="en-US" dirty="0" smtClean="0">
                    <a:solidFill>
                      <a:schemeClr val="tx1">
                        <a:lumMod val="75000"/>
                        <a:lumOff val="25000"/>
                      </a:schemeClr>
                    </a:solidFill>
                  </a:rPr>
                  <a:t>. Show all work and provide rationale for each step.</a:t>
                </a:r>
                <a:endParaRPr lang="en-US" dirty="0">
                  <a:solidFill>
                    <a:schemeClr val="tx1">
                      <a:lumMod val="75000"/>
                      <a:lumOff val="25000"/>
                    </a:schemeClr>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10058400" cy="4023360"/>
              </a:xfrm>
              <a:blipFill rotWithShape="0">
                <a:blip r:embed="rId2"/>
                <a:stretch>
                  <a:fillRect l="-1455" t="-1667" r="-1515"/>
                </a:stretch>
              </a:blipFill>
            </p:spPr>
            <p:txBody>
              <a:bodyPr/>
              <a:lstStyle/>
              <a:p>
                <a:r>
                  <a:rPr lang="en-US">
                    <a:noFill/>
                  </a:rPr>
                  <a:t> </a:t>
                </a:r>
              </a:p>
            </p:txBody>
          </p:sp>
        </mc:Fallback>
      </mc:AlternateContent>
      <p:sp>
        <p:nvSpPr>
          <p:cNvPr id="34" name="Rectangle 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3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Rectangle 38"/>
          <p:cNvSpPr>
            <a:spLocks noChangeArrowheads="1"/>
          </p:cNvSpPr>
          <p:nvPr/>
        </p:nvSpPr>
        <p:spPr bwMode="auto">
          <a:xfrm>
            <a:off x="6607834" y="40889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3224260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834</TotalTime>
  <Words>1568</Words>
  <Application>Microsoft Office PowerPoint</Application>
  <PresentationFormat>Widescreen</PresentationFormat>
  <Paragraphs>120</Paragraphs>
  <Slides>22</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Arial</vt:lpstr>
      <vt:lpstr>Arial Narrow</vt:lpstr>
      <vt:lpstr>Calibri</vt:lpstr>
      <vt:lpstr>Calibri Light</vt:lpstr>
      <vt:lpstr>Cambria Math</vt:lpstr>
      <vt:lpstr>Times New Roman</vt:lpstr>
      <vt:lpstr>Retrospect</vt:lpstr>
      <vt:lpstr>Equation</vt:lpstr>
      <vt:lpstr>Making Changes with Technology in Mathematical Statistics</vt:lpstr>
      <vt:lpstr>Software Use</vt:lpstr>
      <vt:lpstr>Example: Probability and Counting</vt:lpstr>
      <vt:lpstr>Example: Probability and Counting</vt:lpstr>
      <vt:lpstr>Example: Probability and Counting</vt:lpstr>
      <vt:lpstr>Example: Counting / Hypergeometric</vt:lpstr>
      <vt:lpstr>Example: Counting / Hypergeometric</vt:lpstr>
      <vt:lpstr>Example: Counting / Hypergeometric</vt:lpstr>
      <vt:lpstr>Example: Sampling Distributions</vt:lpstr>
      <vt:lpstr>Example: Sampling Distributions</vt:lpstr>
      <vt:lpstr>Example: Sampling Distributions</vt:lpstr>
      <vt:lpstr>Example: Sampling Distributions</vt:lpstr>
      <vt:lpstr>Example: Sampling Distributions</vt:lpstr>
      <vt:lpstr>Example: Order Statistics</vt:lpstr>
      <vt:lpstr>Example: Order Statistics</vt:lpstr>
      <vt:lpstr>Example: Order Statistics</vt:lpstr>
      <vt:lpstr>Example: Maximum Likelihood</vt:lpstr>
      <vt:lpstr>Example: Maximum Likelihood</vt:lpstr>
      <vt:lpstr>Example: Maximum Likelihood</vt:lpstr>
      <vt:lpstr>Reflections</vt:lpstr>
      <vt:lpstr>References</vt:lpstr>
      <vt:lpstr>Contact Information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Changes with Technology in Mathematical Statistics</dc:title>
  <dc:creator>Green, Jennifer</dc:creator>
  <cp:lastModifiedBy>Green, Jennifer</cp:lastModifiedBy>
  <cp:revision>59</cp:revision>
  <dcterms:created xsi:type="dcterms:W3CDTF">2016-04-11T16:50:41Z</dcterms:created>
  <dcterms:modified xsi:type="dcterms:W3CDTF">2016-04-25T19:05:45Z</dcterms:modified>
</cp:coreProperties>
</file>