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79" r:id="rId3"/>
    <p:sldId id="291" r:id="rId4"/>
    <p:sldId id="268" r:id="rId5"/>
    <p:sldId id="269" r:id="rId6"/>
    <p:sldId id="292" r:id="rId7"/>
    <p:sldId id="281" r:id="rId8"/>
    <p:sldId id="290" r:id="rId9"/>
    <p:sldId id="286" r:id="rId10"/>
    <p:sldId id="287" r:id="rId11"/>
    <p:sldId id="272" r:id="rId12"/>
    <p:sldId id="27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34807" autoAdjust="0"/>
  </p:normalViewPr>
  <p:slideViewPr>
    <p:cSldViewPr snapToGrid="0">
      <p:cViewPr varScale="1">
        <p:scale>
          <a:sx n="29" d="100"/>
          <a:sy n="29" d="100"/>
        </p:scale>
        <p:origin x="1746" y="42"/>
      </p:cViewPr>
      <p:guideLst>
        <p:guide pos="3840"/>
        <p:guide orient="horz" pos="2160"/>
      </p:guideLst>
    </p:cSldViewPr>
  </p:slideViewPr>
  <p:outlineViewPr>
    <p:cViewPr>
      <p:scale>
        <a:sx n="33" d="100"/>
        <a:sy n="33" d="100"/>
      </p:scale>
      <p:origin x="0" y="-15120"/>
    </p:cViewPr>
  </p:outlin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5/6/2016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5/6/2016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smtClean="0"/>
              <a:t>Hello.</a:t>
            </a:r>
            <a:r>
              <a:rPr lang="en-US" sz="1600" baseline="0" dirty="0" smtClean="0"/>
              <a:t> My name is Jennifer Cooper, and I’ll be discussing the effects of different video formats in a lesson on chi square.</a:t>
            </a:r>
          </a:p>
          <a:p>
            <a:endParaRPr lang="en-US" sz="1600" baseline="0" dirty="0" smtClean="0"/>
          </a:p>
          <a:p>
            <a:r>
              <a:rPr lang="en-US" sz="1600" baseline="0" dirty="0" smtClean="0"/>
              <a:t>This study compares two video formats: the basic version in which an instructor narrated </a:t>
            </a:r>
            <a:r>
              <a:rPr lang="en-US" sz="1600" baseline="0" dirty="0" err="1" smtClean="0"/>
              <a:t>powerpoint</a:t>
            </a:r>
            <a:r>
              <a:rPr lang="en-US" sz="1600" baseline="0" dirty="0" smtClean="0"/>
              <a:t> slides and an enhanced version, which had the same spoken text, additional decorative imagery and animation, and closer alignment between the visual and verbal information.</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Today, I’ll talk briefly about how the formats related to students’ learning and some of their reactions.</a:t>
            </a:r>
            <a:endParaRPr lang="en-US" sz="1600" dirty="0"/>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111813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Thank you very much for your time today.  I would like to thank the undergraduate researchers who assisted in this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and point you towards several</a:t>
            </a:r>
            <a:r>
              <a:rPr lang="en-US" sz="1600" baseline="0" dirty="0" smtClean="0"/>
              <a:t> resources that give you further information about the materials used in this study.</a:t>
            </a:r>
            <a:endParaRPr lang="en-US" sz="1600" dirty="0" smtClean="0"/>
          </a:p>
          <a:p>
            <a:endParaRPr lang="en-US" sz="1600" dirty="0" smtClean="0"/>
          </a:p>
          <a:p>
            <a:endParaRPr lang="en-US" sz="1600" dirty="0" smtClean="0"/>
          </a:p>
          <a:p>
            <a:r>
              <a:rPr lang="en-US" sz="1600" dirty="0" smtClean="0"/>
              <a:t>Please feel free to contact me with any questions.</a:t>
            </a:r>
          </a:p>
          <a:p>
            <a:endParaRPr lang="en-US" sz="1600" dirty="0" smtClean="0"/>
          </a:p>
          <a:p>
            <a:r>
              <a:rPr lang="en-US" sz="1600" dirty="0" smtClean="0"/>
              <a:t>Thank you.</a:t>
            </a:r>
            <a:endParaRPr lang="en-US" sz="1600"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238515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Thank you very much for your time today.  I would like to thank the undergraduate researchers who assisted in this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and point you towards several</a:t>
            </a:r>
            <a:r>
              <a:rPr lang="en-US" sz="1600" baseline="0" dirty="0" smtClean="0"/>
              <a:t> resources that give you further information about the materials used in this study.</a:t>
            </a:r>
            <a:endParaRPr lang="en-US" sz="1600" dirty="0" smtClean="0"/>
          </a:p>
          <a:p>
            <a:endParaRPr lang="en-US" sz="1600" dirty="0" smtClean="0"/>
          </a:p>
          <a:p>
            <a:endParaRPr lang="en-US" sz="1600" dirty="0" smtClean="0"/>
          </a:p>
          <a:p>
            <a:r>
              <a:rPr lang="en-US" sz="1600" dirty="0" smtClean="0"/>
              <a:t>Please feel free to contact me with any questions.</a:t>
            </a:r>
          </a:p>
          <a:p>
            <a:endParaRPr lang="en-US" sz="1600" dirty="0" smtClean="0"/>
          </a:p>
          <a:p>
            <a:r>
              <a:rPr lang="en-US" sz="1600" dirty="0" smtClean="0"/>
              <a:t>Thank you.</a:t>
            </a:r>
            <a:endParaRPr lang="en-US" sz="1600"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195598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Despite knowing that individuals learn better when information is presented visually and verbally, the coherence principle notes that there should not be extra or irrelevant material.  This is because extraneous information can overwhelm our limited processing abilities.</a:t>
            </a:r>
          </a:p>
          <a:p>
            <a:endParaRPr lang="en-US" sz="1600" baseline="0" dirty="0" smtClean="0"/>
          </a:p>
          <a:p>
            <a:r>
              <a:rPr lang="en-US" sz="1600" baseline="0" dirty="0" smtClean="0"/>
              <a:t>On the other hand, one of the concerns of statistics educators is students’ often negative reactions to learning and using statistics.  </a:t>
            </a:r>
          </a:p>
          <a:p>
            <a:endParaRPr lang="en-US" sz="1600" baseline="0" dirty="0" smtClean="0"/>
          </a:p>
          <a:p>
            <a:r>
              <a:rPr lang="en-US" sz="1600" baseline="0" dirty="0" smtClean="0"/>
              <a:t>Engaging visuals have the potential to attract the attention of learners or trigger interest, both of which support learning. Individual differences in attitude or ability also affect the applicability of these principles.</a:t>
            </a:r>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96185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In the research I’m discussing today, we used two versions of videos that are part of the Passion Driven Statistics approach that Lisa Dierker has developed at Wesleyan.</a:t>
            </a:r>
          </a:p>
          <a:p>
            <a:endParaRPr lang="en-US" sz="1600" dirty="0" smtClean="0"/>
          </a:p>
          <a:p>
            <a:r>
              <a:rPr lang="en-US" sz="1600" baseline="0" dirty="0" smtClean="0"/>
              <a:t>In this project-based, flipped course, students go from a self-generated research question all the way to a poster presentation.  This works because of the videos that students watch outside of class. </a:t>
            </a:r>
          </a:p>
          <a:p>
            <a:endParaRPr lang="en-US" sz="1600" baseline="0" dirty="0" smtClean="0"/>
          </a:p>
          <a:p>
            <a:r>
              <a:rPr lang="en-US" sz="1600" baseline="0" dirty="0" smtClean="0"/>
              <a:t>Some of the sections this past fall saw both basic and enhanced videos depending on what topic was being covered. Students reactions varied – some reported the enhanced versions as easier to watch whereas other found them distracting.</a:t>
            </a:r>
            <a:endParaRPr lang="en-US" sz="1600" dirty="0"/>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204076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Here, I more systematically addressed students’ learning and reactions</a:t>
            </a:r>
            <a:r>
              <a:rPr lang="en-US" sz="1600" baseline="0" dirty="0" smtClean="0"/>
              <a:t> in an experimental study with introductory psychology students.</a:t>
            </a:r>
          </a:p>
          <a:p>
            <a:endParaRPr lang="en-US" sz="1600" baseline="0" dirty="0" smtClean="0"/>
          </a:p>
          <a:p>
            <a:r>
              <a:rPr lang="en-US" sz="1600" baseline="0" dirty="0" smtClean="0"/>
              <a:t>I’ll focus on how condition affected accuracy and participants’ reactions to the videos, as it is possible that their reactions also affected their learning.</a:t>
            </a:r>
            <a:endParaRPr lang="en-US" sz="1600" dirty="0" smtClean="0"/>
          </a:p>
          <a:p>
            <a:pPr defTabSz="931774">
              <a:defRPr/>
            </a:pPr>
            <a:endParaRPr lang="en-US" sz="1600" kern="0" dirty="0" smtClean="0">
              <a:solidFill>
                <a:srgbClr val="000000"/>
              </a:solidFill>
              <a:latin typeface="Arial"/>
              <a:cs typeface="Arial"/>
              <a:sym typeface="Arial"/>
            </a:endParaRPr>
          </a:p>
          <a:p>
            <a:endParaRPr lang="en-US" sz="1600"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33717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a:t>
            </a:r>
            <a:r>
              <a:rPr lang="en-US" sz="1600" baseline="0" dirty="0" smtClean="0"/>
              <a:t> initial video lesson was followed by questions about the video and its content, a short selection of the other video, and further questions asking students to compare the two videos.</a:t>
            </a:r>
            <a:endParaRPr lang="en-US" sz="1600"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48536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As we might hope, participants with prior statistics experience did perform</a:t>
            </a:r>
            <a:r>
              <a:rPr lang="en-US" sz="1600" baseline="0" dirty="0" smtClean="0"/>
              <a:t> more accurately, but the video condition did not affect students’ accuracy.  This is the case whether we consider their performance on all of the questions or </a:t>
            </a:r>
            <a:r>
              <a:rPr lang="en-US" sz="1600" b="0" baseline="0" dirty="0" smtClean="0"/>
              <a:t>just the harder ones.  </a:t>
            </a:r>
            <a:endParaRPr lang="en-US" sz="1600" b="1" baseline="0" dirty="0" smtClean="0"/>
          </a:p>
          <a:p>
            <a:endParaRPr lang="en-US" sz="1600" b="1" baseline="0" dirty="0" smtClean="0"/>
          </a:p>
          <a:p>
            <a:r>
              <a:rPr lang="en-US" sz="1600" b="0" baseline="0" dirty="0" smtClean="0"/>
              <a:t>In addition, contrary to expectations, content accuracy was not related to attitudes towards statistics.</a:t>
            </a:r>
          </a:p>
          <a:p>
            <a:endParaRPr lang="en-US" sz="1600" b="0" baseline="0" dirty="0" smtClean="0"/>
          </a:p>
          <a:p>
            <a:r>
              <a:rPr lang="en-US" sz="1600" dirty="0" smtClean="0"/>
              <a:t>Turning to students’ reactions</a:t>
            </a:r>
            <a:r>
              <a:rPr lang="en-US" sz="1600" baseline="0" dirty="0" smtClean="0"/>
              <a:t> to the videos, </a:t>
            </a:r>
          </a:p>
          <a:p>
            <a:endParaRPr lang="en-US" sz="1600" baseline="0" dirty="0" smtClean="0"/>
          </a:p>
          <a:p>
            <a:endParaRPr lang="en-US" sz="1600" b="0"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119207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Students compared the two videos in an open-ended response.  </a:t>
            </a:r>
            <a:r>
              <a:rPr lang="en-US" sz="1600" dirty="0" smtClean="0"/>
              <a:t>Two characteristics</a:t>
            </a:r>
            <a:r>
              <a:rPr lang="en-US" sz="1600" baseline="0" dirty="0" smtClean="0"/>
              <a:t> – distracting and engaging – were the most frequently used to describe the enhanced format.  They’re also the most relevant to the underlying theories. Students without statistics experience and students in the basic condition were marginally more likely to report each characteristic.</a:t>
            </a:r>
          </a:p>
          <a:p>
            <a:endParaRPr lang="en-US" sz="1600" baseline="0" dirty="0" smtClean="0"/>
          </a:p>
          <a:p>
            <a:r>
              <a:rPr lang="en-US" sz="1600" baseline="0" dirty="0" smtClean="0"/>
              <a:t>In addition, 4 students reported that the enhanced format was both more engaging and more distracting than the basic format. Here we see two participants who noted that “it was horrible at keeping my attention but it kept me more engaged” and “it was more captivating but also more distracting”.</a:t>
            </a:r>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3145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Finally,</a:t>
            </a:r>
            <a:r>
              <a:rPr lang="en-US" sz="1600" baseline="0" dirty="0" smtClean="0"/>
              <a:t> w</a:t>
            </a:r>
            <a:r>
              <a:rPr lang="en-US" sz="1600" dirty="0" smtClean="0"/>
              <a:t>e also asked participants to explicitly indicate</a:t>
            </a:r>
            <a:r>
              <a:rPr lang="en-US" sz="1600" baseline="0" dirty="0" smtClean="0"/>
              <a:t> their choice for the videos in three different situations</a:t>
            </a:r>
            <a:r>
              <a:rPr lang="en-US" sz="1600" dirty="0" smtClean="0"/>
              <a:t>. </a:t>
            </a:r>
          </a:p>
          <a:p>
            <a:endParaRPr lang="en-US" sz="1600" dirty="0" smtClean="0"/>
          </a:p>
          <a:p>
            <a:r>
              <a:rPr lang="en-US" sz="1600" dirty="0" smtClean="0"/>
              <a:t>The </a:t>
            </a:r>
            <a:r>
              <a:rPr lang="en-US" sz="1600" baseline="0" dirty="0" smtClean="0"/>
              <a:t>graph shows the percent of individuals who would prefer each video format.  Overall, students selected the enhanced video as their option for better learning, for more motivation, and as their preference.</a:t>
            </a:r>
          </a:p>
          <a:p>
            <a:endParaRPr lang="en-US" sz="1600" baseline="0" dirty="0" smtClean="0"/>
          </a:p>
          <a:p>
            <a:r>
              <a:rPr lang="en-US" sz="1600" baseline="0" dirty="0" smtClean="0"/>
              <a:t>In general, these choices for the enhanced video are strongest in terms of students’ preferences and weakest in terms of which video they predicted would lead to better learning.  In fact, t</a:t>
            </a:r>
            <a:r>
              <a:rPr lang="en-US" sz="1600" dirty="0" smtClean="0"/>
              <a:t>he one spot where this</a:t>
            </a:r>
            <a:r>
              <a:rPr lang="en-US" sz="1600" baseline="0" dirty="0" smtClean="0"/>
              <a:t> pattern is reversed is for the students in the enhanced condition who felt that the basic video would lead to better learning.  For other questions, they retained their choice of the enhanced condition.</a:t>
            </a:r>
          </a:p>
          <a:p>
            <a:endParaRPr lang="en-US" sz="1600" baseline="0" dirty="0" smtClean="0"/>
          </a:p>
          <a:p>
            <a:r>
              <a:rPr lang="en-US" sz="1600" baseline="0" dirty="0" smtClean="0"/>
              <a:t>Thus, this is an example of students recognizing that their preferences may not align with their learning. However, the impact of motivation should not be discounted given the choices for the enhanced condition.</a:t>
            </a:r>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18940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Despite students’ varied reactions to the videos, we found no effect</a:t>
            </a:r>
            <a:r>
              <a:rPr lang="en-US" sz="1600" baseline="0" dirty="0" smtClean="0"/>
              <a:t> of video format on learning and the sample sizes ended up limiting the ability to investigate how reactions to the different formats affected overall learning.  However, the variation in reactions suggests that background characteristics by themselves may not be enough information.  As technology continues to play a large role in the classroom, understanding’ how students use the instructional materials is particularly important.</a:t>
            </a:r>
          </a:p>
          <a:p>
            <a:endParaRPr lang="en-US" sz="1600" dirty="0" smtClean="0"/>
          </a:p>
          <a:p>
            <a:r>
              <a:rPr lang="en-US" sz="1600" dirty="0" smtClean="0"/>
              <a:t>In the future, we hope to</a:t>
            </a:r>
            <a:r>
              <a:rPr lang="en-US" sz="1600" baseline="0" dirty="0" smtClean="0"/>
              <a:t> research students’ learning and reactions to the videos in a classroom situation where they are viewing multiple video lessons. This would also help us understand how student characteristics influence their learning from different visual formats in statistics.</a:t>
            </a:r>
          </a:p>
          <a:p>
            <a:endParaRPr lang="en-US" sz="1600" baseline="0" dirty="0" smtClean="0"/>
          </a:p>
          <a:p>
            <a:endParaRPr lang="en-US" sz="1600" baseline="0" dirty="0" smtClean="0"/>
          </a:p>
          <a:p>
            <a:endParaRPr lang="en-US" sz="1600" baseline="0" dirty="0" smtClean="0"/>
          </a:p>
          <a:p>
            <a:endParaRPr lang="en-US" sz="1600" baseline="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466002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treamlearn.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assiondrivenstatistics.com/" TargetMode="External"/><Relationship Id="rId7" Type="http://schemas.openxmlformats.org/officeDocument/2006/relationships/hyperlink" Target="mailto:ldierker@wesleyan.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jcooper01@wesleyan.edu" TargetMode="External"/><Relationship Id="rId5" Type="http://schemas.openxmlformats.org/officeDocument/2006/relationships/hyperlink" Target="https://www.youtube.com/watch?v=LqIq1Ra6Tac" TargetMode="External"/><Relationship Id="rId4" Type="http://schemas.openxmlformats.org/officeDocument/2006/relationships/hyperlink" Target="https://www.youtube.com/watch?v=BHuOOR7xcI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assiondrivenstatistic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7148" y="1519084"/>
            <a:ext cx="4404852" cy="2595716"/>
          </a:xfrm>
        </p:spPr>
        <p:txBody>
          <a:bodyPr>
            <a:normAutofit fontScale="90000"/>
          </a:bodyPr>
          <a:lstStyle/>
          <a:p>
            <a:pPr algn="ctr"/>
            <a:r>
              <a:rPr lang="en-US" dirty="0"/>
              <a:t>Learning and Motivation </a:t>
            </a:r>
            <a:r>
              <a:rPr lang="en-US" dirty="0" smtClean="0"/>
              <a:t/>
            </a:r>
            <a:br>
              <a:rPr lang="en-US" dirty="0" smtClean="0"/>
            </a:br>
            <a:r>
              <a:rPr lang="en-US" dirty="0" smtClean="0"/>
              <a:t>from </a:t>
            </a:r>
            <a:br>
              <a:rPr lang="en-US" dirty="0" smtClean="0"/>
            </a:br>
            <a:r>
              <a:rPr lang="en-US" dirty="0" smtClean="0"/>
              <a:t>Basic </a:t>
            </a:r>
            <a:r>
              <a:rPr lang="en-US" dirty="0"/>
              <a:t>versus Enhanced </a:t>
            </a:r>
            <a:r>
              <a:rPr lang="en-US" dirty="0" smtClean="0"/>
              <a:t>Statistics </a:t>
            </a:r>
            <a:r>
              <a:rPr lang="en-US" dirty="0"/>
              <a:t>Video Lessons</a:t>
            </a:r>
          </a:p>
        </p:txBody>
      </p:sp>
      <p:sp>
        <p:nvSpPr>
          <p:cNvPr id="4" name="Text Placeholder 3"/>
          <p:cNvSpPr>
            <a:spLocks noGrp="1"/>
          </p:cNvSpPr>
          <p:nvPr>
            <p:ph type="body" sz="half" idx="2"/>
          </p:nvPr>
        </p:nvSpPr>
        <p:spPr/>
        <p:txBody>
          <a:bodyPr/>
          <a:lstStyle/>
          <a:p>
            <a:r>
              <a:rPr lang="en-US" sz="2400" dirty="0" smtClean="0"/>
              <a:t>Jennifer Cooper</a:t>
            </a:r>
          </a:p>
          <a:p>
            <a:r>
              <a:rPr lang="en-US" sz="2400" dirty="0" smtClean="0"/>
              <a:t>Wesleyan </a:t>
            </a:r>
            <a:r>
              <a:rPr lang="en-US" sz="2400" dirty="0"/>
              <a:t>University</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69" y="3782966"/>
            <a:ext cx="3160014" cy="23774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165" y="4006385"/>
            <a:ext cx="3673191" cy="21034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7990" y="1375243"/>
            <a:ext cx="3738880" cy="2103120"/>
          </a:xfrm>
          <a:prstGeom prst="rect">
            <a:avLst/>
          </a:prstGeom>
        </p:spPr>
      </p:pic>
      <p:pic>
        <p:nvPicPr>
          <p:cNvPr id="9" name="Picture 8"/>
          <p:cNvPicPr>
            <a:picLocks noChangeAspect="1"/>
          </p:cNvPicPr>
          <p:nvPr/>
        </p:nvPicPr>
        <p:blipFill>
          <a:blip r:embed="rId6"/>
          <a:stretch>
            <a:fillRect/>
          </a:stretch>
        </p:blipFill>
        <p:spPr>
          <a:xfrm>
            <a:off x="134105" y="1152347"/>
            <a:ext cx="3155153" cy="2377440"/>
          </a:xfrm>
          <a:prstGeom prst="rect">
            <a:avLst/>
          </a:prstGeom>
        </p:spPr>
      </p:pic>
      <p:sp>
        <p:nvSpPr>
          <p:cNvPr id="10" name="Title 1"/>
          <p:cNvSpPr txBox="1">
            <a:spLocks/>
          </p:cNvSpPr>
          <p:nvPr/>
        </p:nvSpPr>
        <p:spPr>
          <a:xfrm>
            <a:off x="4104192" y="617366"/>
            <a:ext cx="3006476" cy="38750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400" dirty="0" smtClean="0"/>
              <a:t>Enhanced format</a:t>
            </a:r>
            <a:endParaRPr lang="en-US" sz="2400" dirty="0"/>
          </a:p>
        </p:txBody>
      </p:sp>
      <p:sp>
        <p:nvSpPr>
          <p:cNvPr id="11" name="Title 1"/>
          <p:cNvSpPr txBox="1">
            <a:spLocks/>
          </p:cNvSpPr>
          <p:nvPr/>
        </p:nvSpPr>
        <p:spPr>
          <a:xfrm>
            <a:off x="589557" y="575189"/>
            <a:ext cx="2244247" cy="42967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400" dirty="0" smtClean="0"/>
              <a:t>Basic Format</a:t>
            </a:r>
            <a:endParaRPr lang="en-US" sz="2400" dirty="0"/>
          </a:p>
        </p:txBody>
      </p:sp>
    </p:spTree>
    <p:extLst>
      <p:ext uri="{BB962C8B-B14F-4D97-AF65-F5344CB8AC3E}">
        <p14:creationId xmlns:p14="http://schemas.microsoft.com/office/powerpoint/2010/main" val="1521761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a:xfrm>
            <a:off x="1295400" y="1828800"/>
            <a:ext cx="10134600" cy="4114800"/>
          </a:xfrm>
        </p:spPr>
        <p:txBody>
          <a:bodyPr>
            <a:noAutofit/>
          </a:bodyPr>
          <a:lstStyle/>
          <a:p>
            <a:pPr marL="45720" indent="0">
              <a:buNone/>
            </a:pPr>
            <a:r>
              <a:rPr lang="en-US" sz="2400" b="1" cap="all" dirty="0" smtClean="0">
                <a:solidFill>
                  <a:schemeClr val="accent1"/>
                </a:solidFill>
                <a:effectLst>
                  <a:outerShdw blurRad="38100" dist="25400" dir="18900000" algn="bl" rotWithShape="0">
                    <a:schemeClr val="bg1">
                      <a:alpha val="80000"/>
                    </a:schemeClr>
                  </a:outerShdw>
                </a:effectLst>
                <a:latin typeface="+mj-lt"/>
                <a:ea typeface="+mj-ea"/>
                <a:cs typeface="+mj-cs"/>
              </a:rPr>
              <a:t>Acknowledgements</a:t>
            </a:r>
            <a:endParaRPr lang="en-US" sz="2400" dirty="0" smtClean="0"/>
          </a:p>
          <a:p>
            <a:pPr marL="45720" indent="0">
              <a:buNone/>
            </a:pPr>
            <a:r>
              <a:rPr lang="en-US" sz="2400" dirty="0" smtClean="0"/>
              <a:t>Undergraduate Researchers: </a:t>
            </a:r>
            <a:br>
              <a:rPr lang="en-US" sz="2400" dirty="0" smtClean="0"/>
            </a:br>
            <a:r>
              <a:rPr lang="en-US" sz="2400" dirty="0" smtClean="0"/>
              <a:t>            Binghui Zheng ‘17, Alison Lam ‘16, Tiffany Gordon ’16</a:t>
            </a:r>
          </a:p>
          <a:p>
            <a:pPr marL="45720" indent="0">
              <a:buNone/>
            </a:pPr>
            <a:endParaRPr lang="en-US" sz="1200" dirty="0" smtClean="0"/>
          </a:p>
          <a:p>
            <a:pPr marL="45720" indent="0">
              <a:buNone/>
            </a:pPr>
            <a:r>
              <a:rPr lang="en-US" sz="2400" dirty="0" smtClean="0"/>
              <a:t>Funding for Passion-Driven Statistics comes from grants TUES0942246 and 1323084 to Lisa Dierker from the National Science Foundation and the Lauren B. </a:t>
            </a:r>
            <a:r>
              <a:rPr lang="en-US" sz="2400" dirty="0" err="1" smtClean="0"/>
              <a:t>Dachs</a:t>
            </a:r>
            <a:r>
              <a:rPr lang="en-US" sz="2400" dirty="0" smtClean="0"/>
              <a:t> Grant in Support of Interdisciplinary Research in the Social Impacts of Science</a:t>
            </a:r>
            <a:endParaRPr lang="en-US" sz="2400" dirty="0"/>
          </a:p>
          <a:p>
            <a:pPr marL="45720" indent="0">
              <a:buNone/>
            </a:pPr>
            <a:endParaRPr lang="en-US" sz="1200" dirty="0"/>
          </a:p>
          <a:p>
            <a:pPr marL="45720" indent="0">
              <a:buNone/>
            </a:pPr>
            <a:r>
              <a:rPr lang="en-US" sz="2400" dirty="0" smtClean="0"/>
              <a:t>Enhanced videos produced by </a:t>
            </a:r>
            <a:r>
              <a:rPr lang="en-US" sz="2400" dirty="0" smtClean="0">
                <a:hlinkClick r:id="rId3"/>
              </a:rPr>
              <a:t>StreamLearn</a:t>
            </a:r>
            <a:endParaRPr lang="en-US" sz="2400" dirty="0" smtClean="0"/>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295400" y="1828800"/>
            <a:ext cx="9601200" cy="4500282"/>
          </a:xfrm>
        </p:spPr>
        <p:txBody>
          <a:bodyPr/>
          <a:lstStyle/>
          <a:p>
            <a:pPr marL="45720" indent="0">
              <a:buNone/>
            </a:pPr>
            <a:r>
              <a:rPr lang="en-US" sz="2800" dirty="0" smtClean="0">
                <a:hlinkClick r:id="rId3"/>
              </a:rPr>
              <a:t>http</a:t>
            </a:r>
            <a:r>
              <a:rPr lang="en-US" sz="2800" dirty="0">
                <a:hlinkClick r:id="rId3"/>
              </a:rPr>
              <a:t>://passiondrivenstatistics.com</a:t>
            </a:r>
            <a:r>
              <a:rPr lang="en-US" sz="2800" dirty="0" smtClean="0">
                <a:hlinkClick r:id="rId3"/>
              </a:rPr>
              <a:t>/</a:t>
            </a:r>
            <a:endParaRPr lang="en-US" sz="2800" dirty="0"/>
          </a:p>
          <a:p>
            <a:pPr marL="45720" indent="0">
              <a:buNone/>
            </a:pPr>
            <a:endParaRPr lang="en-US" dirty="0" smtClean="0"/>
          </a:p>
          <a:p>
            <a:pPr marL="45720" indent="0">
              <a:buNone/>
            </a:pPr>
            <a:r>
              <a:rPr lang="en-US" sz="2400" dirty="0" smtClean="0"/>
              <a:t>Videos used in study:</a:t>
            </a:r>
          </a:p>
          <a:p>
            <a:pPr lvl="1"/>
            <a:r>
              <a:rPr lang="en-US" sz="2000" dirty="0" smtClean="0"/>
              <a:t>Basic version [</a:t>
            </a:r>
            <a:r>
              <a:rPr lang="en-US" sz="2000" dirty="0"/>
              <a:t>0:11 – 10:00]: </a:t>
            </a:r>
            <a:r>
              <a:rPr lang="en-US" dirty="0">
                <a:hlinkClick r:id="rId4"/>
              </a:rPr>
              <a:t>https://</a:t>
            </a:r>
            <a:r>
              <a:rPr lang="en-US" dirty="0" smtClean="0">
                <a:hlinkClick r:id="rId4"/>
              </a:rPr>
              <a:t>www.youtube.com/watch?v=BHuOOR7xcII</a:t>
            </a:r>
            <a:endParaRPr lang="en-US" dirty="0" smtClean="0"/>
          </a:p>
          <a:p>
            <a:pPr lvl="1"/>
            <a:r>
              <a:rPr lang="en-US" sz="2000" dirty="0" smtClean="0"/>
              <a:t>Enhanced version  [0:09 – 10:57</a:t>
            </a:r>
            <a:r>
              <a:rPr lang="en-US" sz="2000" dirty="0"/>
              <a:t>]: </a:t>
            </a:r>
            <a:r>
              <a:rPr lang="en-US" dirty="0">
                <a:hlinkClick r:id="rId5"/>
              </a:rPr>
              <a:t>https://</a:t>
            </a:r>
            <a:r>
              <a:rPr lang="en-US" dirty="0" smtClean="0">
                <a:hlinkClick r:id="rId5"/>
              </a:rPr>
              <a:t>www.youtube.com/watch?v=LqIq1Ra6Tac</a:t>
            </a:r>
            <a:endParaRPr lang="en-US" dirty="0" smtClean="0"/>
          </a:p>
          <a:p>
            <a:pPr marL="45720" indent="0">
              <a:buNone/>
            </a:pPr>
            <a:endParaRPr lang="en-US" sz="1050" dirty="0" smtClean="0"/>
          </a:p>
          <a:p>
            <a:pPr marL="45720" indent="0">
              <a:buNone/>
            </a:pPr>
            <a:r>
              <a:rPr lang="en-US" sz="2400" dirty="0" smtClean="0"/>
              <a:t>For </a:t>
            </a:r>
            <a:r>
              <a:rPr lang="en-US" sz="2400" dirty="0"/>
              <a:t>more </a:t>
            </a:r>
            <a:r>
              <a:rPr lang="en-US" sz="2400" dirty="0" smtClean="0"/>
              <a:t>information on this study or Passion Driven Statistics in general:</a:t>
            </a:r>
            <a:endParaRPr lang="en-US" sz="2400" dirty="0"/>
          </a:p>
          <a:p>
            <a:pPr lvl="1"/>
            <a:r>
              <a:rPr lang="en-US" sz="2000" dirty="0"/>
              <a:t>Jennifer Cooper, </a:t>
            </a:r>
            <a:r>
              <a:rPr lang="en-US" sz="2000" dirty="0">
                <a:hlinkClick r:id="rId6"/>
              </a:rPr>
              <a:t>jcooper01@wesleyan.edu</a:t>
            </a:r>
            <a:endParaRPr lang="en-US" sz="2000" dirty="0"/>
          </a:p>
          <a:p>
            <a:pPr lvl="1"/>
            <a:r>
              <a:rPr lang="en-US" sz="2000" dirty="0"/>
              <a:t>Lisa Dierker, </a:t>
            </a:r>
            <a:r>
              <a:rPr lang="en-US" sz="2000" dirty="0">
                <a:hlinkClick r:id="rId7"/>
              </a:rPr>
              <a:t>ldierker@wesleyan.edu</a:t>
            </a:r>
            <a:endParaRPr lang="en-US" sz="2000" dirty="0"/>
          </a:p>
          <a:p>
            <a:endParaRPr lang="en-US" dirty="0"/>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Instructional Design of Videos</a:t>
            </a:r>
            <a:endParaRPr lang="en-US" dirty="0"/>
          </a:p>
        </p:txBody>
      </p:sp>
      <p:sp>
        <p:nvSpPr>
          <p:cNvPr id="6" name="Content Placeholder 5"/>
          <p:cNvSpPr>
            <a:spLocks noGrp="1"/>
          </p:cNvSpPr>
          <p:nvPr>
            <p:ph idx="1"/>
          </p:nvPr>
        </p:nvSpPr>
        <p:spPr/>
        <p:txBody>
          <a:bodyPr>
            <a:normAutofit/>
          </a:bodyPr>
          <a:lstStyle/>
          <a:p>
            <a:r>
              <a:rPr lang="en-US" sz="2400" dirty="0" smtClean="0"/>
              <a:t>Two Cognitive Principles of Multimedia Learning </a:t>
            </a:r>
            <a:r>
              <a:rPr lang="en-US" sz="1800" dirty="0" smtClean="0"/>
              <a:t>(e.g., Mayer, 2009)</a:t>
            </a:r>
            <a:endParaRPr lang="en-US" sz="2400" dirty="0" smtClean="0"/>
          </a:p>
          <a:p>
            <a:pPr lvl="1"/>
            <a:r>
              <a:rPr lang="en-US" sz="2000" dirty="0" smtClean="0"/>
              <a:t>Relate verbal information to visuals =  Multimedia Principle</a:t>
            </a:r>
          </a:p>
          <a:p>
            <a:pPr lvl="1"/>
            <a:r>
              <a:rPr lang="en-US" sz="2000" dirty="0" smtClean="0"/>
              <a:t>Retain only necessary text and visuals = Coherence Principle</a:t>
            </a:r>
          </a:p>
          <a:p>
            <a:pPr lvl="1"/>
            <a:endParaRPr lang="en-US" sz="2000" dirty="0" smtClean="0"/>
          </a:p>
          <a:p>
            <a:r>
              <a:rPr lang="en-US" sz="2400" dirty="0" smtClean="0"/>
              <a:t>But can engaging visuals better engage students and increase interest?</a:t>
            </a:r>
            <a:endParaRPr lang="en-US" sz="2400" dirty="0"/>
          </a:p>
        </p:txBody>
      </p:sp>
    </p:spTree>
    <p:extLst>
      <p:ext uri="{BB962C8B-B14F-4D97-AF65-F5344CB8AC3E}">
        <p14:creationId xmlns:p14="http://schemas.microsoft.com/office/powerpoint/2010/main" val="647617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Passion Driven Statistics</a:t>
            </a:r>
            <a:endParaRPr lang="en-US" dirty="0"/>
          </a:p>
        </p:txBody>
      </p:sp>
      <p:sp>
        <p:nvSpPr>
          <p:cNvPr id="3" name="Content Placeholder 2"/>
          <p:cNvSpPr>
            <a:spLocks noGrp="1"/>
          </p:cNvSpPr>
          <p:nvPr>
            <p:ph idx="1"/>
          </p:nvPr>
        </p:nvSpPr>
        <p:spPr/>
        <p:txBody>
          <a:bodyPr>
            <a:normAutofit/>
          </a:bodyPr>
          <a:lstStyle/>
          <a:p>
            <a:r>
              <a:rPr lang="en-US" sz="2400" dirty="0" smtClean="0"/>
              <a:t>Multidisciplinary, flipped, project-based course</a:t>
            </a:r>
          </a:p>
          <a:p>
            <a:pPr lvl="1"/>
            <a:r>
              <a:rPr lang="en-US" sz="2000" dirty="0" smtClean="0"/>
              <a:t>Introductory-level course</a:t>
            </a:r>
          </a:p>
          <a:p>
            <a:pPr lvl="1"/>
            <a:r>
              <a:rPr lang="en-US" sz="2000" dirty="0"/>
              <a:t>Self-generated research question </a:t>
            </a:r>
            <a:r>
              <a:rPr lang="en-US" sz="2000" dirty="0">
                <a:sym typeface="Wingdings" panose="05000000000000000000" pitchFamily="2" charset="2"/>
              </a:rPr>
              <a:t> poster presentation</a:t>
            </a:r>
            <a:endParaRPr lang="en-US" sz="2000" dirty="0"/>
          </a:p>
          <a:p>
            <a:pPr lvl="1"/>
            <a:r>
              <a:rPr lang="en-US" sz="2000" dirty="0" smtClean="0"/>
              <a:t>Videos viewed outside of class </a:t>
            </a:r>
          </a:p>
          <a:p>
            <a:pPr lvl="1"/>
            <a:endParaRPr lang="en-US" sz="2000" dirty="0" smtClean="0"/>
          </a:p>
          <a:p>
            <a:endParaRPr lang="en-US" sz="2400" dirty="0" smtClean="0"/>
          </a:p>
          <a:p>
            <a:endParaRPr lang="en-US" sz="2400" dirty="0" smtClean="0"/>
          </a:p>
          <a:p>
            <a:pPr lvl="1"/>
            <a:endParaRPr lang="en-US" sz="2000" dirty="0"/>
          </a:p>
        </p:txBody>
      </p:sp>
      <p:sp>
        <p:nvSpPr>
          <p:cNvPr id="5" name="Rectangle 4"/>
          <p:cNvSpPr/>
          <p:nvPr/>
        </p:nvSpPr>
        <p:spPr>
          <a:xfrm>
            <a:off x="8116332" y="6470758"/>
            <a:ext cx="4075668" cy="369332"/>
          </a:xfrm>
          <a:prstGeom prst="rect">
            <a:avLst/>
          </a:prstGeom>
        </p:spPr>
        <p:txBody>
          <a:bodyPr wrap="none">
            <a:spAutoFit/>
          </a:bodyPr>
          <a:lstStyle/>
          <a:p>
            <a:pPr lvl="1"/>
            <a:r>
              <a:rPr lang="en-US" dirty="0" smtClean="0">
                <a:hlinkClick r:id="rId3"/>
              </a:rPr>
              <a:t>http://passiondrivenstatistics.com</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6892" b="45832"/>
          <a:stretch/>
        </p:blipFill>
        <p:spPr>
          <a:xfrm>
            <a:off x="1002302" y="3716755"/>
            <a:ext cx="10187396" cy="2531645"/>
          </a:xfrm>
          <a:prstGeom prst="rect">
            <a:avLst/>
          </a:prstGeom>
        </p:spPr>
      </p:pic>
      <p:sp>
        <p:nvSpPr>
          <p:cNvPr id="6" name="TextBox 5"/>
          <p:cNvSpPr txBox="1"/>
          <p:nvPr/>
        </p:nvSpPr>
        <p:spPr>
          <a:xfrm>
            <a:off x="0" y="6470759"/>
            <a:ext cx="8116332" cy="338554"/>
          </a:xfrm>
          <a:prstGeom prst="rect">
            <a:avLst/>
          </a:prstGeom>
          <a:noFill/>
        </p:spPr>
        <p:txBody>
          <a:bodyPr wrap="square" rtlCol="0">
            <a:spAutoFit/>
          </a:bodyPr>
          <a:lstStyle/>
          <a:p>
            <a:pPr marL="0" lvl="1"/>
            <a:r>
              <a:rPr lang="en-US" sz="1600" dirty="0" err="1" smtClean="0"/>
              <a:t>eCOTS</a:t>
            </a:r>
            <a:r>
              <a:rPr lang="en-US" sz="1600" dirty="0" smtClean="0"/>
              <a:t> ‘16 Workshop </a:t>
            </a:r>
            <a:r>
              <a:rPr lang="en-US" sz="1600" b="1" dirty="0" smtClean="0"/>
              <a:t>Wednesday</a:t>
            </a:r>
            <a:r>
              <a:rPr lang="en-US" sz="1600" dirty="0" smtClean="0"/>
              <a:t> </a:t>
            </a:r>
            <a:r>
              <a:rPr lang="en-US" sz="1600" dirty="0"/>
              <a:t>(Woods &amp; Dierker</a:t>
            </a:r>
            <a:r>
              <a:rPr lang="en-US" sz="1600" dirty="0" smtClean="0"/>
              <a:t>)</a:t>
            </a:r>
            <a:endParaRPr lang="en-US" sz="1600" dirty="0"/>
          </a:p>
        </p:txBody>
      </p:sp>
    </p:spTree>
    <p:extLst>
      <p:ext uri="{BB962C8B-B14F-4D97-AF65-F5344CB8AC3E}">
        <p14:creationId xmlns:p14="http://schemas.microsoft.com/office/powerpoint/2010/main" val="579920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ExperiMental Study</a:t>
            </a:r>
            <a:endParaRPr lang="en-US" dirty="0"/>
          </a:p>
        </p:txBody>
      </p:sp>
      <p:sp>
        <p:nvSpPr>
          <p:cNvPr id="3" name="Content Placeholder 2"/>
          <p:cNvSpPr>
            <a:spLocks noGrp="1"/>
          </p:cNvSpPr>
          <p:nvPr>
            <p:ph idx="1"/>
          </p:nvPr>
        </p:nvSpPr>
        <p:spPr>
          <a:xfrm>
            <a:off x="1295399" y="1828800"/>
            <a:ext cx="9964271" cy="4114800"/>
          </a:xfrm>
        </p:spPr>
        <p:txBody>
          <a:bodyPr>
            <a:normAutofit/>
          </a:bodyPr>
          <a:lstStyle/>
          <a:p>
            <a:pPr marL="45720" lvl="0" indent="0">
              <a:buNone/>
            </a:pPr>
            <a:r>
              <a:rPr lang="en-US" sz="2400" dirty="0">
                <a:sym typeface="Arial"/>
              </a:rPr>
              <a:t>How do videos’ formats affect learning and reactions to a statistics lesson?</a:t>
            </a:r>
          </a:p>
          <a:p>
            <a:r>
              <a:rPr lang="en-US" sz="2400" dirty="0" smtClean="0">
                <a:sym typeface="Arial"/>
              </a:rPr>
              <a:t>74 introductory psychology students </a:t>
            </a:r>
            <a:br>
              <a:rPr lang="en-US" sz="2400" dirty="0" smtClean="0">
                <a:sym typeface="Arial"/>
              </a:rPr>
            </a:br>
            <a:r>
              <a:rPr lang="en-US" sz="1800" dirty="0" smtClean="0">
                <a:sym typeface="Arial"/>
              </a:rPr>
              <a:t>(65% had prior statistics coursework, but 77% reported knowing half or less of the content) </a:t>
            </a:r>
          </a:p>
          <a:p>
            <a:pPr lvl="0"/>
            <a:endParaRPr lang="en-US" sz="2400" dirty="0" smtClean="0">
              <a:sym typeface="Arial"/>
            </a:endParaRPr>
          </a:p>
          <a:p>
            <a:pPr lvl="0"/>
            <a:endParaRPr lang="en-US" sz="2400" dirty="0" smtClean="0">
              <a:sym typeface="Arial"/>
            </a:endParaRPr>
          </a:p>
          <a:p>
            <a:pPr lvl="0"/>
            <a:endParaRPr lang="en-US" sz="2400" dirty="0">
              <a:sym typeface="Arial"/>
            </a:endParaRPr>
          </a:p>
        </p:txBody>
      </p:sp>
      <p:grpSp>
        <p:nvGrpSpPr>
          <p:cNvPr id="6" name="Group 5"/>
          <p:cNvGrpSpPr/>
          <p:nvPr/>
        </p:nvGrpSpPr>
        <p:grpSpPr>
          <a:xfrm>
            <a:off x="3558223" y="3246552"/>
            <a:ext cx="5510981" cy="2677786"/>
            <a:chOff x="3982985" y="27678530"/>
            <a:chExt cx="7452651" cy="3633187"/>
          </a:xfrm>
        </p:grpSpPr>
        <p:grpSp>
          <p:nvGrpSpPr>
            <p:cNvPr id="7" name="Group 6"/>
            <p:cNvGrpSpPr/>
            <p:nvPr/>
          </p:nvGrpSpPr>
          <p:grpSpPr>
            <a:xfrm>
              <a:off x="3982985" y="27678530"/>
              <a:ext cx="7452651" cy="3633187"/>
              <a:chOff x="5042267" y="3176089"/>
              <a:chExt cx="7452651" cy="3633187"/>
            </a:xfrm>
          </p:grpSpPr>
          <p:sp>
            <p:nvSpPr>
              <p:cNvPr id="10" name="TextBox 9"/>
              <p:cNvSpPr txBox="1"/>
              <p:nvPr/>
            </p:nvSpPr>
            <p:spPr>
              <a:xfrm>
                <a:off x="5042267" y="3176089"/>
                <a:ext cx="3200400" cy="1378318"/>
              </a:xfrm>
              <a:prstGeom prst="roundRect">
                <a:avLst/>
              </a:prstGeom>
              <a:solidFill>
                <a:srgbClr val="EFF5FB"/>
              </a:solidFill>
              <a:ln>
                <a:solidFill>
                  <a:srgbClr val="D7D7D7">
                    <a:lumMod val="50000"/>
                  </a:srgbClr>
                </a:solidFill>
              </a:ln>
              <a:effectLst/>
            </p:spPr>
            <p:txBody>
              <a:bodyPr wrap="square" rtlCol="0"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Background</a:t>
                </a:r>
              </a:p>
            </p:txBody>
          </p:sp>
          <p:sp>
            <p:nvSpPr>
              <p:cNvPr id="11" name="TextBox 10"/>
              <p:cNvSpPr txBox="1"/>
              <p:nvPr/>
            </p:nvSpPr>
            <p:spPr>
              <a:xfrm>
                <a:off x="5042267" y="5430958"/>
                <a:ext cx="3200400" cy="1378318"/>
              </a:xfrm>
              <a:prstGeom prst="roundRect">
                <a:avLst/>
              </a:prstGeom>
              <a:solidFill>
                <a:srgbClr val="EFF5FB"/>
              </a:solidFill>
              <a:ln>
                <a:solidFill>
                  <a:srgbClr val="D7D7D7">
                    <a:lumMod val="50000"/>
                  </a:srgbClr>
                </a:solidFill>
              </a:ln>
              <a:effectLst/>
            </p:spPr>
            <p:txBody>
              <a:bodyPr wrap="square" rtlCol="0"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Video </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Reactions</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Initial</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Comparative</a:t>
                </a:r>
              </a:p>
            </p:txBody>
          </p:sp>
          <p:sp>
            <p:nvSpPr>
              <p:cNvPr id="12" name="TextBox 11"/>
              <p:cNvSpPr txBox="1"/>
              <p:nvPr/>
            </p:nvSpPr>
            <p:spPr>
              <a:xfrm>
                <a:off x="9294518" y="4303524"/>
                <a:ext cx="3200400" cy="1378318"/>
              </a:xfrm>
              <a:prstGeom prst="roundRect">
                <a:avLst/>
              </a:prstGeom>
              <a:solidFill>
                <a:srgbClr val="EFF5FB"/>
              </a:solidFill>
              <a:ln>
                <a:solidFill>
                  <a:srgbClr val="D7D7D7">
                    <a:lumMod val="50000"/>
                  </a:srgbClr>
                </a:solidFill>
              </a:ln>
              <a:effectLst/>
            </p:spPr>
            <p:txBody>
              <a:bodyPr wrap="square" rtlCol="0"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a:cs typeface="Arial"/>
                    <a:sym typeface="Arial"/>
                  </a:rPr>
                  <a:t>Performance</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13" name="Right Arrow 12"/>
              <p:cNvSpPr/>
              <p:nvPr/>
            </p:nvSpPr>
            <p:spPr>
              <a:xfrm rot="1669338">
                <a:off x="8298003" y="3921926"/>
                <a:ext cx="1026936" cy="347171"/>
              </a:xfrm>
              <a:prstGeom prst="rightArrow">
                <a:avLst>
                  <a:gd name="adj1" fmla="val 32046"/>
                  <a:gd name="adj2" fmla="val 52992"/>
                </a:avLst>
              </a:prstGeom>
              <a:gradFill rotWithShape="1">
                <a:gsLst>
                  <a:gs pos="0">
                    <a:srgbClr val="003466">
                      <a:tint val="100000"/>
                      <a:shade val="100000"/>
                      <a:satMod val="129999"/>
                    </a:srgbClr>
                  </a:gs>
                  <a:gs pos="100000">
                    <a:srgbClr val="003466">
                      <a:tint val="50000"/>
                      <a:shade val="100000"/>
                      <a:satMod val="350000"/>
                    </a:srgbClr>
                  </a:gs>
                </a:gsLst>
                <a:lin ang="16200000" scaled="0"/>
              </a:gradFill>
              <a:ln w="9525" cap="flat" cmpd="sng" algn="ctr">
                <a:solidFill>
                  <a:srgbClr val="003466">
                    <a:shade val="95000"/>
                    <a:satMod val="104999"/>
                  </a:srgbClr>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BAC9"/>
                  </a:solidFill>
                  <a:effectLst/>
                  <a:uLnTx/>
                  <a:uFillTx/>
                  <a:latin typeface="Helvetica"/>
                  <a:cs typeface="Helvetica"/>
                  <a:sym typeface="Arial"/>
                </a:endParaRPr>
              </a:p>
            </p:txBody>
          </p:sp>
          <p:sp>
            <p:nvSpPr>
              <p:cNvPr id="14" name="Right Arrow 13"/>
              <p:cNvSpPr/>
              <p:nvPr/>
            </p:nvSpPr>
            <p:spPr>
              <a:xfrm rot="19930662" flipV="1">
                <a:off x="8298003" y="5716267"/>
                <a:ext cx="1026936" cy="347171"/>
              </a:xfrm>
              <a:prstGeom prst="rightArrow">
                <a:avLst>
                  <a:gd name="adj1" fmla="val 32046"/>
                  <a:gd name="adj2" fmla="val 52992"/>
                </a:avLst>
              </a:prstGeom>
              <a:gradFill rotWithShape="1">
                <a:gsLst>
                  <a:gs pos="0">
                    <a:srgbClr val="003466">
                      <a:tint val="100000"/>
                      <a:shade val="100000"/>
                      <a:satMod val="129999"/>
                    </a:srgbClr>
                  </a:gs>
                  <a:gs pos="100000">
                    <a:srgbClr val="003466">
                      <a:tint val="50000"/>
                      <a:shade val="100000"/>
                      <a:satMod val="350000"/>
                    </a:srgbClr>
                  </a:gs>
                </a:gsLst>
                <a:lin ang="16200000" scaled="0"/>
              </a:gradFill>
              <a:ln w="9525" cap="flat" cmpd="sng" algn="ctr">
                <a:solidFill>
                  <a:srgbClr val="003466">
                    <a:shade val="95000"/>
                    <a:satMod val="104999"/>
                  </a:srgbClr>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BAC9"/>
                  </a:solidFill>
                  <a:effectLst/>
                  <a:uLnTx/>
                  <a:uFillTx/>
                  <a:latin typeface="Helvetica"/>
                  <a:cs typeface="Helvetica"/>
                  <a:sym typeface="Arial"/>
                </a:endParaRPr>
              </a:p>
            </p:txBody>
          </p:sp>
        </p:grpSp>
        <p:sp>
          <p:nvSpPr>
            <p:cNvPr id="8" name="TextBox 7"/>
            <p:cNvSpPr txBox="1"/>
            <p:nvPr/>
          </p:nvSpPr>
          <p:spPr>
            <a:xfrm>
              <a:off x="6458243" y="29242560"/>
              <a:ext cx="1662505" cy="439811"/>
            </a:xfrm>
            <a:prstGeom prst="roundRect">
              <a:avLst/>
            </a:prstGeom>
            <a:solidFill>
              <a:srgbClr val="EFF5FB"/>
            </a:solidFill>
            <a:ln>
              <a:solidFill>
                <a:srgbClr val="D7D7D7">
                  <a:lumMod val="50000"/>
                </a:srgbClr>
              </a:solidFill>
            </a:ln>
            <a:effectLst/>
          </p:spPr>
          <p:txBody>
            <a:bodyPr wrap="square" lIns="45720" tIns="45720" rIns="45720" bIns="45720" rtlCol="0"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Condition</a:t>
              </a:r>
            </a:p>
          </p:txBody>
        </p:sp>
        <p:sp>
          <p:nvSpPr>
            <p:cNvPr id="9" name="Right Arrow 8"/>
            <p:cNvSpPr/>
            <p:nvPr/>
          </p:nvSpPr>
          <p:spPr>
            <a:xfrm rot="5400000">
              <a:off x="5075304" y="29328730"/>
              <a:ext cx="870442" cy="338896"/>
            </a:xfrm>
            <a:prstGeom prst="rightArrow">
              <a:avLst>
                <a:gd name="adj1" fmla="val 32046"/>
                <a:gd name="adj2" fmla="val 52992"/>
              </a:avLst>
            </a:prstGeom>
            <a:gradFill rotWithShape="1">
              <a:gsLst>
                <a:gs pos="0">
                  <a:srgbClr val="003466">
                    <a:tint val="100000"/>
                    <a:shade val="100000"/>
                    <a:satMod val="129999"/>
                  </a:srgbClr>
                </a:gs>
                <a:gs pos="100000">
                  <a:srgbClr val="003466">
                    <a:tint val="50000"/>
                    <a:shade val="100000"/>
                    <a:satMod val="350000"/>
                  </a:srgbClr>
                </a:gs>
              </a:gsLst>
              <a:lin ang="16200000" scaled="0"/>
            </a:gradFill>
            <a:ln w="9525" cap="flat" cmpd="sng" algn="ctr">
              <a:solidFill>
                <a:srgbClr val="003466">
                  <a:shade val="95000"/>
                  <a:satMod val="104999"/>
                </a:srgbClr>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BAC9"/>
                </a:solidFill>
                <a:effectLst/>
                <a:uLnTx/>
                <a:uFillTx/>
                <a:latin typeface="Helvetica"/>
                <a:cs typeface="Helvetica"/>
                <a:sym typeface="Arial"/>
              </a:endParaRPr>
            </a:p>
          </p:txBody>
        </p:sp>
      </p:grpSp>
    </p:spTree>
    <p:extLst>
      <p:ext uri="{BB962C8B-B14F-4D97-AF65-F5344CB8AC3E}">
        <p14:creationId xmlns:p14="http://schemas.microsoft.com/office/powerpoint/2010/main" val="25573029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ExperiMental Study</a:t>
            </a:r>
            <a:endParaRPr lang="en-US" dirty="0"/>
          </a:p>
        </p:txBody>
      </p:sp>
      <p:sp>
        <p:nvSpPr>
          <p:cNvPr id="3" name="Content Placeholder 2"/>
          <p:cNvSpPr>
            <a:spLocks noGrp="1"/>
          </p:cNvSpPr>
          <p:nvPr>
            <p:ph idx="1"/>
          </p:nvPr>
        </p:nvSpPr>
        <p:spPr>
          <a:xfrm>
            <a:off x="1295400" y="1828800"/>
            <a:ext cx="10134600" cy="4114800"/>
          </a:xfrm>
        </p:spPr>
        <p:txBody>
          <a:bodyPr/>
          <a:lstStyle/>
          <a:p>
            <a:pPr lvl="0"/>
            <a:r>
              <a:rPr lang="en-US" sz="2400" dirty="0">
                <a:sym typeface="Arial"/>
              </a:rPr>
              <a:t>How do videos’ formats affect learning and reactions to a statistics lesson?</a:t>
            </a:r>
          </a:p>
          <a:p>
            <a:pPr lvl="0"/>
            <a:endParaRPr lang="en-US" dirty="0" smtClean="0">
              <a:sym typeface="Arial"/>
            </a:endParaRPr>
          </a:p>
          <a:p>
            <a:pPr lvl="0"/>
            <a:endParaRPr lang="en-US" dirty="0" smtClean="0">
              <a:sym typeface="Arial"/>
            </a:endParaRPr>
          </a:p>
          <a:p>
            <a:pPr lvl="0"/>
            <a:endParaRPr lang="en-US" dirty="0">
              <a:sym typeface="Arial"/>
            </a:endParaRPr>
          </a:p>
        </p:txBody>
      </p:sp>
      <p:grpSp>
        <p:nvGrpSpPr>
          <p:cNvPr id="24" name="Group 23"/>
          <p:cNvGrpSpPr/>
          <p:nvPr/>
        </p:nvGrpSpPr>
        <p:grpSpPr>
          <a:xfrm>
            <a:off x="3291345" y="2828411"/>
            <a:ext cx="5609310" cy="3089775"/>
            <a:chOff x="3075032" y="2623969"/>
            <a:chExt cx="5609310" cy="3089775"/>
          </a:xfrm>
        </p:grpSpPr>
        <p:grpSp>
          <p:nvGrpSpPr>
            <p:cNvPr id="25" name="Group 24"/>
            <p:cNvGrpSpPr/>
            <p:nvPr/>
          </p:nvGrpSpPr>
          <p:grpSpPr>
            <a:xfrm>
              <a:off x="3075032" y="2623969"/>
              <a:ext cx="4858010" cy="3089775"/>
              <a:chOff x="1819831" y="357016"/>
              <a:chExt cx="4858010" cy="3089775"/>
            </a:xfrm>
          </p:grpSpPr>
          <p:sp>
            <p:nvSpPr>
              <p:cNvPr id="27" name="TextBox 26"/>
              <p:cNvSpPr txBox="1"/>
              <p:nvPr/>
            </p:nvSpPr>
            <p:spPr>
              <a:xfrm>
                <a:off x="3020241" y="357016"/>
                <a:ext cx="3657600" cy="914400"/>
              </a:xfrm>
              <a:prstGeom prst="rect">
                <a:avLst/>
              </a:prstGeom>
              <a:solidFill>
                <a:srgbClr val="EFF5FB"/>
              </a:solidFill>
              <a:ln>
                <a:solidFill>
                  <a:srgbClr val="D7D7D7">
                    <a:lumMod val="50000"/>
                  </a:srgbClr>
                </a:solidFill>
              </a:ln>
              <a:effectLst>
                <a:outerShdw blurRad="50800" dist="38100" dir="2700000" algn="tl" rotWithShape="0">
                  <a:prstClr val="black">
                    <a:alpha val="40000"/>
                  </a:prstClr>
                </a:outerShdw>
              </a:effectLst>
            </p:spPr>
            <p:txBody>
              <a:bodyPr wrap="square" rtlCol="0">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Background</a:t>
                </a:r>
              </a:p>
            </p:txBody>
          </p:sp>
          <p:sp>
            <p:nvSpPr>
              <p:cNvPr id="28" name="TextBox 27"/>
              <p:cNvSpPr txBox="1"/>
              <p:nvPr/>
            </p:nvSpPr>
            <p:spPr>
              <a:xfrm>
                <a:off x="2780159" y="792091"/>
                <a:ext cx="3657600" cy="914400"/>
              </a:xfrm>
              <a:prstGeom prst="rect">
                <a:avLst/>
              </a:prstGeom>
              <a:solidFill>
                <a:srgbClr val="EFF5FB"/>
              </a:solidFill>
              <a:ln>
                <a:solidFill>
                  <a:srgbClr val="D7D7D7">
                    <a:lumMod val="50000"/>
                  </a:srgbClr>
                </a:solidFill>
              </a:ln>
              <a:effectLst>
                <a:outerShdw blurRad="50800" dist="38100" dir="2700000" algn="tl" rotWithShape="0">
                  <a:prstClr val="black">
                    <a:alpha val="40000"/>
                  </a:prstClr>
                </a:outerShdw>
              </a:effectLst>
            </p:spPr>
            <p:txBody>
              <a:bodyPr wrap="square" rtlCol="0">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Video Comparison</a:t>
                </a:r>
              </a:p>
            </p:txBody>
          </p:sp>
          <p:sp>
            <p:nvSpPr>
              <p:cNvPr id="29" name="TextBox 28"/>
              <p:cNvSpPr txBox="1"/>
              <p:nvPr/>
            </p:nvSpPr>
            <p:spPr>
              <a:xfrm>
                <a:off x="2540077" y="1227166"/>
                <a:ext cx="3657600" cy="914400"/>
              </a:xfrm>
              <a:prstGeom prst="rect">
                <a:avLst/>
              </a:prstGeom>
              <a:solidFill>
                <a:srgbClr val="D7D7D7">
                  <a:lumMod val="40000"/>
                  <a:lumOff val="60000"/>
                </a:srgbClr>
              </a:solidFill>
              <a:ln>
                <a:solidFill>
                  <a:srgbClr val="D7D7D7">
                    <a:lumMod val="50000"/>
                  </a:srgbClr>
                </a:solidFill>
              </a:ln>
              <a:effectLst>
                <a:outerShdw blurRad="50800" dist="38100" dir="2700000" algn="tl" rotWithShape="0">
                  <a:prstClr val="black">
                    <a:alpha val="40000"/>
                  </a:prstClr>
                </a:outerShdw>
              </a:effectLst>
            </p:spPr>
            <p:txBody>
              <a:bodyPr wrap="square" rtlCol="0">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2 min clip </a:t>
                </a:r>
                <a:r>
                  <a:rPr kumimoji="0" lang="en-US" sz="2000" b="0" i="0" u="none" strike="noStrike" kern="0" cap="none" spc="0" normalizeH="0" baseline="0" noProof="0" dirty="0">
                    <a:ln>
                      <a:noFill/>
                    </a:ln>
                    <a:solidFill>
                      <a:srgbClr val="000000"/>
                    </a:solidFill>
                    <a:effectLst/>
                    <a:uLnTx/>
                    <a:uFillTx/>
                    <a:latin typeface="Arial"/>
                    <a:cs typeface="Arial"/>
                    <a:sym typeface="Arial"/>
                  </a:rPr>
                  <a:t>(other condition)</a:t>
                </a:r>
              </a:p>
            </p:txBody>
          </p:sp>
          <p:sp>
            <p:nvSpPr>
              <p:cNvPr id="30" name="TextBox 29"/>
              <p:cNvSpPr txBox="1"/>
              <p:nvPr/>
            </p:nvSpPr>
            <p:spPr>
              <a:xfrm>
                <a:off x="2299995" y="1662241"/>
                <a:ext cx="3657600" cy="914400"/>
              </a:xfrm>
              <a:prstGeom prst="rect">
                <a:avLst/>
              </a:prstGeom>
              <a:solidFill>
                <a:srgbClr val="EFF5FB"/>
              </a:solidFill>
              <a:ln>
                <a:solidFill>
                  <a:srgbClr val="D7D7D7">
                    <a:lumMod val="50000"/>
                  </a:srgbClr>
                </a:solidFill>
              </a:ln>
              <a:effectLst>
                <a:outerShdw blurRad="50800" dist="38100" dir="2700000" algn="tl" rotWithShape="0">
                  <a:prstClr val="black">
                    <a:alpha val="40000"/>
                  </a:prstClr>
                </a:outerShdw>
              </a:effectLst>
            </p:spPr>
            <p:txBody>
              <a:bodyPr wrap="square" rtlCol="0">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Recall and Learning</a:t>
                </a:r>
              </a:p>
            </p:txBody>
          </p:sp>
          <p:sp>
            <p:nvSpPr>
              <p:cNvPr id="31" name="TextBox 30"/>
              <p:cNvSpPr txBox="1"/>
              <p:nvPr/>
            </p:nvSpPr>
            <p:spPr>
              <a:xfrm>
                <a:off x="2059913" y="2097316"/>
                <a:ext cx="3657600" cy="914400"/>
              </a:xfrm>
              <a:prstGeom prst="rect">
                <a:avLst/>
              </a:prstGeom>
              <a:solidFill>
                <a:srgbClr val="EFF5FB"/>
              </a:solidFill>
              <a:ln>
                <a:solidFill>
                  <a:srgbClr val="D7D7D7">
                    <a:lumMod val="50000"/>
                  </a:srgbClr>
                </a:solidFill>
              </a:ln>
              <a:effectLst>
                <a:outerShdw blurRad="50800" dist="38100" dir="2700000" algn="tl" rotWithShape="0">
                  <a:prstClr val="black">
                    <a:alpha val="40000"/>
                  </a:prstClr>
                </a:outerShdw>
              </a:effectLst>
            </p:spPr>
            <p:txBody>
              <a:bodyPr wrap="square" rtlCol="0">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Initial Video Evaluation</a:t>
                </a:r>
              </a:p>
            </p:txBody>
          </p:sp>
          <p:sp>
            <p:nvSpPr>
              <p:cNvPr id="32" name="TextBox 31"/>
              <p:cNvSpPr txBox="1"/>
              <p:nvPr/>
            </p:nvSpPr>
            <p:spPr>
              <a:xfrm>
                <a:off x="1819831" y="2532391"/>
                <a:ext cx="3657600" cy="914400"/>
              </a:xfrm>
              <a:prstGeom prst="rect">
                <a:avLst/>
              </a:prstGeom>
              <a:solidFill>
                <a:srgbClr val="D7D7D7">
                  <a:lumMod val="40000"/>
                  <a:lumOff val="60000"/>
                </a:srgbClr>
              </a:solidFill>
              <a:ln>
                <a:solidFill>
                  <a:srgbClr val="D7D7D7">
                    <a:lumMod val="50000"/>
                  </a:srgbClr>
                </a:solidFill>
              </a:ln>
              <a:effectLst>
                <a:outerShdw blurRad="50800" dist="38100" dir="2700000" algn="tl" rotWithShape="0">
                  <a:prstClr val="black">
                    <a:alpha val="40000"/>
                  </a:prstClr>
                </a:outerShdw>
              </a:effectLst>
            </p:spPr>
            <p:txBody>
              <a:bodyPr wrap="square" rtlCol="0">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10 minute video lesson</a:t>
                </a:r>
              </a:p>
            </p:txBody>
          </p:sp>
        </p:grpSp>
        <p:cxnSp>
          <p:nvCxnSpPr>
            <p:cNvPr id="26" name="Straight Arrow Connector 25"/>
            <p:cNvCxnSpPr/>
            <p:nvPr/>
          </p:nvCxnSpPr>
          <p:spPr>
            <a:xfrm flipV="1">
              <a:off x="7452878" y="3080222"/>
              <a:ext cx="1231464" cy="2441019"/>
            </a:xfrm>
            <a:prstGeom prst="straightConnector1">
              <a:avLst/>
            </a:prstGeom>
            <a:noFill/>
            <a:ln w="41275" cap="flat">
              <a:solidFill>
                <a:srgbClr val="000000"/>
              </a:solidFill>
              <a:prstDash val="solid"/>
              <a:bevel/>
              <a:tailEnd type="arrow" w="lg" len="lg"/>
            </a:ln>
            <a:effectLst>
              <a:outerShdw blurRad="38100" dist="20000" dir="5400000" rotWithShape="0">
                <a:srgbClr val="000000">
                  <a:alpha val="38000"/>
                </a:srgbClr>
              </a:outerShdw>
            </a:effectLst>
            <a:sp3d/>
          </p:spPr>
        </p:cxnSp>
      </p:grpSp>
    </p:spTree>
    <p:extLst>
      <p:ext uri="{BB962C8B-B14F-4D97-AF65-F5344CB8AC3E}">
        <p14:creationId xmlns:p14="http://schemas.microsoft.com/office/powerpoint/2010/main" val="3362096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Accuracy</a:t>
            </a:r>
            <a:endParaRPr lang="en-US" dirty="0"/>
          </a:p>
        </p:txBody>
      </p:sp>
      <p:sp>
        <p:nvSpPr>
          <p:cNvPr id="6" name="Content Placeholder 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p:txBody>
      </p:sp>
      <p:sp>
        <p:nvSpPr>
          <p:cNvPr id="11" name="TextBox 10"/>
          <p:cNvSpPr txBox="1"/>
          <p:nvPr/>
        </p:nvSpPr>
        <p:spPr>
          <a:xfrm>
            <a:off x="8281058" y="6488668"/>
            <a:ext cx="3814762" cy="369332"/>
          </a:xfrm>
          <a:prstGeom prst="rect">
            <a:avLst/>
          </a:prstGeom>
          <a:noFill/>
        </p:spPr>
        <p:txBody>
          <a:bodyPr wrap="none" rtlCol="0">
            <a:spAutoFit/>
          </a:bodyPr>
          <a:lstStyle/>
          <a:p>
            <a:r>
              <a:rPr lang="en-US" dirty="0" smtClean="0"/>
              <a:t>Effect of statistics experience: </a:t>
            </a:r>
            <a:r>
              <a:rPr lang="en-US" i="1" dirty="0" smtClean="0"/>
              <a:t>p</a:t>
            </a:r>
            <a:r>
              <a:rPr lang="en-US" dirty="0" smtClean="0"/>
              <a:t> = .02</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0200"/>
            <a:ext cx="10058400" cy="4572000"/>
          </a:xfrm>
          <a:prstGeom prst="rect">
            <a:avLst/>
          </a:prstGeom>
        </p:spPr>
      </p:pic>
    </p:spTree>
    <p:extLst>
      <p:ext uri="{BB962C8B-B14F-4D97-AF65-F5344CB8AC3E}">
        <p14:creationId xmlns:p14="http://schemas.microsoft.com/office/powerpoint/2010/main" val="145559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381000"/>
            <a:ext cx="9957619" cy="1143000"/>
          </a:xfrm>
        </p:spPr>
        <p:txBody>
          <a:bodyPr>
            <a:normAutofit fontScale="90000"/>
          </a:bodyPr>
          <a:lstStyle/>
          <a:p>
            <a:r>
              <a:rPr lang="en-US" dirty="0" smtClean="0"/>
              <a:t>Reactions to the Videos: </a:t>
            </a:r>
            <a:br>
              <a:rPr lang="en-US" dirty="0" smtClean="0"/>
            </a:br>
            <a:r>
              <a:rPr lang="en-US" dirty="0" smtClean="0"/>
              <a:t>Comparative Evaluations in Open-Ended Responses</a:t>
            </a:r>
            <a:endParaRPr lang="en-US" dirty="0"/>
          </a:p>
        </p:txBody>
      </p:sp>
      <p:sp>
        <p:nvSpPr>
          <p:cNvPr id="3" name="Content Placeholder 2"/>
          <p:cNvSpPr>
            <a:spLocks noGrp="1"/>
          </p:cNvSpPr>
          <p:nvPr>
            <p:ph idx="1"/>
          </p:nvPr>
        </p:nvSpPr>
        <p:spPr>
          <a:xfrm>
            <a:off x="1295399" y="1828800"/>
            <a:ext cx="10090355" cy="4114800"/>
          </a:xfrm>
        </p:spPr>
        <p:txBody>
          <a:bodyPr/>
          <a:lstStyle/>
          <a:p>
            <a:pPr marL="45720" indent="0">
              <a:buNone/>
            </a:pPr>
            <a:r>
              <a:rPr lang="en-US" dirty="0" smtClean="0"/>
              <a:t>Possible to consider the enhanced format </a:t>
            </a:r>
            <a:r>
              <a:rPr lang="en-US" i="1" dirty="0" smtClean="0"/>
              <a:t>both</a:t>
            </a:r>
            <a:r>
              <a:rPr lang="en-US" dirty="0" smtClean="0"/>
              <a:t> more distracting and more engaging (</a:t>
            </a:r>
            <a:r>
              <a:rPr lang="en-US" i="1" dirty="0" smtClean="0"/>
              <a:t>n</a:t>
            </a:r>
            <a:r>
              <a:rPr lang="en-US" dirty="0" smtClean="0"/>
              <a:t> = 4)</a:t>
            </a:r>
            <a:endParaRPr lang="en-US" dirty="0"/>
          </a:p>
        </p:txBody>
      </p:sp>
      <p:sp>
        <p:nvSpPr>
          <p:cNvPr id="10" name="TextBox 9"/>
          <p:cNvSpPr txBox="1"/>
          <p:nvPr/>
        </p:nvSpPr>
        <p:spPr>
          <a:xfrm>
            <a:off x="7555174" y="8180227"/>
            <a:ext cx="4308528" cy="369332"/>
          </a:xfrm>
          <a:prstGeom prst="rect">
            <a:avLst/>
          </a:prstGeom>
          <a:noFill/>
        </p:spPr>
        <p:txBody>
          <a:bodyPr wrap="square" rtlCol="0">
            <a:spAutoFit/>
          </a:bodyPr>
          <a:lstStyle/>
          <a:p>
            <a:r>
              <a:rPr lang="en-US" dirty="0" smtClean="0"/>
              <a:t>Tables show % of individuals in that cell.</a:t>
            </a:r>
            <a:endParaRPr lang="en-US" dirty="0"/>
          </a:p>
        </p:txBody>
      </p:sp>
      <p:sp>
        <p:nvSpPr>
          <p:cNvPr id="11" name="TextBox 10"/>
          <p:cNvSpPr txBox="1"/>
          <p:nvPr/>
        </p:nvSpPr>
        <p:spPr>
          <a:xfrm>
            <a:off x="2275647" y="2558071"/>
            <a:ext cx="7996604" cy="1661993"/>
          </a:xfrm>
          <a:prstGeom prst="rect">
            <a:avLst/>
          </a:prstGeom>
          <a:solidFill>
            <a:srgbClr val="EFF5FB"/>
          </a:solidFill>
          <a:ln w="12700" cap="flat">
            <a:noFill/>
            <a:miter lim="400000"/>
          </a:ln>
          <a:effectLst/>
          <a:sp3d/>
        </p:spPr>
        <p:txBody>
          <a:bodyPr rot="0" spcFirstLastPara="1" vertOverflow="overflow" horzOverflow="overflow" vert="horz" wrap="square" lIns="91440" tIns="91440" rIns="91440" bIns="91440"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The</a:t>
            </a:r>
            <a:r>
              <a:rPr kumimoji="0" lang="en-US" sz="24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[basic] </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video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was incredibly boring with little to no interaction … The </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[enhanced]</a:t>
            </a:r>
            <a:r>
              <a:rPr kumimoji="0" lang="en-US" sz="24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video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was horrible at keeping my attention on the thing I was supposed to be concentrating on …, but it kept me more engaged.”</a:t>
            </a:r>
          </a:p>
        </p:txBody>
      </p:sp>
      <p:sp>
        <p:nvSpPr>
          <p:cNvPr id="12" name="TextBox 11"/>
          <p:cNvSpPr txBox="1"/>
          <p:nvPr/>
        </p:nvSpPr>
        <p:spPr>
          <a:xfrm>
            <a:off x="3816530" y="4949334"/>
            <a:ext cx="4914838" cy="923330"/>
          </a:xfrm>
          <a:prstGeom prst="rect">
            <a:avLst/>
          </a:prstGeom>
          <a:solidFill>
            <a:srgbClr val="EFF5FB"/>
          </a:solidFill>
          <a:ln w="12700" cap="flat">
            <a:noFill/>
            <a:miter lim="400000"/>
          </a:ln>
          <a:effectLst/>
          <a:sp3d/>
        </p:spPr>
        <p:txBody>
          <a:bodyPr rot="0" spcFirstLastPara="1" vertOverflow="overflow" horzOverflow="overflow" vert="horz" wrap="square" lIns="91440" tIns="91440" rIns="91440" bIns="91440" numCol="1" spcCol="38100" rtlCol="0" anchor="ctr">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[enhanced</a:t>
            </a:r>
            <a:r>
              <a:rPr kumimoji="0" lang="en-US" sz="24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video] </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was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more captivating but also more distracting”</a:t>
            </a:r>
          </a:p>
        </p:txBody>
      </p:sp>
    </p:spTree>
    <p:extLst>
      <p:ext uri="{BB962C8B-B14F-4D97-AF65-F5344CB8AC3E}">
        <p14:creationId xmlns:p14="http://schemas.microsoft.com/office/powerpoint/2010/main" val="3529491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Reactions to the Videos: </a:t>
            </a:r>
            <a:br>
              <a:rPr lang="en-US" dirty="0"/>
            </a:br>
            <a:r>
              <a:rPr lang="en-US" dirty="0"/>
              <a:t>Comparative Evaluations</a:t>
            </a:r>
          </a:p>
        </p:txBody>
      </p:sp>
      <p:sp>
        <p:nvSpPr>
          <p:cNvPr id="3" name="TextBox 2"/>
          <p:cNvSpPr txBox="1"/>
          <p:nvPr/>
        </p:nvSpPr>
        <p:spPr>
          <a:xfrm>
            <a:off x="9187543" y="0"/>
            <a:ext cx="3004457" cy="1000274"/>
          </a:xfrm>
          <a:prstGeom prst="rect">
            <a:avLst/>
          </a:prstGeom>
          <a:noFill/>
        </p:spPr>
        <p:txBody>
          <a:bodyPr wrap="square" rtlCol="0">
            <a:spAutoFit/>
          </a:bodyPr>
          <a:lstStyle/>
          <a:p>
            <a:r>
              <a:rPr lang="en-US" i="1" dirty="0" smtClean="0"/>
              <a:t>n </a:t>
            </a:r>
            <a:r>
              <a:rPr lang="en-US" dirty="0" smtClean="0"/>
              <a:t>= 40          (54% of sample)</a:t>
            </a:r>
          </a:p>
          <a:p>
            <a:endParaRPr lang="en-US" sz="500" i="1" dirty="0" smtClean="0"/>
          </a:p>
          <a:p>
            <a:r>
              <a:rPr lang="en-US" i="1" dirty="0" smtClean="0"/>
              <a:t>Basic</a:t>
            </a:r>
            <a:r>
              <a:rPr lang="en-US" dirty="0" smtClean="0"/>
              <a:t>: </a:t>
            </a:r>
            <a:r>
              <a:rPr lang="en-US" dirty="0"/>
              <a:t>65% </a:t>
            </a:r>
            <a:r>
              <a:rPr lang="en-US" dirty="0" smtClean="0"/>
              <a:t>prior stats</a:t>
            </a:r>
            <a:endParaRPr lang="en-US" dirty="0"/>
          </a:p>
          <a:p>
            <a:r>
              <a:rPr lang="en-US" i="1" dirty="0" smtClean="0"/>
              <a:t>Enhanced</a:t>
            </a:r>
            <a:r>
              <a:rPr lang="en-US" dirty="0" smtClean="0"/>
              <a:t> : 85% prior stats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6" y="1524000"/>
            <a:ext cx="10922508" cy="4572000"/>
          </a:xfrm>
          <a:prstGeom prst="rect">
            <a:avLst/>
          </a:prstGeom>
        </p:spPr>
      </p:pic>
    </p:spTree>
    <p:extLst>
      <p:ext uri="{BB962C8B-B14F-4D97-AF65-F5344CB8AC3E}">
        <p14:creationId xmlns:p14="http://schemas.microsoft.com/office/powerpoint/2010/main" val="607144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Directions</a:t>
            </a:r>
            <a:endParaRPr lang="en-US" dirty="0"/>
          </a:p>
        </p:txBody>
      </p:sp>
      <p:sp>
        <p:nvSpPr>
          <p:cNvPr id="3" name="Content Placeholder 2"/>
          <p:cNvSpPr>
            <a:spLocks noGrp="1"/>
          </p:cNvSpPr>
          <p:nvPr>
            <p:ph idx="1"/>
          </p:nvPr>
        </p:nvSpPr>
        <p:spPr/>
        <p:txBody>
          <a:bodyPr>
            <a:normAutofit/>
          </a:bodyPr>
          <a:lstStyle/>
          <a:p>
            <a:r>
              <a:rPr lang="en-US" sz="2400" dirty="0" smtClean="0"/>
              <a:t>Despite varied reactions to the videos, no effects on learning</a:t>
            </a:r>
          </a:p>
          <a:p>
            <a:pPr lvl="1"/>
            <a:r>
              <a:rPr lang="en-US" sz="2000" dirty="0" smtClean="0"/>
              <a:t>Theoretically unexpected and worth future exploration</a:t>
            </a:r>
          </a:p>
          <a:p>
            <a:pPr lvl="1"/>
            <a:r>
              <a:rPr lang="en-US" sz="2000" dirty="0" smtClean="0"/>
              <a:t>Indicative of the difficulties applying learning principles in authentic contexts</a:t>
            </a:r>
          </a:p>
          <a:p>
            <a:pPr lvl="1"/>
            <a:endParaRPr lang="en-US" sz="1400" dirty="0" smtClean="0"/>
          </a:p>
          <a:p>
            <a:r>
              <a:rPr lang="en-US" sz="2400" dirty="0" smtClean="0"/>
              <a:t>Competing predictions based on different features of the videos</a:t>
            </a:r>
          </a:p>
          <a:p>
            <a:endParaRPr lang="en-US" sz="1600" dirty="0"/>
          </a:p>
          <a:p>
            <a:r>
              <a:rPr lang="en-US" sz="2400" dirty="0" smtClean="0"/>
              <a:t>Future Directions</a:t>
            </a:r>
          </a:p>
          <a:p>
            <a:pPr lvl="1"/>
            <a:r>
              <a:rPr lang="en-US" sz="2000" dirty="0"/>
              <a:t>Classroom-based research</a:t>
            </a:r>
          </a:p>
          <a:p>
            <a:pPr lvl="1"/>
            <a:r>
              <a:rPr lang="en-US" sz="2000" dirty="0"/>
              <a:t>Continue to address the role of prior </a:t>
            </a:r>
            <a:r>
              <a:rPr lang="en-US" sz="2000" dirty="0" smtClean="0"/>
              <a:t>ability and student attitudes</a:t>
            </a:r>
            <a:endParaRPr lang="en-US" sz="2000" dirty="0"/>
          </a:p>
          <a:p>
            <a:pPr lvl="1"/>
            <a:endParaRPr lang="en-US" sz="2000" dirty="0"/>
          </a:p>
        </p:txBody>
      </p:sp>
    </p:spTree>
    <p:extLst>
      <p:ext uri="{BB962C8B-B14F-4D97-AF65-F5344CB8AC3E}">
        <p14:creationId xmlns:p14="http://schemas.microsoft.com/office/powerpoint/2010/main" val="2687150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1367</Words>
  <Application>Microsoft Office PowerPoint</Application>
  <PresentationFormat>Widescreen</PresentationFormat>
  <Paragraphs>150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Cambria</vt:lpstr>
      <vt:lpstr>Helvetica</vt:lpstr>
      <vt:lpstr>Times New Roman</vt:lpstr>
      <vt:lpstr>Wingdings</vt:lpstr>
      <vt:lpstr>Red Line Business 16x9</vt:lpstr>
      <vt:lpstr>Learning and Motivation  from  Basic versus Enhanced Statistics Video Lessons</vt:lpstr>
      <vt:lpstr>Instructional Design of Videos</vt:lpstr>
      <vt:lpstr>Passion Driven Statistics</vt:lpstr>
      <vt:lpstr>ExperiMental Study</vt:lpstr>
      <vt:lpstr>ExperiMental Study</vt:lpstr>
      <vt:lpstr>Accuracy</vt:lpstr>
      <vt:lpstr>Reactions to the Videos:  Comparative Evaluations in Open-Ended Responses</vt:lpstr>
      <vt:lpstr>Reactions to the Videos:  Comparative Evaluations</vt:lpstr>
      <vt:lpstr>Conclusions and Future Directions</vt:lpstr>
      <vt:lpstr>Thank You</vt:lpstr>
      <vt:lpstr>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2016-03-01T23:24:46Z</dcterms:created>
  <dcterms:modified xsi:type="dcterms:W3CDTF">2016-05-06T20:40:59Z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