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5" r:id="rId6"/>
    <p:sldId id="270" r:id="rId7"/>
    <p:sldId id="271" r:id="rId8"/>
    <p:sldId id="260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1A402-5099-2343-91E0-0B8DB0DC93E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6912B-3900-2848-B021-00BAA8DCBD2C}">
      <dgm:prSet phldrT="[Text]"/>
      <dgm:spPr/>
      <dgm:t>
        <a:bodyPr/>
        <a:lstStyle/>
        <a:p>
          <a:r>
            <a:rPr lang="en-US" dirty="0" smtClean="0"/>
            <a:t>E-Portfolio</a:t>
          </a:r>
          <a:endParaRPr lang="en-US" dirty="0"/>
        </a:p>
      </dgm:t>
    </dgm:pt>
    <dgm:pt modelId="{3E43C7B7-E783-2E44-BDF5-FB448B10DBCF}" type="parTrans" cxnId="{1CF3A023-3DA4-3F4A-868B-C369B0C31012}">
      <dgm:prSet/>
      <dgm:spPr/>
      <dgm:t>
        <a:bodyPr/>
        <a:lstStyle/>
        <a:p>
          <a:endParaRPr lang="en-US"/>
        </a:p>
      </dgm:t>
    </dgm:pt>
    <dgm:pt modelId="{E64F5B4D-7887-FB41-9CB1-B80BECB3E9A3}" type="sibTrans" cxnId="{1CF3A023-3DA4-3F4A-868B-C369B0C31012}">
      <dgm:prSet/>
      <dgm:spPr/>
      <dgm:t>
        <a:bodyPr/>
        <a:lstStyle/>
        <a:p>
          <a:endParaRPr lang="en-US"/>
        </a:p>
      </dgm:t>
    </dgm:pt>
    <dgm:pt modelId="{A0ACB39E-6BA6-0042-A1BD-E638DF10CADB}">
      <dgm:prSet phldrT="[Text]"/>
      <dgm:spPr/>
      <dgm:t>
        <a:bodyPr/>
        <a:lstStyle/>
        <a:p>
          <a:r>
            <a:rPr lang="en-US" dirty="0" smtClean="0"/>
            <a:t>QUESTION/PROBLEM/HYPOTHESIS</a:t>
          </a:r>
        </a:p>
        <a:p>
          <a:r>
            <a:rPr lang="en-US" dirty="0" smtClean="0"/>
            <a:t>Ex: Examine the impact of an applet for teaching and learning the central limit theorem </a:t>
          </a:r>
        </a:p>
      </dgm:t>
    </dgm:pt>
    <dgm:pt modelId="{B6093974-B5D9-DB42-9FD9-311C58EE0D1A}" type="parTrans" cxnId="{FAE8EF07-76B3-C149-874E-CBDAA918401D}">
      <dgm:prSet/>
      <dgm:spPr/>
      <dgm:t>
        <a:bodyPr/>
        <a:lstStyle/>
        <a:p>
          <a:endParaRPr lang="en-US"/>
        </a:p>
      </dgm:t>
    </dgm:pt>
    <dgm:pt modelId="{FF8C8B93-53F7-4B48-AE59-A1A13E361D65}" type="sibTrans" cxnId="{FAE8EF07-76B3-C149-874E-CBDAA918401D}">
      <dgm:prSet/>
      <dgm:spPr/>
      <dgm:t>
        <a:bodyPr/>
        <a:lstStyle/>
        <a:p>
          <a:endParaRPr lang="en-US"/>
        </a:p>
      </dgm:t>
    </dgm:pt>
    <dgm:pt modelId="{25D797C4-42A2-AD45-B2FD-E1812A0B70B5}">
      <dgm:prSet phldrT="[Text]"/>
      <dgm:spPr/>
      <dgm:t>
        <a:bodyPr/>
        <a:lstStyle/>
        <a:p>
          <a:r>
            <a:rPr lang="en-US" dirty="0" smtClean="0"/>
            <a:t>DESIGN</a:t>
          </a:r>
        </a:p>
        <a:p>
          <a:r>
            <a:rPr lang="en-US" dirty="0" smtClean="0"/>
            <a:t>Ex: Use literature from psychology and statistics courses</a:t>
          </a:r>
        </a:p>
      </dgm:t>
    </dgm:pt>
    <dgm:pt modelId="{B7046138-2764-0A4E-9909-430E6997BBB7}" type="parTrans" cxnId="{45840F52-89CC-774C-A3F7-25BFF786A270}">
      <dgm:prSet/>
      <dgm:spPr/>
      <dgm:t>
        <a:bodyPr/>
        <a:lstStyle/>
        <a:p>
          <a:endParaRPr lang="en-US"/>
        </a:p>
      </dgm:t>
    </dgm:pt>
    <dgm:pt modelId="{23235F42-64FD-5D4C-8B05-D23717CDB500}" type="sibTrans" cxnId="{45840F52-89CC-774C-A3F7-25BFF786A270}">
      <dgm:prSet/>
      <dgm:spPr/>
      <dgm:t>
        <a:bodyPr/>
        <a:lstStyle/>
        <a:p>
          <a:endParaRPr lang="en-US"/>
        </a:p>
      </dgm:t>
    </dgm:pt>
    <dgm:pt modelId="{0E45F43B-10D8-ED4A-A649-F7D16ACA46F7}">
      <dgm:prSet phldrT="[Text]"/>
      <dgm:spPr/>
      <dgm:t>
        <a:bodyPr/>
        <a:lstStyle/>
        <a:p>
          <a:r>
            <a:rPr lang="en-US" dirty="0" smtClean="0"/>
            <a:t>METHODS</a:t>
          </a:r>
        </a:p>
        <a:p>
          <a:r>
            <a:rPr lang="en-US" dirty="0" smtClean="0"/>
            <a:t>Ex: Experimental? Survey?</a:t>
          </a:r>
        </a:p>
        <a:p>
          <a:r>
            <a:rPr lang="en-US" dirty="0" smtClean="0"/>
            <a:t>Analytical procedures</a:t>
          </a:r>
          <a:endParaRPr lang="en-US" dirty="0"/>
        </a:p>
      </dgm:t>
    </dgm:pt>
    <dgm:pt modelId="{B43EBBCC-710E-EC49-9BCF-BA8E6720D825}" type="parTrans" cxnId="{EDB38F7D-ACCD-5942-89D4-9227D1195EDB}">
      <dgm:prSet/>
      <dgm:spPr/>
      <dgm:t>
        <a:bodyPr/>
        <a:lstStyle/>
        <a:p>
          <a:endParaRPr lang="en-US"/>
        </a:p>
      </dgm:t>
    </dgm:pt>
    <dgm:pt modelId="{C0279BA5-F6E0-C54D-BE41-0250CC27201D}" type="sibTrans" cxnId="{EDB38F7D-ACCD-5942-89D4-9227D1195EDB}">
      <dgm:prSet/>
      <dgm:spPr/>
      <dgm:t>
        <a:bodyPr/>
        <a:lstStyle/>
        <a:p>
          <a:endParaRPr lang="en-US"/>
        </a:p>
      </dgm:t>
    </dgm:pt>
    <dgm:pt modelId="{86D35B4F-1950-5A49-B27A-55BBACDD3461}">
      <dgm:prSet phldrT="[Text]"/>
      <dgm:spPr/>
      <dgm:t>
        <a:bodyPr/>
        <a:lstStyle/>
        <a:p>
          <a:r>
            <a:rPr lang="en-US" dirty="0" smtClean="0"/>
            <a:t>SHARE</a:t>
          </a:r>
        </a:p>
        <a:p>
          <a:r>
            <a:rPr lang="en-US" dirty="0" smtClean="0"/>
            <a:t>Communicate results to various stakeholders</a:t>
          </a:r>
          <a:endParaRPr lang="en-US" dirty="0"/>
        </a:p>
      </dgm:t>
    </dgm:pt>
    <dgm:pt modelId="{5EFE8746-68D2-6A42-ABF3-9BA2F9BDC8CF}" type="parTrans" cxnId="{1AE72AA9-4659-1344-B94E-30514B8F7853}">
      <dgm:prSet/>
      <dgm:spPr/>
      <dgm:t>
        <a:bodyPr/>
        <a:lstStyle/>
        <a:p>
          <a:endParaRPr lang="en-US"/>
        </a:p>
      </dgm:t>
    </dgm:pt>
    <dgm:pt modelId="{46DB26B4-A310-504A-8C58-8D0402FFC940}" type="sibTrans" cxnId="{1AE72AA9-4659-1344-B94E-30514B8F7853}">
      <dgm:prSet/>
      <dgm:spPr/>
      <dgm:t>
        <a:bodyPr/>
        <a:lstStyle/>
        <a:p>
          <a:endParaRPr lang="en-US"/>
        </a:p>
      </dgm:t>
    </dgm:pt>
    <dgm:pt modelId="{AD28FC1F-1FC5-9643-B7EA-D02265F75790}" type="pres">
      <dgm:prSet presAssocID="{A3A1A402-5099-2343-91E0-0B8DB0DC93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FDDDE-CCB3-9345-B7F8-AD46F3617ADC}" type="pres">
      <dgm:prSet presAssocID="{A3A1A402-5099-2343-91E0-0B8DB0DC93E3}" presName="radial" presStyleCnt="0">
        <dgm:presLayoutVars>
          <dgm:animLvl val="ctr"/>
        </dgm:presLayoutVars>
      </dgm:prSet>
      <dgm:spPr/>
    </dgm:pt>
    <dgm:pt modelId="{1CE3B619-BA2E-3A41-8EB8-75CCACC3ADE5}" type="pres">
      <dgm:prSet presAssocID="{1896912B-3900-2848-B021-00BAA8DCBD2C}" presName="centerShape" presStyleLbl="vennNode1" presStyleIdx="0" presStyleCnt="5" custScaleX="132749"/>
      <dgm:spPr/>
      <dgm:t>
        <a:bodyPr/>
        <a:lstStyle/>
        <a:p>
          <a:endParaRPr lang="en-US"/>
        </a:p>
      </dgm:t>
    </dgm:pt>
    <dgm:pt modelId="{4E560565-EA62-664C-8624-44B388F77538}" type="pres">
      <dgm:prSet presAssocID="{A0ACB39E-6BA6-0042-A1BD-E638DF10CADB}" presName="node" presStyleLbl="vennNode1" presStyleIdx="1" presStyleCnt="5" custScaleX="280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F4C8C-3397-1244-A31E-E60750FD4784}" type="pres">
      <dgm:prSet presAssocID="{25D797C4-42A2-AD45-B2FD-E1812A0B70B5}" presName="node" presStyleLbl="vennNode1" presStyleIdx="2" presStyleCnt="5" custScaleX="217271" custRadScaleRad="132335" custRadScaleInc="-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9C1E4-A900-0747-9003-B93B1A76F54A}" type="pres">
      <dgm:prSet presAssocID="{0E45F43B-10D8-ED4A-A649-F7D16ACA46F7}" presName="node" presStyleLbl="vennNode1" presStyleIdx="3" presStyleCnt="5" custScaleX="280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0633-9F03-084B-BFAC-056C598E68DC}" type="pres">
      <dgm:prSet presAssocID="{86D35B4F-1950-5A49-B27A-55BBACDD3461}" presName="node" presStyleLbl="vennNode1" presStyleIdx="4" presStyleCnt="5" custScaleX="218620" custRadScaleRad="132335" custRadScaleInc="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8EF07-76B3-C149-874E-CBDAA918401D}" srcId="{1896912B-3900-2848-B021-00BAA8DCBD2C}" destId="{A0ACB39E-6BA6-0042-A1BD-E638DF10CADB}" srcOrd="0" destOrd="0" parTransId="{B6093974-B5D9-DB42-9FD9-311C58EE0D1A}" sibTransId="{FF8C8B93-53F7-4B48-AE59-A1A13E361D65}"/>
    <dgm:cxn modelId="{1C6ABDEB-BABC-4843-9339-BA6A8E2147F7}" type="presOf" srcId="{0E45F43B-10D8-ED4A-A649-F7D16ACA46F7}" destId="{A3E9C1E4-A900-0747-9003-B93B1A76F54A}" srcOrd="0" destOrd="0" presId="urn:microsoft.com/office/officeart/2005/8/layout/radial3"/>
    <dgm:cxn modelId="{508524C3-F2D5-AB40-B0F6-1AF96E8DE716}" type="presOf" srcId="{86D35B4F-1950-5A49-B27A-55BBACDD3461}" destId="{B9ED0633-9F03-084B-BFAC-056C598E68DC}" srcOrd="0" destOrd="0" presId="urn:microsoft.com/office/officeart/2005/8/layout/radial3"/>
    <dgm:cxn modelId="{8900F716-203B-8A4D-B3F8-7B0F3A5F25D5}" type="presOf" srcId="{1896912B-3900-2848-B021-00BAA8DCBD2C}" destId="{1CE3B619-BA2E-3A41-8EB8-75CCACC3ADE5}" srcOrd="0" destOrd="0" presId="urn:microsoft.com/office/officeart/2005/8/layout/radial3"/>
    <dgm:cxn modelId="{1AE72AA9-4659-1344-B94E-30514B8F7853}" srcId="{1896912B-3900-2848-B021-00BAA8DCBD2C}" destId="{86D35B4F-1950-5A49-B27A-55BBACDD3461}" srcOrd="3" destOrd="0" parTransId="{5EFE8746-68D2-6A42-ABF3-9BA2F9BDC8CF}" sibTransId="{46DB26B4-A310-504A-8C58-8D0402FFC940}"/>
    <dgm:cxn modelId="{45840F52-89CC-774C-A3F7-25BFF786A270}" srcId="{1896912B-3900-2848-B021-00BAA8DCBD2C}" destId="{25D797C4-42A2-AD45-B2FD-E1812A0B70B5}" srcOrd="1" destOrd="0" parTransId="{B7046138-2764-0A4E-9909-430E6997BBB7}" sibTransId="{23235F42-64FD-5D4C-8B05-D23717CDB500}"/>
    <dgm:cxn modelId="{1CF3A023-3DA4-3F4A-868B-C369B0C31012}" srcId="{A3A1A402-5099-2343-91E0-0B8DB0DC93E3}" destId="{1896912B-3900-2848-B021-00BAA8DCBD2C}" srcOrd="0" destOrd="0" parTransId="{3E43C7B7-E783-2E44-BDF5-FB448B10DBCF}" sibTransId="{E64F5B4D-7887-FB41-9CB1-B80BECB3E9A3}"/>
    <dgm:cxn modelId="{EDB38F7D-ACCD-5942-89D4-9227D1195EDB}" srcId="{1896912B-3900-2848-B021-00BAA8DCBD2C}" destId="{0E45F43B-10D8-ED4A-A649-F7D16ACA46F7}" srcOrd="2" destOrd="0" parTransId="{B43EBBCC-710E-EC49-9BCF-BA8E6720D825}" sibTransId="{C0279BA5-F6E0-C54D-BE41-0250CC27201D}"/>
    <dgm:cxn modelId="{CA463FFD-8B64-6A4C-99A2-EACFD8CA1872}" type="presOf" srcId="{25D797C4-42A2-AD45-B2FD-E1812A0B70B5}" destId="{989F4C8C-3397-1244-A31E-E60750FD4784}" srcOrd="0" destOrd="0" presId="urn:microsoft.com/office/officeart/2005/8/layout/radial3"/>
    <dgm:cxn modelId="{F0B2A6F6-6DB2-FC41-AE80-6D9403B46E3D}" type="presOf" srcId="{A0ACB39E-6BA6-0042-A1BD-E638DF10CADB}" destId="{4E560565-EA62-664C-8624-44B388F77538}" srcOrd="0" destOrd="0" presId="urn:microsoft.com/office/officeart/2005/8/layout/radial3"/>
    <dgm:cxn modelId="{7864DD36-F6DB-E342-93D8-0878C8F7A570}" type="presOf" srcId="{A3A1A402-5099-2343-91E0-0B8DB0DC93E3}" destId="{AD28FC1F-1FC5-9643-B7EA-D02265F75790}" srcOrd="0" destOrd="0" presId="urn:microsoft.com/office/officeart/2005/8/layout/radial3"/>
    <dgm:cxn modelId="{FB45DCB7-9E97-FD4C-A143-F952A7AAF807}" type="presParOf" srcId="{AD28FC1F-1FC5-9643-B7EA-D02265F75790}" destId="{5D7FDDDE-CCB3-9345-B7F8-AD46F3617ADC}" srcOrd="0" destOrd="0" presId="urn:microsoft.com/office/officeart/2005/8/layout/radial3"/>
    <dgm:cxn modelId="{94996CAF-935B-DC41-AFB5-4125E63E8FCF}" type="presParOf" srcId="{5D7FDDDE-CCB3-9345-B7F8-AD46F3617ADC}" destId="{1CE3B619-BA2E-3A41-8EB8-75CCACC3ADE5}" srcOrd="0" destOrd="0" presId="urn:microsoft.com/office/officeart/2005/8/layout/radial3"/>
    <dgm:cxn modelId="{92B4D04E-0A65-3644-8B5A-D4987AEFF7B2}" type="presParOf" srcId="{5D7FDDDE-CCB3-9345-B7F8-AD46F3617ADC}" destId="{4E560565-EA62-664C-8624-44B388F77538}" srcOrd="1" destOrd="0" presId="urn:microsoft.com/office/officeart/2005/8/layout/radial3"/>
    <dgm:cxn modelId="{AC886EA7-46B5-B144-827D-E3F1214D0AD9}" type="presParOf" srcId="{5D7FDDDE-CCB3-9345-B7F8-AD46F3617ADC}" destId="{989F4C8C-3397-1244-A31E-E60750FD4784}" srcOrd="2" destOrd="0" presId="urn:microsoft.com/office/officeart/2005/8/layout/radial3"/>
    <dgm:cxn modelId="{182BC992-2E49-D64A-A90E-23306174B31D}" type="presParOf" srcId="{5D7FDDDE-CCB3-9345-B7F8-AD46F3617ADC}" destId="{A3E9C1E4-A900-0747-9003-B93B1A76F54A}" srcOrd="3" destOrd="0" presId="urn:microsoft.com/office/officeart/2005/8/layout/radial3"/>
    <dgm:cxn modelId="{6EE883FD-F5EB-8B43-B82C-7C10934B8CFE}" type="presParOf" srcId="{5D7FDDDE-CCB3-9345-B7F8-AD46F3617ADC}" destId="{B9ED0633-9F03-084B-BFAC-056C598E68D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B619-BA2E-3A41-8EB8-75CCACC3ADE5}">
      <dsp:nvSpPr>
        <dsp:cNvPr id="0" name=""/>
        <dsp:cNvSpPr/>
      </dsp:nvSpPr>
      <dsp:spPr>
        <a:xfrm>
          <a:off x="2178049" y="1174258"/>
          <a:ext cx="3883366" cy="29253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E-Portfolio</a:t>
          </a:r>
          <a:endParaRPr lang="en-US" sz="5800" kern="1200" dirty="0"/>
        </a:p>
      </dsp:txBody>
      <dsp:txXfrm>
        <a:off x="2746755" y="1602665"/>
        <a:ext cx="2745954" cy="2068531"/>
      </dsp:txXfrm>
    </dsp:sp>
    <dsp:sp modelId="{4E560565-EA62-664C-8624-44B388F77538}">
      <dsp:nvSpPr>
        <dsp:cNvPr id="0" name=""/>
        <dsp:cNvSpPr/>
      </dsp:nvSpPr>
      <dsp:spPr>
        <a:xfrm>
          <a:off x="2066922" y="522"/>
          <a:ext cx="4105619" cy="1462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QUESTION/PROBLEM/HYPOTHESIS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Ex: Examine the impact of an applet for teaching and learning the central limit theorem </a:t>
          </a:r>
        </a:p>
      </dsp:txBody>
      <dsp:txXfrm>
        <a:off x="2668176" y="214725"/>
        <a:ext cx="2903111" cy="1034266"/>
      </dsp:txXfrm>
    </dsp:sp>
    <dsp:sp modelId="{989F4C8C-3397-1244-A31E-E60750FD4784}">
      <dsp:nvSpPr>
        <dsp:cNvPr id="0" name=""/>
        <dsp:cNvSpPr/>
      </dsp:nvSpPr>
      <dsp:spPr>
        <a:xfrm>
          <a:off x="5051628" y="1873835"/>
          <a:ext cx="3177963" cy="1462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Ex: Use literature from psychology and statistics courses</a:t>
          </a:r>
        </a:p>
      </dsp:txBody>
      <dsp:txXfrm>
        <a:off x="5517030" y="2088038"/>
        <a:ext cx="2247159" cy="1034266"/>
      </dsp:txXfrm>
    </dsp:sp>
    <dsp:sp modelId="{A3E9C1E4-A900-0747-9003-B93B1A76F54A}">
      <dsp:nvSpPr>
        <dsp:cNvPr id="0" name=""/>
        <dsp:cNvSpPr/>
      </dsp:nvSpPr>
      <dsp:spPr>
        <a:xfrm>
          <a:off x="2066922" y="3810667"/>
          <a:ext cx="4105619" cy="1462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METHODS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Ex: Experimental? Survey?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Analytical procedures</a:t>
          </a:r>
          <a:endParaRPr lang="en-US" sz="1500" kern="1200" dirty="0"/>
        </a:p>
      </dsp:txBody>
      <dsp:txXfrm>
        <a:off x="2668176" y="4024870"/>
        <a:ext cx="2903111" cy="1034266"/>
      </dsp:txXfrm>
    </dsp:sp>
    <dsp:sp modelId="{B9ED0633-9F03-084B-BFAC-056C598E68DC}">
      <dsp:nvSpPr>
        <dsp:cNvPr id="0" name=""/>
        <dsp:cNvSpPr/>
      </dsp:nvSpPr>
      <dsp:spPr>
        <a:xfrm>
          <a:off x="7" y="1873835"/>
          <a:ext cx="3197694" cy="1462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Communicate results to various stakeholders</a:t>
          </a:r>
          <a:endParaRPr lang="en-US" sz="1500" kern="1200" dirty="0"/>
        </a:p>
      </dsp:txBody>
      <dsp:txXfrm>
        <a:off x="468298" y="2088038"/>
        <a:ext cx="2261112" cy="103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1AF9-5D9B-3345-B7D1-E73D1BB336C6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1FD0-DEFA-B448-AAA2-69ADF4E7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no way</a:t>
            </a:r>
            <a:r>
              <a:rPr lang="en-US" baseline="0" dirty="0" smtClean="0"/>
              <a:t> to cover all the facets of each of these points in a five-minute video. There are a number of really good resources and a snapshot of them are provided at the very end of this video for your curiosity.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Def. e-portfolio:</a:t>
            </a:r>
            <a:r>
              <a:rPr lang="en-US" baseline="0" dirty="0" smtClean="0"/>
              <a:t> e (electronic) + portfolio (a selection of a student’s work compiled over a period of time and used for assessing performance or progress) – </a:t>
            </a:r>
            <a:r>
              <a:rPr lang="en-US" baseline="0" dirty="0" err="1" smtClean="0"/>
              <a:t>Shada</a:t>
            </a:r>
            <a:r>
              <a:rPr lang="en-US" baseline="0" dirty="0" smtClean="0"/>
              <a:t>, Kelly, Cox, and Malik (2011)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and faculty working together (Silva et al, 2015)</a:t>
            </a:r>
          </a:p>
          <a:p>
            <a:r>
              <a:rPr lang="en-US" dirty="0" smtClean="0"/>
              <a:t>Nothing for granted = tech culture but SES impacts access</a:t>
            </a:r>
            <a:r>
              <a:rPr lang="en-US" baseline="0" dirty="0" smtClean="0"/>
              <a:t> and access impacts level of </a:t>
            </a:r>
            <a:r>
              <a:rPr lang="en-US" baseline="0" dirty="0" smtClean="0"/>
              <a:t>comfortability and therefore production; FERPA issues as well </a:t>
            </a:r>
            <a:r>
              <a:rPr lang="en-US" baseline="0" dirty="0" smtClean="0"/>
              <a:t>(Carpenter, </a:t>
            </a:r>
            <a:r>
              <a:rPr lang="en-US" baseline="0" dirty="0" err="1" smtClean="0"/>
              <a:t>Apostel</a:t>
            </a:r>
            <a:r>
              <a:rPr lang="en-US" baseline="0" dirty="0" smtClean="0"/>
              <a:t>, Hyndman, 2012)</a:t>
            </a:r>
          </a:p>
          <a:p>
            <a:r>
              <a:rPr lang="en-US" baseline="0" dirty="0" smtClean="0"/>
              <a:t>Align to learning outcomes = explain the purpose of the portfolio and which parts will be used for assessment (what you measure is what you value)</a:t>
            </a:r>
          </a:p>
          <a:p>
            <a:r>
              <a:rPr lang="en-US" baseline="0" dirty="0" smtClean="0"/>
              <a:t>Show don’t tell = provide students with a variety of examples of valid, useful formats (Foshay et </a:t>
            </a:r>
            <a:r>
              <a:rPr lang="en-US" baseline="0" dirty="0" smtClean="0"/>
              <a:t>al)</a:t>
            </a:r>
            <a:endParaRPr lang="en-US" baseline="0" dirty="0" smtClean="0"/>
          </a:p>
          <a:p>
            <a:r>
              <a:rPr lang="en-US" baseline="0" dirty="0" smtClean="0"/>
              <a:t>Goffman’s front = presentation of the self means knowing your self, understanding your audience needs, and tailoring the act to suit.</a:t>
            </a:r>
          </a:p>
          <a:p>
            <a:r>
              <a:rPr lang="en-US" dirty="0" smtClean="0"/>
              <a:t>Packing luggage = for a journey, not</a:t>
            </a:r>
            <a:r>
              <a:rPr lang="en-US" baseline="0" dirty="0" smtClean="0"/>
              <a:t> an overnight stay, so breadth and depth of learning experiences over time is important…even beyond graduation. And include a wide variety. </a:t>
            </a:r>
            <a:r>
              <a:rPr lang="en-US" baseline="0" dirty="0" smtClean="0"/>
              <a:t>What would you like people to see first? What would you like them to see, period?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 with rubrics = </a:t>
            </a:r>
            <a:r>
              <a:rPr lang="en-US" dirty="0" smtClean="0"/>
              <a:t>U-Wisconsin-Stout </a:t>
            </a:r>
            <a:r>
              <a:rPr lang="en-US" dirty="0" smtClean="0"/>
              <a:t>example model</a:t>
            </a:r>
          </a:p>
          <a:p>
            <a:r>
              <a:rPr lang="en-US" dirty="0" smtClean="0"/>
              <a:t>Sharing = </a:t>
            </a:r>
            <a:r>
              <a:rPr lang="en-US" baseline="0" dirty="0" smtClean="0"/>
              <a:t>Who you share this with is important (don’t want </a:t>
            </a:r>
            <a:r>
              <a:rPr lang="en-US" baseline="0" dirty="0" smtClean="0"/>
              <a:t>personal things being the first thing TSA agent sees when opening baggage; don’t want underwear falling </a:t>
            </a:r>
            <a:r>
              <a:rPr lang="en-US" baseline="0" dirty="0" smtClean="0"/>
              <a:t>out in the airport from </a:t>
            </a:r>
            <a:r>
              <a:rPr lang="en-US" baseline="0" dirty="0" smtClean="0"/>
              <a:t>over-packed </a:t>
            </a:r>
            <a:r>
              <a:rPr lang="en-US" baseline="0" dirty="0" smtClean="0"/>
              <a:t>bags).</a:t>
            </a:r>
            <a:endParaRPr lang="en-US" dirty="0" smtClean="0"/>
          </a:p>
          <a:p>
            <a:r>
              <a:rPr lang="en-US" dirty="0" smtClean="0"/>
              <a:t>Submitting = coursework</a:t>
            </a:r>
          </a:p>
          <a:p>
            <a:r>
              <a:rPr lang="en-US" dirty="0" smtClean="0"/>
              <a:t>Applications</a:t>
            </a:r>
            <a:r>
              <a:rPr lang="en-US" baseline="0" dirty="0" smtClean="0"/>
              <a:t> = jobs/graduate or professional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Re-assess = conducting</a:t>
            </a:r>
            <a:r>
              <a:rPr lang="en-US" baseline="0" dirty="0" smtClean="0"/>
              <a:t> IRR analyses helps establish consistency across various groups of raters for student projects; examining whether those scores predict student outcomes (jobs attained, graduate program admittance, standardized exam scores) for success helps to establish </a:t>
            </a:r>
            <a:r>
              <a:rPr lang="en-US" baseline="0" dirty="0" smtClean="0"/>
              <a:t>their </a:t>
            </a:r>
            <a:r>
              <a:rPr lang="en-US" baseline="0" dirty="0" smtClean="0"/>
              <a:t>worth so that time is not wasted.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edit and include products that exemplify connections across courses or connections between crosses and work experiences (summer jobs, for example).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0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just have formulas and rote memorization</a:t>
            </a:r>
            <a:r>
              <a:rPr lang="en-US" baseline="0" dirty="0" smtClean="0"/>
              <a:t> or problems; don’t just have statistics course artifacts.</a:t>
            </a:r>
          </a:p>
          <a:p>
            <a:r>
              <a:rPr lang="en-US" baseline="0" dirty="0" smtClean="0"/>
              <a:t>Employers want to know you can communicate well, and that you’re a team player.</a:t>
            </a:r>
          </a:p>
          <a:p>
            <a:r>
              <a:rPr lang="en-US" baseline="0" dirty="0" err="1" smtClean="0"/>
              <a:t>Dummies.com</a:t>
            </a:r>
            <a:r>
              <a:rPr lang="en-US" baseline="0" dirty="0" smtClean="0"/>
              <a:t> provided the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1FD0-DEFA-B448-AAA2-69ADF4E72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67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11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5/6/16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eebl.org" TargetMode="External"/><Relationship Id="rId4" Type="http://schemas.openxmlformats.org/officeDocument/2006/relationships/hyperlink" Target="http://www.ncte.org/cccc/resources/positions/electronicportfolios" TargetMode="External"/><Relationship Id="rId5" Type="http://schemas.openxmlformats.org/officeDocument/2006/relationships/hyperlink" Target="http://www.iste.org/" TargetMode="External"/><Relationship Id="rId6" Type="http://schemas.openxmlformats.org/officeDocument/2006/relationships/hyperlink" Target="https://library.educause.edu/search%23?q=eportfolios" TargetMode="External"/><Relationship Id="rId7" Type="http://schemas.openxmlformats.org/officeDocument/2006/relationships/hyperlink" Target="http://www2.uwstout.edu/content/profdev/rubrics/eportfoliorubric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0999"/>
            <a:ext cx="7772400" cy="374281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E-portfolios in Statistics Course Assessment:</a:t>
            </a:r>
            <a:br>
              <a:rPr lang="en-US" sz="6000" dirty="0" smtClean="0"/>
            </a:br>
            <a:r>
              <a:rPr lang="en-US" sz="6000" dirty="0" smtClean="0"/>
              <a:t>Sexier and Smarter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9424"/>
            <a:ext cx="6400800" cy="1270162"/>
          </a:xfrm>
        </p:spPr>
        <p:txBody>
          <a:bodyPr>
            <a:normAutofit fontScale="625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Dane C. Joseph</a:t>
            </a:r>
          </a:p>
          <a:p>
            <a:r>
              <a:rPr lang="en-US" sz="4000" dirty="0" smtClean="0"/>
              <a:t>George Fox University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062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981"/>
          </a:xfrm>
        </p:spPr>
        <p:txBody>
          <a:bodyPr anchor="t"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958"/>
            <a:ext cx="8229600" cy="5292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Sexy (def.): attractive, exciting, passionate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Smart (def.): clever, quick-witted, shrewd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Sex</a:t>
            </a:r>
            <a:r>
              <a:rPr lang="en-US" u="sng" dirty="0" smtClean="0"/>
              <a:t>ier</a:t>
            </a:r>
            <a:r>
              <a:rPr lang="en-US" dirty="0" smtClean="0"/>
              <a:t> and Smart</a:t>
            </a:r>
            <a:r>
              <a:rPr lang="en-US" u="sng" dirty="0" smtClean="0"/>
              <a:t>er</a:t>
            </a:r>
            <a:r>
              <a:rPr lang="en-US" dirty="0" smtClean="0"/>
              <a:t>: </a:t>
            </a:r>
            <a:r>
              <a:rPr lang="en-US" dirty="0"/>
              <a:t>adds quantity and/or </a:t>
            </a:r>
            <a:r>
              <a:rPr lang="en-US" dirty="0" smtClean="0"/>
              <a:t>quality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Growth </a:t>
            </a:r>
            <a:r>
              <a:rPr lang="en-US" dirty="0"/>
              <a:t>=</a:t>
            </a:r>
            <a:r>
              <a:rPr lang="en-US" dirty="0" smtClean="0"/>
              <a:t> good (caveat) when kept in check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Assessment </a:t>
            </a:r>
            <a:r>
              <a:rPr lang="en-US" dirty="0"/>
              <a:t>=</a:t>
            </a:r>
            <a:r>
              <a:rPr lang="en-US" dirty="0" smtClean="0"/>
              <a:t> defensible way to monitor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89"/>
            <a:ext cx="8229600" cy="660506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3" y="821864"/>
            <a:ext cx="8575685" cy="5899381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>
                <a:latin typeface="Times New Roman"/>
                <a:cs typeface="Times New Roman"/>
              </a:rPr>
              <a:t>Ambrose, A., Martin, H., &amp; Page, H. (2014). Linking advising and e-portfolios for engagement: Design, evolution, assessment, and university-wide implementation. </a:t>
            </a:r>
            <a:r>
              <a:rPr lang="en-US" sz="2900" i="1" dirty="0">
                <a:latin typeface="Times New Roman"/>
                <a:cs typeface="Times New Roman"/>
              </a:rPr>
              <a:t>Peer Review, 16</a:t>
            </a:r>
            <a:r>
              <a:rPr lang="en-US" sz="2900" dirty="0">
                <a:latin typeface="Times New Roman"/>
                <a:cs typeface="Times New Roman"/>
              </a:rPr>
              <a:t>(1), 14.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American Educational Research Association. (2014). </a:t>
            </a:r>
            <a:r>
              <a:rPr lang="en-US" sz="2900" i="1" dirty="0">
                <a:latin typeface="Times New Roman"/>
                <a:cs typeface="Times New Roman"/>
              </a:rPr>
              <a:t>Standards for educational and psychological testing</a:t>
            </a:r>
            <a:r>
              <a:rPr lang="en-US" sz="2900" dirty="0">
                <a:latin typeface="Times New Roman"/>
                <a:cs typeface="Times New Roman"/>
              </a:rPr>
              <a:t>. Washington, DC: American Educational Research Association.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Anderson, L.W., &amp; </a:t>
            </a:r>
            <a:r>
              <a:rPr lang="en-US" sz="2900" dirty="0" err="1">
                <a:latin typeface="Times New Roman"/>
                <a:cs typeface="Times New Roman"/>
              </a:rPr>
              <a:t>Krathwohl</a:t>
            </a:r>
            <a:r>
              <a:rPr lang="en-US" sz="2900" dirty="0">
                <a:latin typeface="Times New Roman"/>
                <a:cs typeface="Times New Roman"/>
              </a:rPr>
              <a:t>, D.R. (Eds.). (2000). </a:t>
            </a:r>
            <a:r>
              <a:rPr lang="en-US" sz="2900" i="1" dirty="0">
                <a:latin typeface="Times New Roman"/>
                <a:cs typeface="Times New Roman"/>
              </a:rPr>
              <a:t>A taxonomy for learning, teaching, and assessing: A revision of Bloom’s taxonomy of educational objectives</a:t>
            </a:r>
            <a:r>
              <a:rPr lang="en-US" sz="2900" dirty="0">
                <a:latin typeface="Times New Roman"/>
                <a:cs typeface="Times New Roman"/>
              </a:rPr>
              <a:t>. New York, NY: Pearson Publications.</a:t>
            </a:r>
          </a:p>
          <a:p>
            <a:r>
              <a:rPr lang="en-US" sz="2900" dirty="0" err="1">
                <a:latin typeface="Times New Roman"/>
                <a:cs typeface="Times New Roman"/>
              </a:rPr>
              <a:t>Buzzetto</a:t>
            </a:r>
            <a:r>
              <a:rPr lang="en-US" sz="2900" dirty="0">
                <a:latin typeface="Times New Roman"/>
                <a:cs typeface="Times New Roman"/>
              </a:rPr>
              <a:t>-More, N. A., &amp; </a:t>
            </a:r>
            <a:r>
              <a:rPr lang="en-US" sz="2900" dirty="0" err="1">
                <a:latin typeface="Times New Roman"/>
                <a:cs typeface="Times New Roman"/>
              </a:rPr>
              <a:t>Alade</a:t>
            </a:r>
            <a:r>
              <a:rPr lang="en-US" sz="2900" dirty="0">
                <a:latin typeface="Times New Roman"/>
                <a:cs typeface="Times New Roman"/>
              </a:rPr>
              <a:t>, A. J. (2006). Best practices in e-assessment. </a:t>
            </a:r>
            <a:r>
              <a:rPr lang="en-US" sz="2900" i="1" dirty="0">
                <a:latin typeface="Times New Roman"/>
                <a:cs typeface="Times New Roman"/>
              </a:rPr>
              <a:t>Journal of Information Technology Education, 5</a:t>
            </a:r>
            <a:r>
              <a:rPr lang="en-US" sz="2900" dirty="0">
                <a:latin typeface="Times New Roman"/>
                <a:cs typeface="Times New Roman"/>
              </a:rPr>
              <a:t>, 251.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Carpenter, R., </a:t>
            </a:r>
            <a:r>
              <a:rPr lang="en-US" sz="2900" dirty="0" err="1">
                <a:latin typeface="Times New Roman"/>
                <a:cs typeface="Times New Roman"/>
              </a:rPr>
              <a:t>Apostel</a:t>
            </a:r>
            <a:r>
              <a:rPr lang="en-US" sz="2900" dirty="0">
                <a:latin typeface="Times New Roman"/>
                <a:cs typeface="Times New Roman"/>
              </a:rPr>
              <a:t>, S., &amp; Hyndman, J.O. (2012). Developing a model for e-portfolio design: A studio approach. </a:t>
            </a:r>
            <a:r>
              <a:rPr lang="en-US" sz="2900" i="1" dirty="0">
                <a:latin typeface="Times New Roman"/>
                <a:cs typeface="Times New Roman"/>
              </a:rPr>
              <a:t>International Journal of e-Portfolio 2</a:t>
            </a:r>
            <a:r>
              <a:rPr lang="en-US" sz="2900" dirty="0">
                <a:latin typeface="Times New Roman"/>
                <a:cs typeface="Times New Roman"/>
              </a:rPr>
              <a:t>(2), 163-172.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Ericsson, K.A., </a:t>
            </a:r>
            <a:r>
              <a:rPr lang="en-US" sz="2900" dirty="0" err="1">
                <a:latin typeface="Times New Roman"/>
                <a:cs typeface="Times New Roman"/>
              </a:rPr>
              <a:t>Prietula</a:t>
            </a:r>
            <a:r>
              <a:rPr lang="en-US" sz="2900" dirty="0">
                <a:latin typeface="Times New Roman"/>
                <a:cs typeface="Times New Roman"/>
              </a:rPr>
              <a:t>, M.J., &amp; </a:t>
            </a:r>
            <a:r>
              <a:rPr lang="en-US" sz="2900" dirty="0" err="1">
                <a:latin typeface="Times New Roman"/>
                <a:cs typeface="Times New Roman"/>
              </a:rPr>
              <a:t>Cokely</a:t>
            </a:r>
            <a:r>
              <a:rPr lang="en-US" sz="2900" dirty="0">
                <a:latin typeface="Times New Roman"/>
                <a:cs typeface="Times New Roman"/>
              </a:rPr>
              <a:t>, E.T. (2007). The making of an expert. </a:t>
            </a:r>
            <a:r>
              <a:rPr lang="en-US" sz="2900" i="1" dirty="0">
                <a:latin typeface="Times New Roman"/>
                <a:cs typeface="Times New Roman"/>
              </a:rPr>
              <a:t>Harvard Business Review</a:t>
            </a:r>
            <a:r>
              <a:rPr lang="en-US" sz="2900" dirty="0">
                <a:latin typeface="Times New Roman"/>
                <a:cs typeface="Times New Roman"/>
              </a:rPr>
              <a:t>, July.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Foshay, W.R., </a:t>
            </a:r>
            <a:r>
              <a:rPr lang="en-US" sz="2900" dirty="0" err="1">
                <a:latin typeface="Times New Roman"/>
                <a:cs typeface="Times New Roman"/>
              </a:rPr>
              <a:t>Villachica</a:t>
            </a:r>
            <a:r>
              <a:rPr lang="en-US" sz="2900" dirty="0">
                <a:latin typeface="Times New Roman"/>
                <a:cs typeface="Times New Roman"/>
              </a:rPr>
              <a:t>, S.W., &amp; </a:t>
            </a:r>
            <a:r>
              <a:rPr lang="en-US" sz="2900" dirty="0" err="1">
                <a:latin typeface="Times New Roman"/>
                <a:cs typeface="Times New Roman"/>
              </a:rPr>
              <a:t>Stepich</a:t>
            </a:r>
            <a:r>
              <a:rPr lang="en-US" sz="2900" dirty="0">
                <a:latin typeface="Times New Roman"/>
                <a:cs typeface="Times New Roman"/>
              </a:rPr>
              <a:t>, D.A. (2013).  Cousins but not twins: Instructional design and human performance technology in the workplace. In Spector, M.J., Merrill, M.D., &amp; </a:t>
            </a:r>
            <a:r>
              <a:rPr lang="en-US" sz="2900" dirty="0" err="1">
                <a:latin typeface="Times New Roman"/>
                <a:cs typeface="Times New Roman"/>
              </a:rPr>
              <a:t>Elen</a:t>
            </a:r>
            <a:r>
              <a:rPr lang="en-US" sz="2900" dirty="0">
                <a:latin typeface="Times New Roman"/>
                <a:cs typeface="Times New Roman"/>
              </a:rPr>
              <a:t>, J., &amp; Bishop, M.J. (Eds.), </a:t>
            </a:r>
            <a:r>
              <a:rPr lang="en-US" sz="2900" i="1" dirty="0">
                <a:latin typeface="Times New Roman"/>
                <a:cs typeface="Times New Roman"/>
              </a:rPr>
              <a:t>Handbook of Research on Educational Communications and Technology (4th ed.)</a:t>
            </a:r>
            <a:r>
              <a:rPr lang="en-US" sz="2900" dirty="0">
                <a:latin typeface="Times New Roman"/>
                <a:cs typeface="Times New Roman"/>
              </a:rPr>
              <a:t> (</a:t>
            </a:r>
            <a:r>
              <a:rPr lang="en-US" sz="2900" dirty="0" err="1">
                <a:latin typeface="Times New Roman"/>
                <a:cs typeface="Times New Roman"/>
              </a:rPr>
              <a:t>pps</a:t>
            </a:r>
            <a:r>
              <a:rPr lang="en-US" sz="2900" dirty="0">
                <a:latin typeface="Times New Roman"/>
                <a:cs typeface="Times New Roman"/>
              </a:rPr>
              <a:t>. 39-49). New York, NY: Springer</a:t>
            </a:r>
            <a:r>
              <a:rPr lang="en-US" sz="29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900" dirty="0" smtClean="0">
                <a:latin typeface="Times New Roman"/>
                <a:cs typeface="Times New Roman"/>
              </a:rPr>
              <a:t>Garfield, J. (1994). </a:t>
            </a:r>
            <a:r>
              <a:rPr lang="en-US" sz="2900" dirty="0">
                <a:latin typeface="Times New Roman"/>
                <a:cs typeface="Times New Roman"/>
              </a:rPr>
              <a:t>Beyond Testing and Grading: Using Assessment To Improve Student </a:t>
            </a:r>
            <a:r>
              <a:rPr lang="en-US" sz="2900" dirty="0" smtClean="0">
                <a:latin typeface="Times New Roman"/>
                <a:cs typeface="Times New Roman"/>
              </a:rPr>
              <a:t>Learning. </a:t>
            </a:r>
            <a:r>
              <a:rPr lang="en-US" sz="2900" i="1" dirty="0" smtClean="0">
                <a:latin typeface="Times New Roman"/>
                <a:cs typeface="Times New Roman"/>
              </a:rPr>
              <a:t>Journal of Statistics Education, V2</a:t>
            </a:r>
            <a:r>
              <a:rPr lang="en-US" sz="2900" dirty="0" smtClean="0">
                <a:latin typeface="Times New Roman"/>
                <a:cs typeface="Times New Roman"/>
              </a:rPr>
              <a:t>, 1.</a:t>
            </a:r>
            <a:endParaRPr lang="en-US" sz="2900" dirty="0">
              <a:latin typeface="Times New Roman"/>
              <a:cs typeface="Times New Roman"/>
            </a:endParaRPr>
          </a:p>
          <a:p>
            <a:r>
              <a:rPr lang="en-US" sz="2900" dirty="0">
                <a:latin typeface="Times New Roman"/>
                <a:cs typeface="Times New Roman"/>
              </a:rPr>
              <a:t>Gearhart, M., Herman, Joan L, &amp; Educational Resources Information Center. (1995). </a:t>
            </a:r>
            <a:r>
              <a:rPr lang="en-US" sz="2900" i="1" dirty="0">
                <a:latin typeface="Times New Roman"/>
                <a:cs typeface="Times New Roman"/>
              </a:rPr>
              <a:t>Portfolio assessment whose work is it? Issues in the use of classroom assignments for accountability: [evaluation comment]</a:t>
            </a:r>
            <a:r>
              <a:rPr lang="en-US" sz="2900" dirty="0">
                <a:latin typeface="Times New Roman"/>
                <a:cs typeface="Times New Roman"/>
              </a:rPr>
              <a:t>. Washington, DC]: U.S. Dept. of Education, Office of Educational Research and Improvement, Educational Resources Information Center.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Pitts, W., &amp; </a:t>
            </a:r>
            <a:r>
              <a:rPr lang="en-US" sz="2900" dirty="0" err="1">
                <a:latin typeface="Times New Roman"/>
                <a:cs typeface="Times New Roman"/>
              </a:rPr>
              <a:t>Ruggirello</a:t>
            </a:r>
            <a:r>
              <a:rPr lang="en-US" sz="2900" dirty="0">
                <a:latin typeface="Times New Roman"/>
                <a:cs typeface="Times New Roman"/>
              </a:rPr>
              <a:t>, R. (2012). Using the e-portfolio to document and evaluate growth in reflective practice: The development and application of a conceptual framework. </a:t>
            </a:r>
            <a:r>
              <a:rPr lang="en-US" sz="2900" i="1" dirty="0">
                <a:latin typeface="Times New Roman"/>
                <a:cs typeface="Times New Roman"/>
              </a:rPr>
              <a:t>International Journal of e-Portfolio 2</a:t>
            </a:r>
            <a:r>
              <a:rPr lang="en-US" sz="2900" dirty="0">
                <a:latin typeface="Times New Roman"/>
                <a:cs typeface="Times New Roman"/>
              </a:rPr>
              <a:t>(1): 49-74.</a:t>
            </a:r>
          </a:p>
          <a:p>
            <a:r>
              <a:rPr lang="en-US" sz="2900" dirty="0" err="1">
                <a:latin typeface="Times New Roman"/>
                <a:cs typeface="Times New Roman"/>
              </a:rPr>
              <a:t>Shada</a:t>
            </a:r>
            <a:r>
              <a:rPr lang="en-US" sz="2900" dirty="0">
                <a:latin typeface="Times New Roman"/>
                <a:cs typeface="Times New Roman"/>
              </a:rPr>
              <a:t>, A., K. Kelly, R. Cox, and S. Malik. </a:t>
            </a:r>
            <a:r>
              <a:rPr lang="en-US" sz="2900" dirty="0" smtClean="0">
                <a:latin typeface="Times New Roman"/>
                <a:cs typeface="Times New Roman"/>
              </a:rPr>
              <a:t>(2011). </a:t>
            </a:r>
            <a:r>
              <a:rPr lang="en-US" sz="2900" dirty="0">
                <a:latin typeface="Times New Roman"/>
                <a:cs typeface="Times New Roman"/>
              </a:rPr>
              <a:t>Growing a new culture of assessment: Planting e-portfolios in the Metro Academies Program. </a:t>
            </a:r>
            <a:r>
              <a:rPr lang="en-US" sz="2900" i="1" dirty="0">
                <a:latin typeface="Times New Roman"/>
                <a:cs typeface="Times New Roman"/>
              </a:rPr>
              <a:t>International Journal of e-Portfolio 1</a:t>
            </a:r>
            <a:r>
              <a:rPr lang="en-US" sz="2900" dirty="0">
                <a:latin typeface="Times New Roman"/>
                <a:cs typeface="Times New Roman"/>
              </a:rPr>
              <a:t>(1): 71-83.</a:t>
            </a:r>
          </a:p>
          <a:p>
            <a:r>
              <a:rPr lang="en-US" sz="2900" dirty="0">
                <a:latin typeface="Times New Roman"/>
                <a:cs typeface="Times New Roman"/>
              </a:rPr>
              <a:t>Silva, M.L., Delaney, S.A., Cochran, J., Jackson, R., &amp; Olivares, C. (2015). Institutional assessment and the integrative core curriculum: Involving students in the development of an e-portfolio system. </a:t>
            </a:r>
            <a:r>
              <a:rPr lang="en-US" sz="2900" i="1" dirty="0">
                <a:latin typeface="Times New Roman"/>
                <a:cs typeface="Times New Roman"/>
              </a:rPr>
              <a:t>International Journal of e-Portfolio 5</a:t>
            </a:r>
            <a:r>
              <a:rPr lang="en-US" sz="2900" dirty="0">
                <a:latin typeface="Times New Roman"/>
                <a:cs typeface="Times New Roman"/>
              </a:rPr>
              <a:t>(2), 155-167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92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15"/>
          </a:xfrm>
        </p:spPr>
        <p:txBody>
          <a:bodyPr anchor="t"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1" y="1081914"/>
            <a:ext cx="8560007" cy="5362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Five Texts &amp; Journals to Continue your Journey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International Journal of e-Portfolio</a:t>
            </a:r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AutoNum type="arabicPeriod"/>
            </a:pPr>
            <a:r>
              <a:rPr lang="en-US" i="1" dirty="0" smtClean="0"/>
              <a:t>Journal of Statistics Education</a:t>
            </a:r>
          </a:p>
          <a:p>
            <a:pPr marL="0" indent="0"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smtClean="0"/>
              <a:t>Journal of Research on Technology in Education</a:t>
            </a:r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Light, T.P., Chen, H.L., </a:t>
            </a:r>
            <a:r>
              <a:rPr lang="en-US" dirty="0" err="1" smtClean="0"/>
              <a:t>Ittelson</a:t>
            </a:r>
            <a:r>
              <a:rPr lang="en-US" dirty="0" smtClean="0"/>
              <a:t>, J.C. (2011). </a:t>
            </a:r>
            <a:r>
              <a:rPr lang="en-US" i="1" dirty="0" smtClean="0"/>
              <a:t>Documenting </a:t>
            </a:r>
            <a:r>
              <a:rPr lang="en-US" i="1" dirty="0"/>
              <a:t>l</a:t>
            </a:r>
            <a:r>
              <a:rPr lang="en-US" i="1" dirty="0" smtClean="0"/>
              <a:t>earning with e-Portfolios: A guide for college instructors</a:t>
            </a:r>
            <a:r>
              <a:rPr lang="en-US" dirty="0" smtClean="0"/>
              <a:t>. Wiley: Jossey-Bass Publications.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Buzzetto</a:t>
            </a:r>
            <a:r>
              <a:rPr lang="en-US" dirty="0" smtClean="0"/>
              <a:t>-More, N. (2010). </a:t>
            </a:r>
            <a:r>
              <a:rPr lang="en-US" i="1" dirty="0" smtClean="0"/>
              <a:t>The </a:t>
            </a:r>
            <a:r>
              <a:rPr lang="en-US" i="1" dirty="0"/>
              <a:t>e</a:t>
            </a:r>
            <a:r>
              <a:rPr lang="en-US" i="1" dirty="0" smtClean="0"/>
              <a:t>-Portfolio paradigm: Informing, educating, assessing, and managing with E-Portfolios</a:t>
            </a:r>
            <a:r>
              <a:rPr lang="en-US" dirty="0" smtClean="0"/>
              <a:t>. Informing Science Press.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8316"/>
          </a:xfrm>
        </p:spPr>
        <p:txBody>
          <a:bodyPr anchor="t"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9435"/>
            <a:ext cx="8229600" cy="56469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smtClean="0"/>
              <a:t>Five Websites to Continue Your Journey</a:t>
            </a:r>
            <a:endParaRPr lang="en-US" sz="9600" b="1" dirty="0"/>
          </a:p>
          <a:p>
            <a:pPr marL="0" indent="0">
              <a:buNone/>
            </a:pPr>
            <a:r>
              <a:rPr lang="en-US" sz="8800" dirty="0"/>
              <a:t>1. The Association for Authentic, Experiential and Evidence-Based Learning (AAEEBL):</a:t>
            </a:r>
          </a:p>
          <a:p>
            <a:pPr marL="0" indent="0">
              <a:buNone/>
            </a:pPr>
            <a:r>
              <a:rPr lang="en-US" sz="8800" dirty="0">
                <a:hlinkClick r:id="rId3"/>
              </a:rPr>
              <a:t>http://</a:t>
            </a:r>
            <a:r>
              <a:rPr lang="en-US" sz="8800" dirty="0" smtClean="0">
                <a:hlinkClick r:id="rId3"/>
              </a:rPr>
              <a:t>www.aaeebl.org</a:t>
            </a:r>
            <a:endParaRPr lang="en-US" sz="8800" dirty="0" smtClean="0"/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2. The National Council of Teachers of English (NCTE) CCCC Resource Page on Principles and Practices in Electronic Portfolios:</a:t>
            </a:r>
          </a:p>
          <a:p>
            <a:pPr marL="0" indent="0">
              <a:buNone/>
            </a:pPr>
            <a:r>
              <a:rPr lang="en-US" sz="8800" dirty="0">
                <a:hlinkClick r:id="rId4"/>
              </a:rPr>
              <a:t>http://www.ncte.org/cccc/resources/positions/</a:t>
            </a:r>
            <a:r>
              <a:rPr lang="en-US" sz="8800" dirty="0" smtClean="0">
                <a:hlinkClick r:id="rId4"/>
              </a:rPr>
              <a:t>electronicportfolios</a:t>
            </a:r>
            <a:endParaRPr lang="en-US" sz="8800" dirty="0" smtClean="0"/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3. International Society for Technology in Education:</a:t>
            </a:r>
          </a:p>
          <a:p>
            <a:pPr marL="0" indent="0">
              <a:buNone/>
            </a:pPr>
            <a:r>
              <a:rPr lang="en-US" sz="8800" dirty="0">
                <a:hlinkClick r:id="rId5"/>
              </a:rPr>
              <a:t>http://www.iste.org</a:t>
            </a:r>
            <a:r>
              <a:rPr lang="en-US" sz="8800" dirty="0" smtClean="0">
                <a:hlinkClick r:id="rId5"/>
              </a:rPr>
              <a:t>/</a:t>
            </a:r>
            <a:endParaRPr lang="en-US" sz="8800" dirty="0" smtClean="0"/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 smtClean="0"/>
              <a:t>4. EDUCAUSE Library for e-portfolios:</a:t>
            </a:r>
          </a:p>
          <a:p>
            <a:pPr marL="0" indent="0">
              <a:buNone/>
            </a:pPr>
            <a:r>
              <a:rPr lang="en-US" sz="8800" dirty="0">
                <a:hlinkClick r:id="rId6"/>
              </a:rPr>
              <a:t>https://library.educause.edu/search#?q=</a:t>
            </a:r>
            <a:r>
              <a:rPr lang="en-US" sz="8800" dirty="0" smtClean="0">
                <a:hlinkClick r:id="rId6"/>
              </a:rPr>
              <a:t>eportfolios</a:t>
            </a:r>
            <a:endParaRPr lang="en-US" sz="8800" dirty="0" smtClean="0"/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 smtClean="0"/>
              <a:t>5. University of Wisconsin Rubric for Evaluating E-Portfolios</a:t>
            </a:r>
          </a:p>
          <a:p>
            <a:pPr marL="0" indent="0">
              <a:buNone/>
            </a:pPr>
            <a:r>
              <a:rPr lang="en-US" sz="8000" dirty="0">
                <a:hlinkClick r:id="rId7"/>
              </a:rPr>
              <a:t>http://www2.uwstout.edu/content/profdev/rubrics/ePortfoliorubric.html</a:t>
            </a:r>
            <a:r>
              <a:rPr lang="en-US" sz="8000" dirty="0"/>
              <a:t>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4152"/>
          </a:xfrm>
        </p:spPr>
        <p:txBody>
          <a:bodyPr anchor="t"/>
          <a:lstStyle/>
          <a:p>
            <a:r>
              <a:rPr lang="en-US" sz="6000" dirty="0" smtClean="0"/>
              <a:t>Purpose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Best practices in the design and use of e-portfolios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Examine the concepts of statistics course assessment validity, reliability, and fairness, and their application to e-portfolios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Explore fictitious examples of utilizing academic statistics e-portfolios in job/graduate program applications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6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9959"/>
            <a:ext cx="8534400" cy="837635"/>
          </a:xfrm>
        </p:spPr>
        <p:txBody>
          <a:bodyPr anchor="t">
            <a:noAutofit/>
          </a:bodyPr>
          <a:lstStyle/>
          <a:p>
            <a:r>
              <a:rPr lang="en-US" dirty="0" smtClean="0"/>
              <a:t>Audiences Rave About E-portfolios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594"/>
            <a:ext cx="8229600" cy="5409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But why?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27901"/>
              </p:ext>
            </p:extLst>
          </p:nvPr>
        </p:nvGraphicFramePr>
        <p:xfrm>
          <a:off x="301752" y="1843722"/>
          <a:ext cx="260771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719"/>
              </a:tblGrid>
              <a:tr h="96480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Learning</a:t>
                      </a:r>
                    </a:p>
                    <a:p>
                      <a:pPr algn="ctr"/>
                      <a:r>
                        <a:rPr lang="en-US" sz="3000" dirty="0" smtClean="0"/>
                        <a:t>Artifact</a:t>
                      </a:r>
                      <a:endParaRPr lang="en-US" sz="3000" dirty="0"/>
                    </a:p>
                  </a:txBody>
                  <a:tcPr/>
                </a:tc>
              </a:tr>
              <a:tr h="3508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Bloom’s</a:t>
                      </a:r>
                    </a:p>
                    <a:p>
                      <a:pPr algn="ctr"/>
                      <a:r>
                        <a:rPr lang="en-US" sz="2400" b="1" dirty="0" smtClean="0"/>
                        <a:t>Taxonomy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Recall</a:t>
                      </a:r>
                    </a:p>
                    <a:p>
                      <a:pPr algn="ctr"/>
                      <a:r>
                        <a:rPr lang="en-US" sz="2400" dirty="0" smtClean="0"/>
                        <a:t>Understanding</a:t>
                      </a:r>
                    </a:p>
                    <a:p>
                      <a:pPr algn="ctr"/>
                      <a:r>
                        <a:rPr lang="en-US" sz="2400" dirty="0" smtClean="0"/>
                        <a:t>Applying</a:t>
                      </a:r>
                    </a:p>
                    <a:p>
                      <a:pPr algn="ctr"/>
                      <a:r>
                        <a:rPr lang="en-US" sz="2400" dirty="0" smtClean="0"/>
                        <a:t>Analyzing</a:t>
                      </a:r>
                    </a:p>
                    <a:p>
                      <a:pPr algn="ctr"/>
                      <a:r>
                        <a:rPr lang="en-US" sz="2400" dirty="0" smtClean="0"/>
                        <a:t>Evaluating</a:t>
                      </a:r>
                    </a:p>
                    <a:p>
                      <a:pPr algn="ctr"/>
                      <a:r>
                        <a:rPr lang="en-US" sz="2400" dirty="0" smtClean="0"/>
                        <a:t>Creating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91444"/>
              </p:ext>
            </p:extLst>
          </p:nvPr>
        </p:nvGraphicFramePr>
        <p:xfrm>
          <a:off x="3339345" y="1843722"/>
          <a:ext cx="241436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362"/>
              </a:tblGrid>
              <a:tr h="10195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Professional</a:t>
                      </a:r>
                    </a:p>
                    <a:p>
                      <a:pPr algn="ctr"/>
                      <a:r>
                        <a:rPr lang="en-US" sz="3000" dirty="0" smtClean="0"/>
                        <a:t>Artifact</a:t>
                      </a:r>
                      <a:endParaRPr lang="en-US" sz="3000" dirty="0"/>
                    </a:p>
                  </a:txBody>
                  <a:tcPr/>
                </a:tc>
              </a:tr>
              <a:tr h="3643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Continuous</a:t>
                      </a:r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Growth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Pursuing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statistical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expertise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process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61695"/>
              </p:ext>
            </p:extLst>
          </p:nvPr>
        </p:nvGraphicFramePr>
        <p:xfrm>
          <a:off x="6162695" y="1843722"/>
          <a:ext cx="252410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05"/>
              </a:tblGrid>
              <a:tr h="10721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Accountability</a:t>
                      </a:r>
                    </a:p>
                    <a:p>
                      <a:pPr algn="ctr"/>
                      <a:r>
                        <a:rPr lang="en-US" sz="3000" dirty="0" smtClean="0"/>
                        <a:t>Tool</a:t>
                      </a:r>
                      <a:endParaRPr lang="en-US" sz="3000" dirty="0"/>
                    </a:p>
                  </a:txBody>
                  <a:tcPr/>
                </a:tc>
              </a:tr>
              <a:tr h="3591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Performance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Assessment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Responsibility distributed between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instructor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student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752"/>
          </a:xfrm>
        </p:spPr>
        <p:txBody>
          <a:bodyPr anchor="t"/>
          <a:lstStyle/>
          <a:p>
            <a:r>
              <a:rPr lang="en-US" dirty="0" smtClean="0"/>
              <a:t>E-portfolio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14228"/>
            <a:ext cx="4040188" cy="60960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Instructors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30710"/>
            <a:ext cx="4041648" cy="486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Design for clear instructions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-</a:t>
            </a:r>
            <a:r>
              <a:rPr lang="en-US" sz="2800" dirty="0" smtClean="0"/>
              <a:t>-take nothing for granted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--align to learning goals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--show, </a:t>
            </a:r>
            <a:r>
              <a:rPr lang="en-US" sz="2800" u="sng" dirty="0" smtClean="0"/>
              <a:t>don’t</a:t>
            </a:r>
            <a:r>
              <a:rPr lang="en-US" sz="2800" dirty="0" smtClean="0"/>
              <a:t> tell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769" y="1021110"/>
            <a:ext cx="4041775" cy="60960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Students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4896" y="1630710"/>
            <a:ext cx="4041648" cy="486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Design for authenticity </a:t>
            </a:r>
            <a:r>
              <a:rPr lang="en-US" sz="2800" dirty="0"/>
              <a:t>&amp; </a:t>
            </a:r>
            <a:r>
              <a:rPr lang="en-US" sz="2800" dirty="0" smtClean="0"/>
              <a:t>awareness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-</a:t>
            </a:r>
            <a:r>
              <a:rPr lang="en-US" sz="2800" dirty="0" smtClean="0"/>
              <a:t>-Present “yourself”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--Pack luggage wisely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--Remember: statistics is one major/course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752"/>
          </a:xfrm>
        </p:spPr>
        <p:txBody>
          <a:bodyPr anchor="t"/>
          <a:lstStyle/>
          <a:p>
            <a:r>
              <a:rPr lang="en-US" dirty="0" smtClean="0"/>
              <a:t>E-portfolio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8660" y="1021110"/>
            <a:ext cx="4040188" cy="60960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4000" dirty="0" smtClean="0"/>
              <a:t>Instructors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30710"/>
            <a:ext cx="4041648" cy="486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Use carefully when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/>
              <a:t>-</a:t>
            </a:r>
            <a:r>
              <a:rPr lang="en-US" sz="3200" dirty="0" smtClean="0"/>
              <a:t>-advising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--documenting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--assessing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21110"/>
            <a:ext cx="4041775" cy="60960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4000" dirty="0" smtClean="0"/>
              <a:t>Students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4896" y="1630710"/>
            <a:ext cx="4041648" cy="486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Use</a:t>
            </a:r>
            <a:r>
              <a:rPr lang="en-US" sz="3200" dirty="0"/>
              <a:t> </a:t>
            </a:r>
            <a:r>
              <a:rPr lang="en-US" sz="3200" dirty="0" smtClean="0"/>
              <a:t>wisely when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-</a:t>
            </a:r>
            <a:r>
              <a:rPr lang="en-US" sz="3200" dirty="0" smtClean="0"/>
              <a:t>-sharing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--submitting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--applying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559"/>
            <a:ext cx="8229600" cy="831035"/>
          </a:xfrm>
        </p:spPr>
        <p:txBody>
          <a:bodyPr anchor="t">
            <a:normAutofit/>
          </a:bodyPr>
          <a:lstStyle/>
          <a:p>
            <a:pPr marL="0" indent="0"/>
            <a:r>
              <a:rPr lang="en-US" dirty="0" smtClean="0"/>
              <a:t>Critics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594"/>
            <a:ext cx="8229600" cy="5409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But wait, not so fast!!!</a:t>
            </a:r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16358"/>
              </p:ext>
            </p:extLst>
          </p:nvPr>
        </p:nvGraphicFramePr>
        <p:xfrm>
          <a:off x="457200" y="1810890"/>
          <a:ext cx="2631301" cy="469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301"/>
              </a:tblGrid>
              <a:tr h="120137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Validity</a:t>
                      </a:r>
                    </a:p>
                    <a:p>
                      <a:pPr algn="ctr"/>
                      <a:r>
                        <a:rPr lang="en-US" sz="3000" dirty="0" smtClean="0"/>
                        <a:t>(Hit the Target)</a:t>
                      </a:r>
                      <a:endParaRPr lang="en-US" sz="3000" dirty="0"/>
                    </a:p>
                  </a:txBody>
                  <a:tcPr/>
                </a:tc>
              </a:tr>
              <a:tr h="34949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Content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Construct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Criterion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76512"/>
              </p:ext>
            </p:extLst>
          </p:nvPr>
        </p:nvGraphicFramePr>
        <p:xfrm>
          <a:off x="3386376" y="1810890"/>
          <a:ext cx="2524105" cy="475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05"/>
              </a:tblGrid>
              <a:tr h="12153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Reliability</a:t>
                      </a:r>
                    </a:p>
                    <a:p>
                      <a:pPr algn="ctr"/>
                      <a:r>
                        <a:rPr lang="en-US" sz="3000" dirty="0" smtClean="0"/>
                        <a:t>(Hit</a:t>
                      </a:r>
                      <a:r>
                        <a:rPr lang="en-US" sz="3000" baseline="0" dirty="0" smtClean="0"/>
                        <a:t> it Again)</a:t>
                      </a:r>
                      <a:endParaRPr lang="en-US" sz="3000" dirty="0"/>
                    </a:p>
                  </a:txBody>
                  <a:tcPr/>
                </a:tc>
              </a:tr>
              <a:tr h="353527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Inter-Observer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Repeatability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Alternate Forms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18630"/>
              </p:ext>
            </p:extLst>
          </p:nvPr>
        </p:nvGraphicFramePr>
        <p:xfrm>
          <a:off x="6208357" y="1767840"/>
          <a:ext cx="2478443" cy="473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443"/>
              </a:tblGrid>
              <a:tr h="129882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Fairness</a:t>
                      </a:r>
                    </a:p>
                    <a:p>
                      <a:pPr algn="ctr"/>
                      <a:r>
                        <a:rPr lang="en-US" sz="3000" dirty="0" smtClean="0"/>
                        <a:t>(</a:t>
                      </a:r>
                      <a:r>
                        <a:rPr lang="en-US" sz="3000" baseline="0" dirty="0" smtClean="0"/>
                        <a:t>By Groups)</a:t>
                      </a:r>
                      <a:endParaRPr lang="en-US" sz="3000" dirty="0"/>
                    </a:p>
                  </a:txBody>
                  <a:tcPr/>
                </a:tc>
              </a:tr>
              <a:tr h="34405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Equality</a:t>
                      </a:r>
                      <a:r>
                        <a:rPr lang="en-US" sz="2400" baseline="0" dirty="0" smtClean="0"/>
                        <a:t> vs. Equity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Legal Issues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Re-assess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0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06 at 11.02.2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72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Example: Surface-Level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583" r="-5583"/>
          <a:stretch>
            <a:fillRect/>
          </a:stretch>
        </p:blipFill>
        <p:spPr>
          <a:xfrm>
            <a:off x="457200" y="1253366"/>
            <a:ext cx="8229600" cy="5364406"/>
          </a:xfrm>
        </p:spPr>
      </p:pic>
    </p:spTree>
    <p:extLst>
      <p:ext uri="{BB962C8B-B14F-4D97-AF65-F5344CB8AC3E}">
        <p14:creationId xmlns:p14="http://schemas.microsoft.com/office/powerpoint/2010/main" val="156822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72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Example: Deep-Sea Diving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42521"/>
              </p:ext>
            </p:extLst>
          </p:nvPr>
        </p:nvGraphicFramePr>
        <p:xfrm>
          <a:off x="457200" y="1253366"/>
          <a:ext cx="8229600" cy="527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20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1605</Words>
  <Application>Microsoft Macintosh PowerPoint</Application>
  <PresentationFormat>On-screen Show (4:3)</PresentationFormat>
  <Paragraphs>211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E-portfolios in Statistics Course Assessment: Sexier and Smarter</vt:lpstr>
      <vt:lpstr>Purpose</vt:lpstr>
      <vt:lpstr>Audiences Rave About E-portfolios</vt:lpstr>
      <vt:lpstr>E-portfolio Best Practices</vt:lpstr>
      <vt:lpstr>E-portfolio Best Practices</vt:lpstr>
      <vt:lpstr>Critics Say</vt:lpstr>
      <vt:lpstr>PowerPoint Presentation</vt:lpstr>
      <vt:lpstr>Example: Surface-Level</vt:lpstr>
      <vt:lpstr>Example: Deep-Sea Diving</vt:lpstr>
      <vt:lpstr>Conclusion</vt:lpstr>
      <vt:lpstr>References</vt:lpstr>
      <vt:lpstr>Resources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E-portfolios in Statistics Course Assessment</dc:title>
  <dc:creator>djoseph</dc:creator>
  <cp:lastModifiedBy>djoseph</cp:lastModifiedBy>
  <cp:revision>116</cp:revision>
  <dcterms:created xsi:type="dcterms:W3CDTF">2016-04-29T05:08:35Z</dcterms:created>
  <dcterms:modified xsi:type="dcterms:W3CDTF">2016-05-06T19:17:18Z</dcterms:modified>
</cp:coreProperties>
</file>