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9" r:id="rId1"/>
  </p:sldMasterIdLst>
  <p:notesMasterIdLst>
    <p:notesMasterId r:id="rId13"/>
  </p:notesMasterIdLst>
  <p:sldIdLst>
    <p:sldId id="256" r:id="rId2"/>
    <p:sldId id="262" r:id="rId3"/>
    <p:sldId id="263" r:id="rId4"/>
    <p:sldId id="265" r:id="rId5"/>
    <p:sldId id="264" r:id="rId6"/>
    <p:sldId id="266" r:id="rId7"/>
    <p:sldId id="267" r:id="rId8"/>
    <p:sldId id="268" r:id="rId9"/>
    <p:sldId id="269" r:id="rId10"/>
    <p:sldId id="271" r:id="rId11"/>
    <p:sldId id="270" r:id="rId12"/>
  </p:sldIdLst>
  <p:sldSz cx="9144000" cy="6858000" type="screen4x3"/>
  <p:notesSz cx="6858000" cy="9144000"/>
  <p:defaultTextStyle>
    <a:defPPr>
      <a:defRPr lang="en-US"/>
    </a:defPPr>
    <a:lvl1pPr algn="l" rtl="0" fontAlgn="base">
      <a:lnSpc>
        <a:spcPct val="80000"/>
      </a:lnSpc>
      <a:spcBef>
        <a:spcPct val="20000"/>
      </a:spcBef>
      <a:spcAft>
        <a:spcPct val="0"/>
      </a:spcAft>
      <a:defRPr kern="1200">
        <a:solidFill>
          <a:schemeClr val="tx1"/>
        </a:solidFill>
        <a:latin typeface="Arial" charset="0"/>
        <a:ea typeface="+mn-ea"/>
        <a:cs typeface="+mn-cs"/>
      </a:defRPr>
    </a:lvl1pPr>
    <a:lvl2pPr marL="457200" algn="l" rtl="0" fontAlgn="base">
      <a:lnSpc>
        <a:spcPct val="80000"/>
      </a:lnSpc>
      <a:spcBef>
        <a:spcPct val="20000"/>
      </a:spcBef>
      <a:spcAft>
        <a:spcPct val="0"/>
      </a:spcAft>
      <a:defRPr kern="1200">
        <a:solidFill>
          <a:schemeClr val="tx1"/>
        </a:solidFill>
        <a:latin typeface="Arial" charset="0"/>
        <a:ea typeface="+mn-ea"/>
        <a:cs typeface="+mn-cs"/>
      </a:defRPr>
    </a:lvl2pPr>
    <a:lvl3pPr marL="914400" algn="l" rtl="0" fontAlgn="base">
      <a:lnSpc>
        <a:spcPct val="80000"/>
      </a:lnSpc>
      <a:spcBef>
        <a:spcPct val="20000"/>
      </a:spcBef>
      <a:spcAft>
        <a:spcPct val="0"/>
      </a:spcAft>
      <a:defRPr kern="1200">
        <a:solidFill>
          <a:schemeClr val="tx1"/>
        </a:solidFill>
        <a:latin typeface="Arial" charset="0"/>
        <a:ea typeface="+mn-ea"/>
        <a:cs typeface="+mn-cs"/>
      </a:defRPr>
    </a:lvl3pPr>
    <a:lvl4pPr marL="1371600" algn="l" rtl="0" fontAlgn="base">
      <a:lnSpc>
        <a:spcPct val="80000"/>
      </a:lnSpc>
      <a:spcBef>
        <a:spcPct val="20000"/>
      </a:spcBef>
      <a:spcAft>
        <a:spcPct val="0"/>
      </a:spcAft>
      <a:defRPr kern="1200">
        <a:solidFill>
          <a:schemeClr val="tx1"/>
        </a:solidFill>
        <a:latin typeface="Arial" charset="0"/>
        <a:ea typeface="+mn-ea"/>
        <a:cs typeface="+mn-cs"/>
      </a:defRPr>
    </a:lvl4pPr>
    <a:lvl5pPr marL="1828800" algn="l" rtl="0" fontAlgn="base">
      <a:lnSpc>
        <a:spcPct val="80000"/>
      </a:lnSpc>
      <a:spcBef>
        <a:spcPct val="2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00FFCC"/>
    <a:srgbClr val="00CC99"/>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69" autoAdjust="0"/>
    <p:restoredTop sz="90464" autoAdjust="0"/>
  </p:normalViewPr>
  <p:slideViewPr>
    <p:cSldViewPr snapToGrid="0">
      <p:cViewPr varScale="1">
        <p:scale>
          <a:sx n="97" d="100"/>
          <a:sy n="97" d="100"/>
        </p:scale>
        <p:origin x="-123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defRPr sz="1200"/>
            </a:lvl1pPr>
          </a:lstStyle>
          <a:p>
            <a:endParaRPr lang="en-US" dirty="0"/>
          </a:p>
        </p:txBody>
      </p:sp>
      <p:sp>
        <p:nvSpPr>
          <p:cNvPr id="614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a:lvl1pPr>
          </a:lstStyle>
          <a:p>
            <a:endParaRPr lang="en-US" dirty="0"/>
          </a:p>
        </p:txBody>
      </p:sp>
      <p:sp>
        <p:nvSpPr>
          <p:cNvPr id="614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nSpc>
                <a:spcPct val="100000"/>
              </a:lnSpc>
              <a:spcBef>
                <a:spcPct val="0"/>
              </a:spcBef>
              <a:defRPr sz="1200"/>
            </a:lvl1pPr>
          </a:lstStyle>
          <a:p>
            <a:endParaRPr lang="en-US" dirty="0"/>
          </a:p>
        </p:txBody>
      </p:sp>
      <p:sp>
        <p:nvSpPr>
          <p:cNvPr id="614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a:lvl1pPr>
          </a:lstStyle>
          <a:p>
            <a:fld id="{BDAE0535-D2F8-4812-B632-CE75125CE79D}" type="slidenum">
              <a:rPr lang="en-US"/>
              <a:pPr/>
              <a:t>‹#›</a:t>
            </a:fld>
            <a:endParaRPr lang="en-US" dirty="0"/>
          </a:p>
        </p:txBody>
      </p:sp>
    </p:spTree>
    <p:extLst>
      <p:ext uri="{BB962C8B-B14F-4D97-AF65-F5344CB8AC3E}">
        <p14:creationId xmlns:p14="http://schemas.microsoft.com/office/powerpoint/2010/main" val="29780911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nctm.org/standards/default.aspx?id=58"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0F1BEB-D245-4CF3-B291-0814C7CF35AF}" type="slidenum">
              <a:rPr lang="en-US"/>
              <a:pPr/>
              <a:t>1</a:t>
            </a:fld>
            <a:endParaRPr lang="en-US" dirty="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Abstract:  </a:t>
            </a:r>
            <a:r>
              <a:rPr lang="en-US" sz="1200" kern="1200" dirty="0" smtClean="0">
                <a:solidFill>
                  <a:schemeClr val="tx1"/>
                </a:solidFill>
                <a:effectLst/>
                <a:latin typeface="Arial" charset="0"/>
                <a:ea typeface="+mn-ea"/>
                <a:cs typeface="+mn-cs"/>
              </a:rPr>
              <a:t>We plan to make a case for the necessity of GAISE-aligned college courses in order to prepare future teachers to teach in Common Core K-12 classrooms.  Beginning with an overview of the parallel evolutions of Cobb/MAA suggestions to GAISE recommendations for teaching and NCTM process standards to Common Core mathematical practices, we will emphasize that we should be modeling what researchers continually conclude are best practices for teaching/learning across the K-16 continuum.  We will provide some examples to illustrate classroom tasks that satisfy both GAISE and Common Core and hope to generate some discussion of other activities already used by conference attendees that meet the same criteria.</a:t>
            </a:r>
          </a:p>
        </p:txBody>
      </p:sp>
    </p:spTree>
    <p:extLst>
      <p:ext uri="{BB962C8B-B14F-4D97-AF65-F5344CB8AC3E}">
        <p14:creationId xmlns:p14="http://schemas.microsoft.com/office/powerpoint/2010/main" val="3424248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AE0535-D2F8-4812-B632-CE75125CE79D}" type="slidenum">
              <a:rPr lang="en-US" smtClean="0"/>
              <a:pPr/>
              <a:t>10</a:t>
            </a:fld>
            <a:endParaRPr lang="en-US" dirty="0"/>
          </a:p>
        </p:txBody>
      </p:sp>
    </p:spTree>
    <p:extLst>
      <p:ext uri="{BB962C8B-B14F-4D97-AF65-F5344CB8AC3E}">
        <p14:creationId xmlns:p14="http://schemas.microsoft.com/office/powerpoint/2010/main" val="1638282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cap="none" dirty="0" smtClean="0">
                <a:latin typeface="Times New Roman"/>
              </a:rPr>
              <a:t>http://www.Amstat.Org/education/gaise/</a:t>
            </a:r>
          </a:p>
          <a:p>
            <a:pPr marL="0" marR="0" indent="0" algn="l" defTabSz="914400" rtl="0" eaLnBrk="1" fontAlgn="base" latinLnBrk="0" hangingPunct="1">
              <a:lnSpc>
                <a:spcPct val="100000"/>
              </a:lnSpc>
              <a:spcBef>
                <a:spcPct val="30000"/>
              </a:spcBef>
              <a:spcAft>
                <a:spcPct val="0"/>
              </a:spcAft>
              <a:buClrTx/>
              <a:buSzTx/>
              <a:buFontTx/>
              <a:buNone/>
              <a:tabLst/>
              <a:defRPr/>
            </a:pPr>
            <a:r>
              <a:rPr lang="en-US" u="none" dirty="0" smtClean="0">
                <a:hlinkClick r:id="rId3"/>
              </a:rPr>
              <a:t>http://www.nctm.org/standards/default.aspx?id=58</a:t>
            </a:r>
            <a:endParaRPr lang="en-US" u="none" dirty="0" smtClean="0"/>
          </a:p>
          <a:p>
            <a:endParaRPr lang="en-US" dirty="0"/>
          </a:p>
        </p:txBody>
      </p:sp>
      <p:sp>
        <p:nvSpPr>
          <p:cNvPr id="4" name="Slide Number Placeholder 3"/>
          <p:cNvSpPr>
            <a:spLocks noGrp="1"/>
          </p:cNvSpPr>
          <p:nvPr>
            <p:ph type="sldNum" sz="quarter" idx="10"/>
          </p:nvPr>
        </p:nvSpPr>
        <p:spPr/>
        <p:txBody>
          <a:bodyPr/>
          <a:lstStyle/>
          <a:p>
            <a:fld id="{BDAE0535-D2F8-4812-B632-CE75125CE79D}" type="slidenum">
              <a:rPr lang="en-US" smtClean="0"/>
              <a:pPr/>
              <a:t>11</a:t>
            </a:fld>
            <a:endParaRPr lang="en-US" dirty="0"/>
          </a:p>
        </p:txBody>
      </p:sp>
    </p:spTree>
    <p:extLst>
      <p:ext uri="{BB962C8B-B14F-4D97-AF65-F5344CB8AC3E}">
        <p14:creationId xmlns:p14="http://schemas.microsoft.com/office/powerpoint/2010/main" val="3548583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E12445-5988-4906-8A77-B6EA40B64EE0}" type="slidenum">
              <a:rPr lang="en-US"/>
              <a:pPr/>
              <a:t>2</a:t>
            </a:fld>
            <a:endParaRPr lang="en-US" dirty="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pPr>
              <a:buFontTx/>
              <a:buNone/>
            </a:pPr>
            <a:r>
              <a:rPr lang="en-US" dirty="0" smtClean="0"/>
              <a:t>These professional associations have long</a:t>
            </a:r>
            <a:r>
              <a:rPr lang="en-US" baseline="0" dirty="0" smtClean="0"/>
              <a:t> advocated for a deeper understanding so that the computations make sense.</a:t>
            </a:r>
          </a:p>
          <a:p>
            <a:pPr marL="171450" indent="-171450">
              <a:buFont typeface="Arial" panose="020B0604020202020204" pitchFamily="34" charset="0"/>
              <a:buChar char="•"/>
            </a:pPr>
            <a:r>
              <a:rPr lang="en-US" baseline="0" dirty="0" smtClean="0"/>
              <a:t>NCTM (1980, </a:t>
            </a:r>
            <a:r>
              <a:rPr lang="en-US" i="1" baseline="0" dirty="0" smtClean="0"/>
              <a:t>An Agenda for </a:t>
            </a:r>
            <a:r>
              <a:rPr lang="en-US" i="0" baseline="0" dirty="0" smtClean="0"/>
              <a:t>Action;</a:t>
            </a:r>
            <a:r>
              <a:rPr lang="en-US" sz="1800" b="1" i="0" baseline="0" dirty="0" smtClean="0">
                <a:solidFill>
                  <a:srgbClr val="FF0000"/>
                </a:solidFill>
              </a:rPr>
              <a:t> </a:t>
            </a:r>
            <a:r>
              <a:rPr lang="en-US" i="0" baseline="0" dirty="0" smtClean="0"/>
              <a:t>1991, </a:t>
            </a:r>
            <a:r>
              <a:rPr lang="en-US" sz="1800" b="0" i="1" baseline="0" dirty="0" smtClean="0">
                <a:solidFill>
                  <a:srgbClr val="FF0000"/>
                </a:solidFill>
              </a:rPr>
              <a:t>Professional Standards for Teaching Mathematics</a:t>
            </a:r>
            <a:r>
              <a:rPr lang="en-US" i="0" baseline="0" dirty="0" smtClean="0"/>
              <a:t>; 2000, </a:t>
            </a:r>
            <a:r>
              <a:rPr lang="en-US" i="1" dirty="0" smtClean="0">
                <a:effectLst/>
              </a:rPr>
              <a:t>Principles and Standards for School Mathematics</a:t>
            </a:r>
            <a:r>
              <a:rPr lang="en-US" baseline="0" dirty="0" smtClean="0"/>
              <a:t>)</a:t>
            </a:r>
          </a:p>
          <a:p>
            <a:pPr marL="171450" indent="-171450">
              <a:buFont typeface="Arial" panose="020B0604020202020204" pitchFamily="34" charset="0"/>
              <a:buChar char="•"/>
            </a:pPr>
            <a:r>
              <a:rPr lang="en-US" baseline="0" dirty="0" smtClean="0"/>
              <a:t>MAA (1992, </a:t>
            </a:r>
            <a:r>
              <a:rPr lang="en-US" i="1" baseline="0" dirty="0" smtClean="0"/>
              <a:t>Heeding the Call for Change</a:t>
            </a:r>
            <a:r>
              <a:rPr lang="en-US" baseline="0" dirty="0" smtClean="0"/>
              <a:t>)</a:t>
            </a:r>
          </a:p>
          <a:p>
            <a:pPr marL="171450" indent="-171450">
              <a:buFont typeface="Arial" panose="020B0604020202020204" pitchFamily="34" charset="0"/>
              <a:buChar char="•"/>
            </a:pPr>
            <a:r>
              <a:rPr lang="en-US" baseline="0" dirty="0" smtClean="0"/>
              <a:t>ASA’s GAISE (2005, </a:t>
            </a:r>
            <a:r>
              <a:rPr lang="en-US" i="1" baseline="0" dirty="0" smtClean="0"/>
              <a:t>College Report</a:t>
            </a:r>
            <a:r>
              <a:rPr lang="en-US" baseline="0" dirty="0" smtClean="0"/>
              <a:t>) – note that there was a companion report on K-12 teaching as well</a:t>
            </a:r>
          </a:p>
        </p:txBody>
      </p:sp>
    </p:spTree>
    <p:extLst>
      <p:ext uri="{BB962C8B-B14F-4D97-AF65-F5344CB8AC3E}">
        <p14:creationId xmlns:p14="http://schemas.microsoft.com/office/powerpoint/2010/main" val="3787554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E12445-5988-4906-8A77-B6EA40B64EE0}" type="slidenum">
              <a:rPr lang="en-US"/>
              <a:pPr/>
              <a:t>3</a:t>
            </a:fld>
            <a:endParaRPr lang="en-US" dirty="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pPr lvl="0"/>
            <a:r>
              <a:rPr lang="en-US" sz="1200" kern="1200" dirty="0" smtClean="0">
                <a:solidFill>
                  <a:schemeClr val="tx1"/>
                </a:solidFill>
                <a:effectLst/>
                <a:latin typeface="Arial" charset="0"/>
                <a:ea typeface="+mn-ea"/>
                <a:cs typeface="+mn-cs"/>
              </a:rPr>
              <a:t>Cobb’s three suggestions</a:t>
            </a:r>
          </a:p>
          <a:p>
            <a:pPr marL="228600" lvl="0" indent="-228600">
              <a:buFont typeface="+mj-lt"/>
              <a:buAutoNum type="arabicPeriod"/>
            </a:pPr>
            <a:r>
              <a:rPr lang="en-US" sz="1200" kern="1200" dirty="0" smtClean="0">
                <a:solidFill>
                  <a:schemeClr val="tx1"/>
                </a:solidFill>
                <a:effectLst/>
                <a:latin typeface="Arial" charset="0"/>
                <a:ea typeface="+mn-ea"/>
                <a:cs typeface="+mn-cs"/>
              </a:rPr>
              <a:t>Emphasize statistical thinking</a:t>
            </a:r>
          </a:p>
          <a:p>
            <a:pPr marL="228600" lvl="0" indent="-228600">
              <a:buFont typeface="+mj-lt"/>
              <a:buAutoNum type="arabicPeriod"/>
            </a:pPr>
            <a:r>
              <a:rPr lang="en-US" sz="1200" kern="1200" dirty="0" smtClean="0">
                <a:solidFill>
                  <a:schemeClr val="tx1"/>
                </a:solidFill>
                <a:effectLst/>
                <a:latin typeface="Arial" charset="0"/>
                <a:ea typeface="+mn-ea"/>
                <a:cs typeface="+mn-cs"/>
              </a:rPr>
              <a:t>More data and concepts; less theory, fewer recipes</a:t>
            </a:r>
          </a:p>
          <a:p>
            <a:pPr marL="228600" lvl="0" indent="-228600">
              <a:buFont typeface="+mj-lt"/>
              <a:buAutoNum type="arabicPeriod"/>
            </a:pPr>
            <a:r>
              <a:rPr lang="en-US" sz="1200" kern="1200" dirty="0" smtClean="0">
                <a:solidFill>
                  <a:schemeClr val="tx1"/>
                </a:solidFill>
                <a:effectLst/>
                <a:latin typeface="Arial" charset="0"/>
                <a:ea typeface="+mn-ea"/>
                <a:cs typeface="+mn-cs"/>
              </a:rPr>
              <a:t>Foster active learning</a:t>
            </a:r>
          </a:p>
          <a:p>
            <a:pPr lvl="0"/>
            <a:r>
              <a:rPr lang="en-US" sz="1200" kern="1200" dirty="0" smtClean="0">
                <a:solidFill>
                  <a:schemeClr val="tx1"/>
                </a:solidFill>
                <a:effectLst/>
                <a:latin typeface="Arial" charset="0"/>
                <a:ea typeface="+mn-ea"/>
                <a:cs typeface="+mn-cs"/>
              </a:rPr>
              <a:t>Six recommendations from GAISE</a:t>
            </a:r>
          </a:p>
          <a:p>
            <a:r>
              <a:rPr lang="en-US" sz="1200" kern="1200" dirty="0" smtClean="0">
                <a:solidFill>
                  <a:schemeClr val="tx1"/>
                </a:solidFill>
                <a:effectLst/>
                <a:latin typeface="Arial" charset="0"/>
                <a:ea typeface="+mn-ea"/>
                <a:cs typeface="+mn-cs"/>
              </a:rPr>
              <a:t>1. Emphasize statistical literacy and develop statistical thinking</a:t>
            </a:r>
          </a:p>
          <a:p>
            <a:r>
              <a:rPr lang="en-US" sz="1200" kern="1200" dirty="0" smtClean="0">
                <a:solidFill>
                  <a:schemeClr val="tx1"/>
                </a:solidFill>
                <a:effectLst/>
                <a:latin typeface="Arial" charset="0"/>
                <a:ea typeface="+mn-ea"/>
                <a:cs typeface="+mn-cs"/>
              </a:rPr>
              <a:t>2. Use real data</a:t>
            </a:r>
          </a:p>
          <a:p>
            <a:r>
              <a:rPr lang="en-US" sz="1200" kern="1200" dirty="0" smtClean="0">
                <a:solidFill>
                  <a:schemeClr val="tx1"/>
                </a:solidFill>
                <a:effectLst/>
                <a:latin typeface="Arial" charset="0"/>
                <a:ea typeface="+mn-ea"/>
                <a:cs typeface="+mn-cs"/>
              </a:rPr>
              <a:t>3. Stress conceptual understanding, rather than mere knowledge of procedures</a:t>
            </a:r>
          </a:p>
          <a:p>
            <a:r>
              <a:rPr lang="en-US" sz="1200" kern="1200" dirty="0" smtClean="0">
                <a:solidFill>
                  <a:schemeClr val="tx1"/>
                </a:solidFill>
                <a:effectLst/>
                <a:latin typeface="Arial" charset="0"/>
                <a:ea typeface="+mn-ea"/>
                <a:cs typeface="+mn-cs"/>
              </a:rPr>
              <a:t>4. Foster active learning in the classroom</a:t>
            </a:r>
          </a:p>
          <a:p>
            <a:r>
              <a:rPr lang="en-US" sz="1200" kern="1200" dirty="0" smtClean="0">
                <a:solidFill>
                  <a:schemeClr val="tx1"/>
                </a:solidFill>
                <a:effectLst/>
                <a:latin typeface="Arial" charset="0"/>
                <a:ea typeface="+mn-ea"/>
                <a:cs typeface="+mn-cs"/>
              </a:rPr>
              <a:t>5. Use technology for developing conceptual understanding and analyzing data</a:t>
            </a:r>
          </a:p>
          <a:p>
            <a:r>
              <a:rPr lang="en-US" sz="1200" kern="1200" dirty="0" smtClean="0">
                <a:solidFill>
                  <a:schemeClr val="tx1"/>
                </a:solidFill>
                <a:effectLst/>
                <a:latin typeface="Arial" charset="0"/>
                <a:ea typeface="+mn-ea"/>
                <a:cs typeface="+mn-cs"/>
              </a:rPr>
              <a:t>6. Use assessments to improve and evaluate student learning</a:t>
            </a:r>
          </a:p>
          <a:p>
            <a:pPr lvl="0"/>
            <a:endParaRPr lang="en-US" sz="1200" kern="1200" dirty="0" smtClean="0">
              <a:solidFill>
                <a:schemeClr val="tx1"/>
              </a:solidFill>
              <a:effectLst/>
              <a:latin typeface="Arial" charset="0"/>
              <a:ea typeface="+mn-ea"/>
              <a:cs typeface="+mn-cs"/>
            </a:endParaRPr>
          </a:p>
        </p:txBody>
      </p:sp>
    </p:spTree>
    <p:extLst>
      <p:ext uri="{BB962C8B-B14F-4D97-AF65-F5344CB8AC3E}">
        <p14:creationId xmlns:p14="http://schemas.microsoft.com/office/powerpoint/2010/main" val="1346754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E12445-5988-4906-8A77-B6EA40B64EE0}" type="slidenum">
              <a:rPr lang="en-US"/>
              <a:pPr/>
              <a:t>4</a:t>
            </a:fld>
            <a:endParaRPr lang="en-US" dirty="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pPr lvl="0"/>
            <a:r>
              <a:rPr lang="en-US" sz="1200" kern="1200" dirty="0" smtClean="0">
                <a:solidFill>
                  <a:schemeClr val="tx1"/>
                </a:solidFill>
                <a:effectLst/>
                <a:latin typeface="Arial" charset="0"/>
                <a:ea typeface="+mn-ea"/>
                <a:cs typeface="+mn-cs"/>
              </a:rPr>
              <a:t>Five Process Standards</a:t>
            </a:r>
          </a:p>
          <a:p>
            <a:pPr marL="171450" indent="-171450">
              <a:buFont typeface="Arial" panose="020B0604020202020204" pitchFamily="34" charset="0"/>
              <a:buChar char="•"/>
            </a:pPr>
            <a:r>
              <a:rPr lang="en-US" sz="1200" kern="1200" dirty="0" smtClean="0">
                <a:solidFill>
                  <a:schemeClr val="tx1"/>
                </a:solidFill>
                <a:effectLst/>
                <a:latin typeface="Arial" charset="0"/>
                <a:ea typeface="+mn-ea"/>
                <a:cs typeface="+mn-cs"/>
              </a:rPr>
              <a:t>Problem Solving</a:t>
            </a:r>
          </a:p>
          <a:p>
            <a:pPr marL="171450" indent="-171450">
              <a:buFont typeface="Arial" panose="020B0604020202020204" pitchFamily="34" charset="0"/>
              <a:buChar char="•"/>
            </a:pPr>
            <a:r>
              <a:rPr lang="en-US" sz="1200" kern="1200" dirty="0" smtClean="0">
                <a:solidFill>
                  <a:schemeClr val="tx1"/>
                </a:solidFill>
                <a:effectLst/>
                <a:latin typeface="Arial" charset="0"/>
                <a:ea typeface="+mn-ea"/>
                <a:cs typeface="+mn-cs"/>
              </a:rPr>
              <a:t>Reasoning</a:t>
            </a:r>
          </a:p>
          <a:p>
            <a:pPr marL="171450" indent="-171450">
              <a:buFont typeface="Arial" panose="020B0604020202020204" pitchFamily="34" charset="0"/>
              <a:buChar char="•"/>
            </a:pPr>
            <a:r>
              <a:rPr lang="en-US" sz="1200" kern="1200" dirty="0" smtClean="0">
                <a:solidFill>
                  <a:schemeClr val="tx1"/>
                </a:solidFill>
                <a:effectLst/>
                <a:latin typeface="Arial" charset="0"/>
                <a:ea typeface="+mn-ea"/>
                <a:cs typeface="+mn-cs"/>
              </a:rPr>
              <a:t>Communication</a:t>
            </a:r>
          </a:p>
          <a:p>
            <a:pPr marL="171450" indent="-171450">
              <a:buFont typeface="Arial" panose="020B0604020202020204" pitchFamily="34" charset="0"/>
              <a:buChar char="•"/>
            </a:pPr>
            <a:r>
              <a:rPr lang="en-US" sz="1200" kern="1200" dirty="0" smtClean="0">
                <a:solidFill>
                  <a:schemeClr val="tx1"/>
                </a:solidFill>
                <a:effectLst/>
                <a:latin typeface="Arial" charset="0"/>
                <a:ea typeface="+mn-ea"/>
                <a:cs typeface="+mn-cs"/>
              </a:rPr>
              <a:t>Connections</a:t>
            </a:r>
          </a:p>
          <a:p>
            <a:pPr marL="171450" indent="-171450">
              <a:buFont typeface="Arial" panose="020B0604020202020204" pitchFamily="34" charset="0"/>
              <a:buChar char="•"/>
            </a:pPr>
            <a:r>
              <a:rPr lang="en-US" sz="1200" kern="1200" dirty="0" smtClean="0">
                <a:solidFill>
                  <a:schemeClr val="tx1"/>
                </a:solidFill>
                <a:effectLst/>
                <a:latin typeface="Arial" charset="0"/>
                <a:ea typeface="+mn-ea"/>
                <a:cs typeface="+mn-cs"/>
              </a:rPr>
              <a:t>Representation</a:t>
            </a:r>
          </a:p>
          <a:p>
            <a:pPr lvl="0"/>
            <a:r>
              <a:rPr lang="en-US" sz="1200" kern="1200" dirty="0" smtClean="0">
                <a:solidFill>
                  <a:schemeClr val="tx1"/>
                </a:solidFill>
                <a:effectLst/>
                <a:latin typeface="Arial" charset="0"/>
                <a:ea typeface="+mn-ea"/>
                <a:cs typeface="+mn-cs"/>
              </a:rPr>
              <a:t>Eight Standards for Mathematical Practice</a:t>
            </a:r>
          </a:p>
          <a:p>
            <a:pPr marL="171450" indent="-171450">
              <a:buFont typeface="Arial" panose="020B0604020202020204" pitchFamily="34" charset="0"/>
              <a:buChar char="•"/>
            </a:pPr>
            <a:r>
              <a:rPr lang="en-US" sz="1200" kern="1200" dirty="0" smtClean="0">
                <a:solidFill>
                  <a:schemeClr val="tx1"/>
                </a:solidFill>
                <a:effectLst/>
                <a:latin typeface="Arial" charset="0"/>
                <a:ea typeface="+mn-ea"/>
                <a:cs typeface="+mn-cs"/>
              </a:rPr>
              <a:t>MP1: Make sense of problems and persevere in solving them</a:t>
            </a:r>
          </a:p>
          <a:p>
            <a:pPr marL="171450" indent="-171450">
              <a:buFont typeface="Arial" panose="020B0604020202020204" pitchFamily="34" charset="0"/>
              <a:buChar char="•"/>
            </a:pPr>
            <a:r>
              <a:rPr lang="en-US" sz="1200" kern="1200" dirty="0" smtClean="0">
                <a:solidFill>
                  <a:schemeClr val="tx1"/>
                </a:solidFill>
                <a:effectLst/>
                <a:latin typeface="Arial" charset="0"/>
                <a:ea typeface="+mn-ea"/>
                <a:cs typeface="+mn-cs"/>
              </a:rPr>
              <a:t>MP2: Reason abstractly and quantitatively</a:t>
            </a:r>
          </a:p>
          <a:p>
            <a:pPr marL="171450" indent="-171450">
              <a:buFont typeface="Arial" panose="020B0604020202020204" pitchFamily="34" charset="0"/>
              <a:buChar char="•"/>
            </a:pPr>
            <a:r>
              <a:rPr lang="en-US" sz="1200" kern="1200" dirty="0" smtClean="0">
                <a:solidFill>
                  <a:schemeClr val="tx1"/>
                </a:solidFill>
                <a:effectLst/>
                <a:latin typeface="Arial" charset="0"/>
                <a:ea typeface="+mn-ea"/>
                <a:cs typeface="+mn-cs"/>
              </a:rPr>
              <a:t>MP3: Construct viable arguments and critique the reasoning of others</a:t>
            </a:r>
          </a:p>
          <a:p>
            <a:pPr marL="171450" indent="-171450">
              <a:buFont typeface="Arial" panose="020B0604020202020204" pitchFamily="34" charset="0"/>
              <a:buChar char="•"/>
            </a:pPr>
            <a:r>
              <a:rPr lang="en-US" sz="1200" kern="1200" dirty="0" smtClean="0">
                <a:solidFill>
                  <a:schemeClr val="tx1"/>
                </a:solidFill>
                <a:effectLst/>
                <a:latin typeface="Arial" charset="0"/>
                <a:ea typeface="+mn-ea"/>
                <a:cs typeface="+mn-cs"/>
              </a:rPr>
              <a:t>MP4: Model with mathematics</a:t>
            </a:r>
          </a:p>
          <a:p>
            <a:pPr marL="171450" indent="-171450">
              <a:buFont typeface="Arial" panose="020B0604020202020204" pitchFamily="34" charset="0"/>
              <a:buChar char="•"/>
            </a:pPr>
            <a:r>
              <a:rPr lang="en-US" sz="1200" kern="1200" dirty="0" smtClean="0">
                <a:solidFill>
                  <a:schemeClr val="tx1"/>
                </a:solidFill>
                <a:effectLst/>
                <a:latin typeface="Arial" charset="0"/>
                <a:ea typeface="+mn-ea"/>
                <a:cs typeface="+mn-cs"/>
              </a:rPr>
              <a:t>MP5: Use appropriate tools strategically</a:t>
            </a:r>
          </a:p>
          <a:p>
            <a:pPr marL="171450" indent="-171450">
              <a:buFont typeface="Arial" panose="020B0604020202020204" pitchFamily="34" charset="0"/>
              <a:buChar char="•"/>
            </a:pPr>
            <a:r>
              <a:rPr lang="en-US" sz="1200" kern="1200" dirty="0" smtClean="0">
                <a:solidFill>
                  <a:schemeClr val="tx1"/>
                </a:solidFill>
                <a:effectLst/>
                <a:latin typeface="Arial" charset="0"/>
                <a:ea typeface="+mn-ea"/>
                <a:cs typeface="+mn-cs"/>
              </a:rPr>
              <a:t>MP6: Attend to precision</a:t>
            </a:r>
          </a:p>
          <a:p>
            <a:pPr marL="171450" indent="-171450">
              <a:buFont typeface="Arial" panose="020B0604020202020204" pitchFamily="34" charset="0"/>
              <a:buChar char="•"/>
            </a:pPr>
            <a:r>
              <a:rPr lang="en-US" sz="1200" kern="1200" dirty="0" smtClean="0">
                <a:solidFill>
                  <a:schemeClr val="tx1"/>
                </a:solidFill>
                <a:effectLst/>
                <a:latin typeface="Arial" charset="0"/>
                <a:ea typeface="+mn-ea"/>
                <a:cs typeface="+mn-cs"/>
              </a:rPr>
              <a:t>MP7: Look for and make use of structure</a:t>
            </a:r>
          </a:p>
          <a:p>
            <a:pPr marL="171450" indent="-171450">
              <a:buFont typeface="Arial" panose="020B0604020202020204" pitchFamily="34" charset="0"/>
              <a:buChar char="•"/>
            </a:pPr>
            <a:r>
              <a:rPr lang="en-US" sz="1200" kern="1200" dirty="0" smtClean="0">
                <a:solidFill>
                  <a:schemeClr val="tx1"/>
                </a:solidFill>
                <a:effectLst/>
                <a:latin typeface="Arial" charset="0"/>
                <a:ea typeface="+mn-ea"/>
                <a:cs typeface="+mn-cs"/>
              </a:rPr>
              <a:t>MP8: Look for and express regularity in repeated reasoning</a:t>
            </a:r>
          </a:p>
        </p:txBody>
      </p:sp>
    </p:spTree>
    <p:extLst>
      <p:ext uri="{BB962C8B-B14F-4D97-AF65-F5344CB8AC3E}">
        <p14:creationId xmlns:p14="http://schemas.microsoft.com/office/powerpoint/2010/main" val="1346754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E12445-5988-4906-8A77-B6EA40B64EE0}" type="slidenum">
              <a:rPr lang="en-US"/>
              <a:pPr/>
              <a:t>5</a:t>
            </a:fld>
            <a:endParaRPr lang="en-US" dirty="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pPr>
              <a:buFontTx/>
              <a:buNone/>
            </a:pPr>
            <a:r>
              <a:rPr lang="en-US" baseline="0" dirty="0" smtClean="0"/>
              <a:t>Robert’s chart </a:t>
            </a:r>
          </a:p>
        </p:txBody>
      </p:sp>
    </p:spTree>
    <p:extLst>
      <p:ext uri="{BB962C8B-B14F-4D97-AF65-F5344CB8AC3E}">
        <p14:creationId xmlns:p14="http://schemas.microsoft.com/office/powerpoint/2010/main" val="1346754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a:buNone/>
            </a:pPr>
            <a:r>
              <a:rPr lang="en-US" sz="1200" dirty="0" smtClean="0">
                <a:effectLst/>
                <a:latin typeface="Times New Roman"/>
                <a:ea typeface="Calibri"/>
                <a:cs typeface="Times New Roman"/>
              </a:rPr>
              <a:t>This is a significant paradigm shift away from plugging numbers into formulas and getting a numerical answer.</a:t>
            </a:r>
          </a:p>
          <a:p>
            <a:pPr marL="0" marR="0" lvl="0" indent="0">
              <a:spcBef>
                <a:spcPts val="0"/>
              </a:spcBef>
              <a:spcAft>
                <a:spcPts val="0"/>
              </a:spcAft>
              <a:buFont typeface="Symbol"/>
              <a:buNone/>
            </a:pPr>
            <a:endParaRPr lang="en-US" sz="1200" dirty="0" smtClean="0">
              <a:effectLst/>
              <a:latin typeface="Times New Roman"/>
              <a:ea typeface="Calibri"/>
              <a:cs typeface="Times New Roman"/>
            </a:endParaRPr>
          </a:p>
          <a:p>
            <a:pPr marL="0" marR="0" lvl="0" indent="0">
              <a:spcBef>
                <a:spcPts val="0"/>
              </a:spcBef>
              <a:spcAft>
                <a:spcPts val="0"/>
              </a:spcAft>
              <a:buFont typeface="Symbol"/>
              <a:buNone/>
            </a:pPr>
            <a:r>
              <a:rPr lang="en-US" sz="1200" dirty="0" smtClean="0">
                <a:effectLst/>
                <a:latin typeface="Times New Roman"/>
                <a:ea typeface="Calibri"/>
                <a:cs typeface="Times New Roman"/>
              </a:rPr>
              <a:t>Many in-service teachers won’t have the statistical training required to implement the curriculum properly, for they have only “calculated” statistics – as opposed to using statistics.  Professional development will need to demonstrate</a:t>
            </a:r>
            <a:r>
              <a:rPr lang="en-US" sz="1200" baseline="0" dirty="0" smtClean="0">
                <a:effectLst/>
                <a:latin typeface="Times New Roman"/>
                <a:ea typeface="Calibri"/>
                <a:cs typeface="Times New Roman"/>
              </a:rPr>
              <a:t> the use of statistics (the field is </a:t>
            </a:r>
            <a:r>
              <a:rPr lang="en-US" sz="1200" i="1" baseline="0" dirty="0" smtClean="0">
                <a:effectLst/>
                <a:latin typeface="Times New Roman"/>
                <a:ea typeface="Calibri"/>
                <a:cs typeface="Times New Roman"/>
              </a:rPr>
              <a:t>rife</a:t>
            </a:r>
            <a:r>
              <a:rPr lang="en-US" sz="1200" i="0" baseline="0" dirty="0" smtClean="0">
                <a:effectLst/>
                <a:latin typeface="Times New Roman"/>
                <a:ea typeface="Calibri"/>
                <a:cs typeface="Times New Roman"/>
              </a:rPr>
              <a:t> with real data to do so) in settings that pay close attention to GAISE recommendations for teaching introductory statistics.</a:t>
            </a:r>
            <a:endParaRPr lang="en-US" sz="1200" dirty="0" smtClean="0">
              <a:effectLst/>
              <a:latin typeface="Times New Roman"/>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BDAE0535-D2F8-4812-B632-CE75125CE79D}" type="slidenum">
              <a:rPr lang="en-US" smtClean="0"/>
              <a:pPr/>
              <a:t>6</a:t>
            </a:fld>
            <a:endParaRPr lang="en-US" dirty="0"/>
          </a:p>
        </p:txBody>
      </p:sp>
    </p:spTree>
    <p:extLst>
      <p:ext uri="{BB962C8B-B14F-4D97-AF65-F5344CB8AC3E}">
        <p14:creationId xmlns:p14="http://schemas.microsoft.com/office/powerpoint/2010/main" val="597084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a:buNone/>
            </a:pPr>
            <a:r>
              <a:rPr lang="en-US" sz="1200" dirty="0" smtClean="0">
                <a:effectLst/>
                <a:latin typeface="Times New Roman"/>
                <a:ea typeface="Calibri"/>
                <a:cs typeface="Times New Roman"/>
              </a:rPr>
              <a:t>As with the current Algebra curriculum mismatch, the statistical curriculum mismatch will grow.  That is, with students entering the college with even fewer basic computational abilities, their success rates in a traditional Introductory Statistics course may get worse.  Colleges may need to offer two courses: one for mathematician/statisticians and the</a:t>
            </a:r>
            <a:r>
              <a:rPr lang="en-US" sz="1200" baseline="0" dirty="0" smtClean="0">
                <a:effectLst/>
                <a:latin typeface="Times New Roman"/>
                <a:ea typeface="Calibri"/>
                <a:cs typeface="Times New Roman"/>
              </a:rPr>
              <a:t> second for consumers of data.</a:t>
            </a:r>
            <a:endParaRPr lang="en-US" sz="1200" dirty="0" smtClean="0">
              <a:effectLst/>
              <a:latin typeface="Times New Roman"/>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BDAE0535-D2F8-4812-B632-CE75125CE79D}" type="slidenum">
              <a:rPr lang="en-US" smtClean="0"/>
              <a:pPr/>
              <a:t>7</a:t>
            </a:fld>
            <a:endParaRPr lang="en-US" dirty="0"/>
          </a:p>
        </p:txBody>
      </p:sp>
    </p:spTree>
    <p:extLst>
      <p:ext uri="{BB962C8B-B14F-4D97-AF65-F5344CB8AC3E}">
        <p14:creationId xmlns:p14="http://schemas.microsoft.com/office/powerpoint/2010/main" val="3792697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a:buNone/>
            </a:pPr>
            <a:r>
              <a:rPr lang="en-US" sz="1200" dirty="0" smtClean="0">
                <a:effectLst/>
                <a:latin typeface="Times New Roman"/>
                <a:ea typeface="Calibri"/>
                <a:cs typeface="Times New Roman"/>
              </a:rPr>
              <a:t>Education departments and mathematics departments may be at odds over what curriculum needs to be taught.  Again, a separate</a:t>
            </a:r>
            <a:r>
              <a:rPr lang="en-US" sz="1200" baseline="0" dirty="0" smtClean="0">
                <a:effectLst/>
                <a:latin typeface="Times New Roman"/>
                <a:ea typeface="Calibri"/>
                <a:cs typeface="Times New Roman"/>
              </a:rPr>
              <a:t> statistical course may need to be offered for pre-service teachers that includes age appropriate activities that the pre-service teachers can take to the classrooms.</a:t>
            </a:r>
            <a:endParaRPr lang="en-US" sz="1200" dirty="0" smtClean="0">
              <a:effectLst/>
              <a:latin typeface="Times New Roman"/>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BDAE0535-D2F8-4812-B632-CE75125CE79D}" type="slidenum">
              <a:rPr lang="en-US" smtClean="0"/>
              <a:pPr/>
              <a:t>8</a:t>
            </a:fld>
            <a:endParaRPr lang="en-US" dirty="0"/>
          </a:p>
        </p:txBody>
      </p:sp>
    </p:spTree>
    <p:extLst>
      <p:ext uri="{BB962C8B-B14F-4D97-AF65-F5344CB8AC3E}">
        <p14:creationId xmlns:p14="http://schemas.microsoft.com/office/powerpoint/2010/main" val="500770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As we migrate</a:t>
            </a:r>
            <a:r>
              <a:rPr lang="en-US" baseline="0" dirty="0" smtClean="0"/>
              <a:t> to the Common Core – which, recall, is just what NCTM, MAA, and GAISE have been recommending – there is going to be resistance to change from in-service teachers.</a:t>
            </a:r>
          </a:p>
          <a:p>
            <a:pPr marL="228600" indent="-228600">
              <a:buFont typeface="+mj-lt"/>
              <a:buAutoNum type="arabicPeriod"/>
            </a:pPr>
            <a:r>
              <a:rPr lang="en-US" baseline="0" dirty="0" smtClean="0"/>
              <a:t>A computational course is still needed for students who major in mathematics or statistics to keep evolutionary process alive.</a:t>
            </a:r>
          </a:p>
          <a:p>
            <a:pPr marL="228600" indent="-228600">
              <a:buFont typeface="+mj-lt"/>
              <a:buAutoNum type="arabicPeriod"/>
            </a:pPr>
            <a:r>
              <a:rPr lang="en-US" baseline="0" dirty="0" smtClean="0"/>
              <a:t>A dialog between mathematics and mathematics education departments needs to occur to ensure that development of data-rich lessons is taught in a methods unit.</a:t>
            </a:r>
            <a:endParaRPr lang="en-US" dirty="0"/>
          </a:p>
        </p:txBody>
      </p:sp>
      <p:sp>
        <p:nvSpPr>
          <p:cNvPr id="4" name="Slide Number Placeholder 3"/>
          <p:cNvSpPr>
            <a:spLocks noGrp="1"/>
          </p:cNvSpPr>
          <p:nvPr>
            <p:ph type="sldNum" sz="quarter" idx="10"/>
          </p:nvPr>
        </p:nvSpPr>
        <p:spPr/>
        <p:txBody>
          <a:bodyPr/>
          <a:lstStyle/>
          <a:p>
            <a:fld id="{BDAE0535-D2F8-4812-B632-CE75125CE79D}" type="slidenum">
              <a:rPr lang="en-US" smtClean="0"/>
              <a:pPr/>
              <a:t>9</a:t>
            </a:fld>
            <a:endParaRPr lang="en-US" dirty="0"/>
          </a:p>
        </p:txBody>
      </p:sp>
    </p:spTree>
    <p:extLst>
      <p:ext uri="{BB962C8B-B14F-4D97-AF65-F5344CB8AC3E}">
        <p14:creationId xmlns:p14="http://schemas.microsoft.com/office/powerpoint/2010/main" val="1968476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smtClean="0"/>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2">
                    <a:lumMod val="50000"/>
                  </a:schemeClr>
                </a:solidFill>
              </a:defRPr>
            </a:lvl1pPr>
          </a:lstStyle>
          <a:p>
            <a:endParaRPr lang="en-US" dirty="0"/>
          </a:p>
        </p:txBody>
      </p:sp>
      <p:sp>
        <p:nvSpPr>
          <p:cNvPr id="5" name="Footer Placeholder 4"/>
          <p:cNvSpPr>
            <a:spLocks noGrp="1"/>
          </p:cNvSpPr>
          <p:nvPr>
            <p:ph type="ftr" sz="quarter" idx="11"/>
          </p:nvPr>
        </p:nvSpPr>
        <p:spPr>
          <a:xfrm rot="21420000">
            <a:off x="-9144" y="4956048"/>
            <a:ext cx="2990088" cy="914400"/>
          </a:xfrm>
          <a:noFill/>
        </p:spPr>
        <p:txBody>
          <a:bodyPr wrap="square" rtlCol="0">
            <a:spAutoFit/>
          </a:bodyPr>
          <a:lstStyle>
            <a:lvl1pPr>
              <a:defRPr lang="en-US" sz="4200" dirty="0"/>
            </a:lvl1pPr>
          </a:lstStyle>
          <a:p>
            <a:endParaRPr lang="en-US" dirty="0"/>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2E8465E6-9C33-41C9-B92A-F84F29C76679}" type="slidenum">
              <a:rPr lang="en-US" smtClean="0"/>
              <a:pPr/>
              <a:t>‹#›</a:t>
            </a:fld>
            <a:endParaRPr lang="en-US" dirty="0"/>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56130395"/>
      </p:ext>
    </p:extLst>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8A5108-2666-457A-B4D6-721428F9DE62}" type="slidenum">
              <a:rPr lang="en-US" smtClean="0"/>
              <a:pPr/>
              <a:t>‹#›</a:t>
            </a:fld>
            <a:endParaRPr lang="en-US" dirty="0"/>
          </a:p>
        </p:txBody>
      </p:sp>
    </p:spTree>
    <p:extLst>
      <p:ext uri="{BB962C8B-B14F-4D97-AF65-F5344CB8AC3E}">
        <p14:creationId xmlns:p14="http://schemas.microsoft.com/office/powerpoint/2010/main" val="304786223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8A5108-2666-457A-B4D6-721428F9DE62}" type="slidenum">
              <a:rPr lang="en-US" smtClean="0"/>
              <a:pPr/>
              <a:t>‹#›</a:t>
            </a:fld>
            <a:endParaRPr lang="en-US" dirty="0"/>
          </a:p>
        </p:txBody>
      </p:sp>
    </p:spTree>
    <p:extLst>
      <p:ext uri="{BB962C8B-B14F-4D97-AF65-F5344CB8AC3E}">
        <p14:creationId xmlns:p14="http://schemas.microsoft.com/office/powerpoint/2010/main" val="38811053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8A5108-2666-457A-B4D6-721428F9DE62}" type="slidenum">
              <a:rPr lang="en-US" smtClean="0"/>
              <a:pPr/>
              <a:t>‹#›</a:t>
            </a:fld>
            <a:endParaRPr lang="en-US" dirty="0"/>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9542888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8A5108-2666-457A-B4D6-721428F9DE62}" type="slidenum">
              <a:rPr lang="en-US" smtClean="0"/>
              <a:pPr/>
              <a:t>‹#›</a:t>
            </a:fld>
            <a:endParaRPr lang="en-US" dirty="0"/>
          </a:p>
        </p:txBody>
      </p:sp>
    </p:spTree>
    <p:extLst>
      <p:ext uri="{BB962C8B-B14F-4D97-AF65-F5344CB8AC3E}">
        <p14:creationId xmlns:p14="http://schemas.microsoft.com/office/powerpoint/2010/main" val="70187036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78A5108-2666-457A-B4D6-721428F9DE62}" type="slidenum">
              <a:rPr lang="en-US" smtClean="0"/>
              <a:pPr/>
              <a:t>‹#›</a:t>
            </a:fld>
            <a:endParaRPr lang="en-US" dirty="0"/>
          </a:p>
        </p:txBody>
      </p:sp>
    </p:spTree>
    <p:extLst>
      <p:ext uri="{BB962C8B-B14F-4D97-AF65-F5344CB8AC3E}">
        <p14:creationId xmlns:p14="http://schemas.microsoft.com/office/powerpoint/2010/main" val="27999613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78A5108-2666-457A-B4D6-721428F9DE62}" type="slidenum">
              <a:rPr lang="en-US" smtClean="0"/>
              <a:pPr/>
              <a:t>‹#›</a:t>
            </a:fld>
            <a:endParaRPr lang="en-US" dirty="0"/>
          </a:p>
        </p:txBody>
      </p:sp>
    </p:spTree>
    <p:extLst>
      <p:ext uri="{BB962C8B-B14F-4D97-AF65-F5344CB8AC3E}">
        <p14:creationId xmlns:p14="http://schemas.microsoft.com/office/powerpoint/2010/main" val="305012797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4DAAD5-A151-4033-83DC-4A4D7C971790}" type="slidenum">
              <a:rPr lang="en-US" smtClean="0"/>
              <a:pPr/>
              <a:t>‹#›</a:t>
            </a:fld>
            <a:endParaRPr lang="en-US" dirty="0"/>
          </a:p>
        </p:txBody>
      </p:sp>
    </p:spTree>
    <p:extLst>
      <p:ext uri="{BB962C8B-B14F-4D97-AF65-F5344CB8AC3E}">
        <p14:creationId xmlns:p14="http://schemas.microsoft.com/office/powerpoint/2010/main" val="756651275"/>
      </p:ext>
    </p:extLst>
  </p:cSld>
  <p:clrMapOvr>
    <a:masterClrMapping/>
  </p:clrMapOvr>
  <p:transition>
    <p:fade thruBlk="1"/>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E10E77-6EBA-4F76-BB53-F2B89686AC0E}" type="slidenum">
              <a:rPr lang="en-US" smtClean="0"/>
              <a:pPr/>
              <a:t>‹#›</a:t>
            </a:fld>
            <a:endParaRPr lang="en-US" dirty="0"/>
          </a:p>
        </p:txBody>
      </p:sp>
    </p:spTree>
    <p:extLst>
      <p:ext uri="{BB962C8B-B14F-4D97-AF65-F5344CB8AC3E}">
        <p14:creationId xmlns:p14="http://schemas.microsoft.com/office/powerpoint/2010/main" val="3317886787"/>
      </p:ext>
    </p:extLst>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A3075F-749F-40B1-A12C-AB0F2C8ABD68}" type="slidenum">
              <a:rPr lang="en-US" smtClean="0"/>
              <a:pPr/>
              <a:t>‹#›</a:t>
            </a:fld>
            <a:endParaRPr lang="en-US" dirty="0"/>
          </a:p>
        </p:txBody>
      </p:sp>
    </p:spTree>
    <p:extLst>
      <p:ext uri="{BB962C8B-B14F-4D97-AF65-F5344CB8AC3E}">
        <p14:creationId xmlns:p14="http://schemas.microsoft.com/office/powerpoint/2010/main" val="3109854151"/>
      </p:ext>
    </p:extLst>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38C1F9-8036-44C4-8F08-3B4D16DED508}" type="slidenum">
              <a:rPr lang="en-US" smtClean="0"/>
              <a:pPr/>
              <a:t>‹#›</a:t>
            </a:fld>
            <a:endParaRPr lang="en-US" dirty="0"/>
          </a:p>
        </p:txBody>
      </p:sp>
    </p:spTree>
    <p:extLst>
      <p:ext uri="{BB962C8B-B14F-4D97-AF65-F5344CB8AC3E}">
        <p14:creationId xmlns:p14="http://schemas.microsoft.com/office/powerpoint/2010/main" val="1750875773"/>
      </p:ext>
    </p:extLst>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BD9F8B-A83D-431D-890C-0269F0C40B64}" type="slidenum">
              <a:rPr lang="en-US" smtClean="0"/>
              <a:pPr/>
              <a:t>‹#›</a:t>
            </a:fld>
            <a:endParaRPr lang="en-US" dirty="0"/>
          </a:p>
        </p:txBody>
      </p:sp>
    </p:spTree>
    <p:extLst>
      <p:ext uri="{BB962C8B-B14F-4D97-AF65-F5344CB8AC3E}">
        <p14:creationId xmlns:p14="http://schemas.microsoft.com/office/powerpoint/2010/main" val="672365181"/>
      </p:ext>
    </p:extLst>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EED1B8D-166C-4231-AEC4-37C4C4E01B44}" type="slidenum">
              <a:rPr lang="en-US" smtClean="0"/>
              <a:pPr/>
              <a:t>‹#›</a:t>
            </a:fld>
            <a:endParaRPr lang="en-US" dirty="0"/>
          </a:p>
        </p:txBody>
      </p:sp>
    </p:spTree>
    <p:extLst>
      <p:ext uri="{BB962C8B-B14F-4D97-AF65-F5344CB8AC3E}">
        <p14:creationId xmlns:p14="http://schemas.microsoft.com/office/powerpoint/2010/main" val="658904975"/>
      </p:ext>
    </p:extLst>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488A9C0-9F15-4D92-BC98-C9ADC0490B4E}" type="slidenum">
              <a:rPr lang="en-US" smtClean="0"/>
              <a:pPr/>
              <a:t>‹#›</a:t>
            </a:fld>
            <a:endParaRPr lang="en-US" dirty="0"/>
          </a:p>
        </p:txBody>
      </p:sp>
    </p:spTree>
    <p:extLst>
      <p:ext uri="{BB962C8B-B14F-4D97-AF65-F5344CB8AC3E}">
        <p14:creationId xmlns:p14="http://schemas.microsoft.com/office/powerpoint/2010/main" val="3653459305"/>
      </p:ext>
    </p:extLst>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8304CD1-A20E-4866-91C5-57F371F03C8B}" type="slidenum">
              <a:rPr lang="en-US" smtClean="0"/>
              <a:pPr/>
              <a:t>‹#›</a:t>
            </a:fld>
            <a:endParaRPr lang="en-US" dirty="0"/>
          </a:p>
        </p:txBody>
      </p:sp>
    </p:spTree>
    <p:extLst>
      <p:ext uri="{BB962C8B-B14F-4D97-AF65-F5344CB8AC3E}">
        <p14:creationId xmlns:p14="http://schemas.microsoft.com/office/powerpoint/2010/main" val="271989222"/>
      </p:ext>
    </p:extLst>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9C603A-C0EB-4E10-9B52-BC00C75A9647}" type="slidenum">
              <a:rPr lang="en-US" smtClean="0"/>
              <a:pPr/>
              <a:t>‹#›</a:t>
            </a:fld>
            <a:endParaRPr lang="en-US" dirty="0"/>
          </a:p>
        </p:txBody>
      </p:sp>
    </p:spTree>
    <p:extLst>
      <p:ext uri="{BB962C8B-B14F-4D97-AF65-F5344CB8AC3E}">
        <p14:creationId xmlns:p14="http://schemas.microsoft.com/office/powerpoint/2010/main" val="2996804656"/>
      </p:ext>
    </p:extLst>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E5353C-ADF7-4395-BB8E-3934FFD42BA2}" type="slidenum">
              <a:rPr lang="en-US" smtClean="0"/>
              <a:pPr/>
              <a:t>‹#›</a:t>
            </a:fld>
            <a:endParaRPr lang="en-US" dirty="0"/>
          </a:p>
        </p:txBody>
      </p:sp>
    </p:spTree>
    <p:extLst>
      <p:ext uri="{BB962C8B-B14F-4D97-AF65-F5344CB8AC3E}">
        <p14:creationId xmlns:p14="http://schemas.microsoft.com/office/powerpoint/2010/main" val="1682668962"/>
      </p:ext>
    </p:extLst>
  </p:cSld>
  <p:clrMapOvr>
    <a:masterClrMapping/>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2">
                    <a:lumMod val="50000"/>
                  </a:schemeClr>
                </a:solidFill>
              </a:defRPr>
            </a:lvl1pPr>
          </a:lstStyle>
          <a:p>
            <a:endParaRPr lang="en-US" dirty="0"/>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2">
                    <a:lumMod val="50000"/>
                  </a:schemeClr>
                </a:solidFill>
              </a:defRPr>
            </a:lvl1pPr>
          </a:lstStyle>
          <a:p>
            <a:endParaRPr lang="en-US" dirty="0"/>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2">
                    <a:lumMod val="50000"/>
                  </a:schemeClr>
                </a:solidFill>
              </a:defRPr>
            </a:lvl1pPr>
          </a:lstStyle>
          <a:p>
            <a:fld id="{E78A5108-2666-457A-B4D6-721428F9DE62}" type="slidenum">
              <a:rPr lang="en-US" smtClean="0"/>
              <a:pPr/>
              <a:t>‹#›</a:t>
            </a:fld>
            <a:endParaRPr lang="en-US" dirty="0"/>
          </a:p>
        </p:txBody>
      </p:sp>
    </p:spTree>
    <p:extLst>
      <p:ext uri="{BB962C8B-B14F-4D97-AF65-F5344CB8AC3E}">
        <p14:creationId xmlns:p14="http://schemas.microsoft.com/office/powerpoint/2010/main" val="2997567536"/>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 id="2147483873" r:id="rId14"/>
    <p:sldLayoutId id="2147483874" r:id="rId15"/>
    <p:sldLayoutId id="2147483875" r:id="rId16"/>
    <p:sldLayoutId id="2147483876" r:id="rId17"/>
  </p:sldLayoutIdLst>
  <p:transition>
    <p:fade thruBlk="1"/>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causeweb.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ise.cgu.edu/" TargetMode="External"/><Relationship Id="rId4" Type="http://schemas.openxmlformats.org/officeDocument/2006/relationships/hyperlink" Target="http://www.tc.umn.edu/~aims/index.ht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nctm.org/standards/default.aspx?id=58"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corestandards.org/Math/Practic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wmf"/><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wmf"/><Relationship Id="rId4" Type="http://schemas.openxmlformats.org/officeDocument/2006/relationships/image" Target="../media/image10.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image" Target="../media/image15.wmf"/></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wmf"/><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1696" y="1339850"/>
            <a:ext cx="7767648" cy="1143000"/>
          </a:xfrm>
        </p:spPr>
        <p:txBody>
          <a:bodyPr>
            <a:noAutofit/>
          </a:bodyPr>
          <a:lstStyle/>
          <a:p>
            <a:r>
              <a:rPr lang="en-US" sz="3200" i="1" cap="small" dirty="0"/>
              <a:t>Implementing the Common Core’s Promise of Bringing Statistical Curricula into Line with Recommendations of NCTM, MAA, &amp; GAISE</a:t>
            </a:r>
            <a:endParaRPr lang="en-US" sz="3200" cap="small" dirty="0"/>
          </a:p>
        </p:txBody>
      </p:sp>
      <p:sp>
        <p:nvSpPr>
          <p:cNvPr id="2051" name="Rectangle 3"/>
          <p:cNvSpPr>
            <a:spLocks noGrp="1" noChangeArrowheads="1"/>
          </p:cNvSpPr>
          <p:nvPr>
            <p:ph type="subTitle" idx="1"/>
          </p:nvPr>
        </p:nvSpPr>
        <p:spPr>
          <a:xfrm>
            <a:off x="2384982" y="2768600"/>
            <a:ext cx="5855732" cy="1109663"/>
          </a:xfrm>
        </p:spPr>
        <p:txBody>
          <a:bodyPr/>
          <a:lstStyle/>
          <a:p>
            <a:pPr>
              <a:lnSpc>
                <a:spcPct val="100000"/>
              </a:lnSpc>
              <a:spcBef>
                <a:spcPts val="0"/>
              </a:spcBef>
            </a:pPr>
            <a:r>
              <a:rPr lang="en-US" cap="small" dirty="0"/>
              <a:t>Beverly L. Wood, Ph.D. and Carl Clark, Ph.D.</a:t>
            </a:r>
          </a:p>
          <a:p>
            <a:pPr>
              <a:lnSpc>
                <a:spcPct val="100000"/>
              </a:lnSpc>
              <a:spcBef>
                <a:spcPts val="0"/>
              </a:spcBef>
            </a:pPr>
            <a:r>
              <a:rPr lang="en-US" cap="small" dirty="0"/>
              <a:t>Indian River State </a:t>
            </a:r>
            <a:r>
              <a:rPr lang="en-US" cap="small" dirty="0" smtClean="0"/>
              <a:t>College</a:t>
            </a:r>
          </a:p>
          <a:p>
            <a:pPr>
              <a:lnSpc>
                <a:spcPct val="100000"/>
              </a:lnSpc>
              <a:spcBef>
                <a:spcPts val="0"/>
              </a:spcBef>
            </a:pPr>
            <a:r>
              <a:rPr lang="en-US" cap="small" dirty="0" smtClean="0"/>
              <a:t>Department </a:t>
            </a:r>
            <a:r>
              <a:rPr lang="en-US" cap="small" dirty="0"/>
              <a:t>of Mathematics</a:t>
            </a: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76" y="209551"/>
            <a:ext cx="7797662" cy="1151965"/>
          </a:xfrm>
        </p:spPr>
        <p:txBody>
          <a:bodyPr/>
          <a:lstStyle/>
          <a:p>
            <a:r>
              <a:rPr lang="en-US" cap="small" smtClean="0"/>
              <a:t>Resources for </a:t>
            </a:r>
            <a:r>
              <a:rPr lang="en-US" cap="small" dirty="0" smtClean="0"/>
              <a:t>Activities</a:t>
            </a:r>
            <a:endParaRPr lang="en-US" cap="small" dirty="0"/>
          </a:p>
        </p:txBody>
      </p:sp>
      <p:sp>
        <p:nvSpPr>
          <p:cNvPr id="3" name="Content Placeholder 2"/>
          <p:cNvSpPr>
            <a:spLocks noGrp="1"/>
          </p:cNvSpPr>
          <p:nvPr>
            <p:ph sz="quarter" idx="13"/>
          </p:nvPr>
        </p:nvSpPr>
        <p:spPr>
          <a:xfrm>
            <a:off x="662152" y="1853847"/>
            <a:ext cx="7543454" cy="2728664"/>
          </a:xfrm>
        </p:spPr>
        <p:txBody>
          <a:bodyPr>
            <a:normAutofit/>
          </a:bodyPr>
          <a:lstStyle/>
          <a:p>
            <a:r>
              <a:rPr lang="en-US" cap="none" dirty="0" smtClean="0"/>
              <a:t>CAUSE resources [</a:t>
            </a:r>
            <a:r>
              <a:rPr lang="en-US" cap="none" dirty="0" smtClean="0">
                <a:hlinkClick r:id="rId3" action="ppaction://hlinkfile"/>
              </a:rPr>
              <a:t>causeweb.org</a:t>
            </a:r>
            <a:r>
              <a:rPr lang="en-US" cap="none" dirty="0" smtClean="0"/>
              <a:t>] </a:t>
            </a:r>
            <a:endParaRPr lang="en-US" cap="none" dirty="0"/>
          </a:p>
          <a:p>
            <a:pPr lvl="0"/>
            <a:r>
              <a:rPr lang="en-US" cap="none" dirty="0" smtClean="0"/>
              <a:t>AIMS </a:t>
            </a:r>
            <a:r>
              <a:rPr lang="en-US" cap="none" dirty="0"/>
              <a:t>resources </a:t>
            </a:r>
            <a:r>
              <a:rPr lang="en-US" cap="none" dirty="0" smtClean="0"/>
              <a:t>(</a:t>
            </a:r>
            <a:r>
              <a:rPr lang="en-US" cap="none" dirty="0" smtClean="0">
                <a:hlinkClick r:id="rId4"/>
              </a:rPr>
              <a:t>www.tc.umn.edu</a:t>
            </a:r>
            <a:r>
              <a:rPr lang="en-US" cap="none" dirty="0">
                <a:hlinkClick r:id="rId4"/>
              </a:rPr>
              <a:t>/~</a:t>
            </a:r>
            <a:r>
              <a:rPr lang="en-US" cap="none" dirty="0" smtClean="0">
                <a:hlinkClick r:id="rId4"/>
              </a:rPr>
              <a:t>aims/index.htm</a:t>
            </a:r>
            <a:r>
              <a:rPr lang="en-US" cap="none" dirty="0" smtClean="0"/>
              <a:t>)</a:t>
            </a:r>
          </a:p>
          <a:p>
            <a:pPr lvl="0"/>
            <a:r>
              <a:rPr lang="en-US" cap="none" dirty="0" smtClean="0"/>
              <a:t>WISE </a:t>
            </a:r>
            <a:r>
              <a:rPr lang="en-US" cap="none" dirty="0"/>
              <a:t>applets </a:t>
            </a:r>
            <a:r>
              <a:rPr lang="en-US" cap="none" dirty="0" smtClean="0"/>
              <a:t>[</a:t>
            </a:r>
            <a:r>
              <a:rPr lang="en-US" cap="none" dirty="0" smtClean="0">
                <a:hlinkClick r:id="rId5"/>
              </a:rPr>
              <a:t>wise.cgu.edu</a:t>
            </a:r>
            <a:r>
              <a:rPr lang="en-US" cap="none" dirty="0" smtClean="0"/>
              <a:t>]</a:t>
            </a:r>
          </a:p>
          <a:p>
            <a:pPr lvl="0"/>
            <a:r>
              <a:rPr lang="en-US" cap="none" dirty="0" smtClean="0"/>
              <a:t>Publishers’ Software</a:t>
            </a:r>
            <a:endParaRPr lang="en-US" cap="none" dirty="0"/>
          </a:p>
        </p:txBody>
      </p:sp>
    </p:spTree>
    <p:extLst>
      <p:ext uri="{BB962C8B-B14F-4D97-AF65-F5344CB8AC3E}">
        <p14:creationId xmlns:p14="http://schemas.microsoft.com/office/powerpoint/2010/main" val="1029711697"/>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a:t>R</a:t>
            </a:r>
            <a:r>
              <a:rPr lang="en-US" cap="small" dirty="0" smtClean="0"/>
              <a:t>eferences</a:t>
            </a:r>
            <a:endParaRPr lang="en-US" cap="small" dirty="0"/>
          </a:p>
        </p:txBody>
      </p:sp>
      <p:sp>
        <p:nvSpPr>
          <p:cNvPr id="3" name="Content Placeholder 2"/>
          <p:cNvSpPr>
            <a:spLocks noGrp="1"/>
          </p:cNvSpPr>
          <p:nvPr>
            <p:ph sz="quarter" idx="13"/>
          </p:nvPr>
        </p:nvSpPr>
        <p:spPr>
          <a:xfrm>
            <a:off x="514351" y="1902372"/>
            <a:ext cx="7796030" cy="3472213"/>
          </a:xfrm>
        </p:spPr>
        <p:txBody>
          <a:bodyPr>
            <a:normAutofit fontScale="85000" lnSpcReduction="10000"/>
          </a:bodyPr>
          <a:lstStyle/>
          <a:p>
            <a:r>
              <a:rPr lang="en-US" cap="none" dirty="0" smtClean="0">
                <a:latin typeface="Times New Roman"/>
              </a:rPr>
              <a:t>American Statistical Association (2005). </a:t>
            </a:r>
            <a:r>
              <a:rPr lang="en-US" i="1" cap="none" dirty="0" smtClean="0">
                <a:latin typeface="Times New Roman"/>
              </a:rPr>
              <a:t>Guidelines for assessment and instruction in statistics education: College report</a:t>
            </a:r>
            <a:r>
              <a:rPr lang="en-US" cap="none" dirty="0" smtClean="0">
                <a:latin typeface="Times New Roman"/>
              </a:rPr>
              <a:t>.</a:t>
            </a:r>
          </a:p>
          <a:p>
            <a:r>
              <a:rPr lang="en-US" cap="none" dirty="0" smtClean="0">
                <a:latin typeface="Times New Roman"/>
              </a:rPr>
              <a:t>Cobb, G. (1992). Teaching statistics. In </a:t>
            </a:r>
            <a:r>
              <a:rPr lang="en-US" cap="none" dirty="0">
                <a:latin typeface="Times New Roman"/>
              </a:rPr>
              <a:t>L</a:t>
            </a:r>
            <a:r>
              <a:rPr lang="en-US" cap="none" dirty="0" smtClean="0">
                <a:latin typeface="Times New Roman"/>
              </a:rPr>
              <a:t>ynn A. Steen (ed.), </a:t>
            </a:r>
            <a:r>
              <a:rPr lang="en-US" i="1" cap="none" dirty="0" smtClean="0">
                <a:latin typeface="Times New Roman"/>
              </a:rPr>
              <a:t>Heeding the call for change: Suggestions for curricular action </a:t>
            </a:r>
            <a:r>
              <a:rPr lang="en-US" cap="none" dirty="0" smtClean="0">
                <a:latin typeface="Times New Roman"/>
              </a:rPr>
              <a:t>(MAA Notes No. 22), 3-43.</a:t>
            </a:r>
          </a:p>
          <a:p>
            <a:r>
              <a:rPr lang="en-US" cap="none" dirty="0" smtClean="0">
                <a:latin typeface="Times New Roman"/>
              </a:rPr>
              <a:t>Koestler, C., Felton, M., </a:t>
            </a:r>
            <a:r>
              <a:rPr lang="en-US" cap="none" dirty="0" err="1" smtClean="0">
                <a:latin typeface="Times New Roman"/>
              </a:rPr>
              <a:t>Bieda</a:t>
            </a:r>
            <a:r>
              <a:rPr lang="en-US" cap="none" dirty="0" smtClean="0">
                <a:latin typeface="Times New Roman"/>
              </a:rPr>
              <a:t>, K., </a:t>
            </a:r>
            <a:r>
              <a:rPr lang="en-US" cap="none" dirty="0" err="1" smtClean="0">
                <a:latin typeface="Times New Roman"/>
              </a:rPr>
              <a:t>Otten</a:t>
            </a:r>
            <a:r>
              <a:rPr lang="en-US" cap="none" dirty="0" smtClean="0">
                <a:latin typeface="Times New Roman"/>
              </a:rPr>
              <a:t>, S. </a:t>
            </a:r>
            <a:r>
              <a:rPr lang="en-US" cap="none" dirty="0">
                <a:latin typeface="Times New Roman"/>
              </a:rPr>
              <a:t>(2013). </a:t>
            </a:r>
            <a:r>
              <a:rPr lang="en-US" i="1" cap="none" dirty="0">
                <a:latin typeface="Times New Roman"/>
              </a:rPr>
              <a:t>Connecting the NCTM </a:t>
            </a:r>
            <a:r>
              <a:rPr lang="en-US" i="1" cap="none" dirty="0" smtClean="0">
                <a:latin typeface="Times New Roman"/>
              </a:rPr>
              <a:t>process standards </a:t>
            </a:r>
            <a:r>
              <a:rPr lang="en-US" i="1" cap="none" dirty="0">
                <a:latin typeface="Times New Roman"/>
              </a:rPr>
              <a:t>and the CCSSM </a:t>
            </a:r>
            <a:r>
              <a:rPr lang="en-US" i="1" cap="none" dirty="0" smtClean="0">
                <a:latin typeface="Times New Roman"/>
              </a:rPr>
              <a:t>practices. </a:t>
            </a:r>
            <a:r>
              <a:rPr lang="en-US" cap="none" dirty="0">
                <a:latin typeface="Times New Roman"/>
              </a:rPr>
              <a:t>Reston, VA: NCTM</a:t>
            </a:r>
            <a:r>
              <a:rPr lang="en-US" cap="none" dirty="0" smtClean="0">
                <a:latin typeface="Times New Roman"/>
              </a:rPr>
              <a:t>.</a:t>
            </a:r>
            <a:r>
              <a:rPr lang="en-US" i="1" cap="none" dirty="0" smtClean="0">
                <a:latin typeface="Times New Roman"/>
              </a:rPr>
              <a:t> </a:t>
            </a:r>
          </a:p>
          <a:p>
            <a:r>
              <a:rPr lang="en-US" cap="none" dirty="0" smtClean="0">
                <a:latin typeface="Times New Roman"/>
              </a:rPr>
              <a:t>National Council of Teachers of Mathematics (2000). </a:t>
            </a:r>
            <a:r>
              <a:rPr lang="en-US" i="1" cap="none" dirty="0" smtClean="0">
                <a:latin typeface="Times New Roman"/>
              </a:rPr>
              <a:t>Principles and standards for school mathematics</a:t>
            </a:r>
            <a:r>
              <a:rPr lang="en-US" cap="none" dirty="0" smtClean="0">
                <a:latin typeface="Times New Roman"/>
              </a:rPr>
              <a:t>. Reston, VA: NCTM.</a:t>
            </a:r>
            <a:endParaRPr lang="en-US" cap="none" dirty="0" smtClean="0">
              <a:hlinkClick r:id="rId3"/>
            </a:endParaRPr>
          </a:p>
          <a:p>
            <a:r>
              <a:rPr lang="en-US" cap="none" dirty="0">
                <a:latin typeface="Times New Roman"/>
                <a:hlinkClick r:id="rId4"/>
              </a:rPr>
              <a:t>http://www.corestandards.org/Math/Practice</a:t>
            </a:r>
            <a:r>
              <a:rPr lang="en-US" cap="none" dirty="0" smtClean="0">
                <a:latin typeface="Times New Roman"/>
                <a:hlinkClick r:id="rId4"/>
              </a:rPr>
              <a:t>/</a:t>
            </a:r>
            <a:endParaRPr lang="en-US" cap="none" dirty="0">
              <a:latin typeface="Times New Roman"/>
            </a:endParaRPr>
          </a:p>
        </p:txBody>
      </p:sp>
    </p:spTree>
    <p:extLst>
      <p:ext uri="{BB962C8B-B14F-4D97-AF65-F5344CB8AC3E}">
        <p14:creationId xmlns:p14="http://schemas.microsoft.com/office/powerpoint/2010/main" val="2290392820"/>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Rectangle 9"/>
          <p:cNvSpPr>
            <a:spLocks noGrp="1" noChangeArrowheads="1"/>
          </p:cNvSpPr>
          <p:nvPr>
            <p:ph type="title"/>
          </p:nvPr>
        </p:nvSpPr>
        <p:spPr/>
        <p:txBody>
          <a:bodyPr/>
          <a:lstStyle/>
          <a:p>
            <a:r>
              <a:rPr lang="en-US" cap="small" dirty="0" smtClean="0"/>
              <a:t>Common core is a new package for not-new ideas</a:t>
            </a:r>
            <a:endParaRPr lang="en-US" cap="small" dirty="0"/>
          </a:p>
        </p:txBody>
      </p:sp>
      <p:sp>
        <p:nvSpPr>
          <p:cNvPr id="8202" name="Rectangle 10"/>
          <p:cNvSpPr>
            <a:spLocks noGrp="1" noChangeArrowheads="1"/>
          </p:cNvSpPr>
          <p:nvPr>
            <p:ph sz="quarter" idx="13"/>
          </p:nvPr>
        </p:nvSpPr>
        <p:spPr>
          <a:noFill/>
        </p:spPr>
        <p:txBody>
          <a:bodyPr>
            <a:normAutofit/>
          </a:bodyPr>
          <a:lstStyle/>
          <a:p>
            <a:pPr marL="342900" indent="-342900">
              <a:spcBef>
                <a:spcPts val="0"/>
              </a:spcBef>
              <a:buFont typeface="Symbol" panose="05050102010706020507" pitchFamily="18" charset="2"/>
              <a:buChar char=""/>
            </a:pPr>
            <a:r>
              <a:rPr lang="en-US" sz="2400" b="1" cap="small" dirty="0">
                <a:latin typeface="Times New Roman" panose="02020603050405020304" pitchFamily="18" charset="0"/>
                <a:ea typeface="Calibri" panose="020F0502020204030204" pitchFamily="34" charset="0"/>
                <a:cs typeface="Times New Roman" panose="02020603050405020304" pitchFamily="18" charset="0"/>
              </a:rPr>
              <a:t>N</a:t>
            </a:r>
            <a:r>
              <a:rPr lang="en-US" sz="2400" cap="small" dirty="0">
                <a:latin typeface="Times New Roman" panose="02020603050405020304" pitchFamily="18" charset="0"/>
                <a:ea typeface="Calibri" panose="020F0502020204030204" pitchFamily="34" charset="0"/>
                <a:cs typeface="Times New Roman" panose="02020603050405020304" pitchFamily="18" charset="0"/>
              </a:rPr>
              <a:t>ational </a:t>
            </a:r>
            <a:r>
              <a:rPr lang="en-US" sz="2400" b="1" cap="small" dirty="0">
                <a:latin typeface="Times New Roman" panose="02020603050405020304" pitchFamily="18" charset="0"/>
                <a:ea typeface="Calibri" panose="020F0502020204030204" pitchFamily="34" charset="0"/>
                <a:cs typeface="Times New Roman" panose="02020603050405020304" pitchFamily="18" charset="0"/>
              </a:rPr>
              <a:t>C</a:t>
            </a:r>
            <a:r>
              <a:rPr lang="en-US" sz="2400" cap="small" dirty="0">
                <a:latin typeface="Times New Roman" panose="02020603050405020304" pitchFamily="18" charset="0"/>
                <a:ea typeface="Calibri" panose="020F0502020204030204" pitchFamily="34" charset="0"/>
                <a:cs typeface="Times New Roman" panose="02020603050405020304" pitchFamily="18" charset="0"/>
              </a:rPr>
              <a:t>ouncil of </a:t>
            </a:r>
            <a:r>
              <a:rPr lang="en-US" sz="2400" b="1" cap="small" dirty="0">
                <a:latin typeface="Times New Roman" panose="02020603050405020304" pitchFamily="18" charset="0"/>
                <a:ea typeface="Calibri" panose="020F0502020204030204" pitchFamily="34" charset="0"/>
                <a:cs typeface="Times New Roman" panose="02020603050405020304" pitchFamily="18" charset="0"/>
              </a:rPr>
              <a:t>T</a:t>
            </a:r>
            <a:r>
              <a:rPr lang="en-US" sz="2400" cap="small" dirty="0">
                <a:latin typeface="Times New Roman" panose="02020603050405020304" pitchFamily="18" charset="0"/>
                <a:ea typeface="Calibri" panose="020F0502020204030204" pitchFamily="34" charset="0"/>
                <a:cs typeface="Times New Roman" panose="02020603050405020304" pitchFamily="18" charset="0"/>
              </a:rPr>
              <a:t>eachers of </a:t>
            </a:r>
            <a:r>
              <a:rPr lang="en-US" sz="2400" b="1" cap="small" dirty="0">
                <a:latin typeface="Times New Roman" panose="02020603050405020304" pitchFamily="18" charset="0"/>
                <a:ea typeface="Calibri" panose="020F0502020204030204" pitchFamily="34" charset="0"/>
                <a:cs typeface="Times New Roman" panose="02020603050405020304" pitchFamily="18" charset="0"/>
              </a:rPr>
              <a:t>M</a:t>
            </a:r>
            <a:r>
              <a:rPr lang="en-US" sz="2400" cap="small" dirty="0">
                <a:latin typeface="Times New Roman" panose="02020603050405020304" pitchFamily="18" charset="0"/>
                <a:ea typeface="Calibri" panose="020F0502020204030204" pitchFamily="34" charset="0"/>
                <a:cs typeface="Times New Roman" panose="02020603050405020304" pitchFamily="18" charset="0"/>
              </a:rPr>
              <a:t>athematics</a:t>
            </a:r>
          </a:p>
          <a:p>
            <a:pPr marL="342900" marR="0" lvl="0" indent="-342900">
              <a:spcBef>
                <a:spcPts val="0"/>
              </a:spcBef>
              <a:spcAft>
                <a:spcPts val="0"/>
              </a:spcAft>
              <a:buFont typeface="Symbol" panose="05050102010706020507" pitchFamily="18" charset="2"/>
              <a:buChar char=""/>
            </a:pPr>
            <a:r>
              <a:rPr lang="en-US" sz="2400" b="1" cap="small" dirty="0" smtClean="0">
                <a:latin typeface="Times New Roman" panose="02020603050405020304" pitchFamily="18" charset="0"/>
                <a:ea typeface="Calibri" panose="020F0502020204030204" pitchFamily="34" charset="0"/>
                <a:cs typeface="Times New Roman" panose="02020603050405020304" pitchFamily="18" charset="0"/>
              </a:rPr>
              <a:t>M</a:t>
            </a:r>
            <a:r>
              <a:rPr lang="en-US" sz="2400" cap="small" dirty="0" smtClean="0">
                <a:latin typeface="Times New Roman" panose="02020603050405020304" pitchFamily="18" charset="0"/>
                <a:ea typeface="Calibri" panose="020F0502020204030204" pitchFamily="34" charset="0"/>
                <a:cs typeface="Times New Roman" panose="02020603050405020304" pitchFamily="18" charset="0"/>
              </a:rPr>
              <a:t>athematical </a:t>
            </a:r>
            <a:r>
              <a:rPr lang="en-US" sz="2400" b="1" cap="small" dirty="0">
                <a:latin typeface="Times New Roman" panose="02020603050405020304" pitchFamily="18" charset="0"/>
                <a:ea typeface="Calibri" panose="020F0502020204030204" pitchFamily="34" charset="0"/>
                <a:cs typeface="Times New Roman" panose="02020603050405020304" pitchFamily="18" charset="0"/>
              </a:rPr>
              <a:t>A</a:t>
            </a:r>
            <a:r>
              <a:rPr lang="en-US" sz="2400" cap="small" dirty="0">
                <a:latin typeface="Times New Roman" panose="02020603050405020304" pitchFamily="18" charset="0"/>
                <a:ea typeface="Calibri" panose="020F0502020204030204" pitchFamily="34" charset="0"/>
                <a:cs typeface="Times New Roman" panose="02020603050405020304" pitchFamily="18" charset="0"/>
              </a:rPr>
              <a:t>ssociation of </a:t>
            </a:r>
            <a:r>
              <a:rPr lang="en-US" sz="2400" b="1" cap="small" dirty="0">
                <a:latin typeface="Times New Roman" panose="02020603050405020304" pitchFamily="18" charset="0"/>
                <a:ea typeface="Calibri" panose="020F0502020204030204" pitchFamily="34" charset="0"/>
                <a:cs typeface="Times New Roman" panose="02020603050405020304" pitchFamily="18" charset="0"/>
              </a:rPr>
              <a:t>A</a:t>
            </a:r>
            <a:r>
              <a:rPr lang="en-US" sz="2400" cap="small" dirty="0">
                <a:latin typeface="Times New Roman" panose="02020603050405020304" pitchFamily="18" charset="0"/>
                <a:ea typeface="Calibri" panose="020F0502020204030204" pitchFamily="34" charset="0"/>
                <a:cs typeface="Times New Roman" panose="02020603050405020304" pitchFamily="18" charset="0"/>
              </a:rPr>
              <a:t>merica</a:t>
            </a:r>
          </a:p>
          <a:p>
            <a:pPr marL="342900" marR="0" lvl="0" indent="-342900">
              <a:spcBef>
                <a:spcPts val="0"/>
              </a:spcBef>
              <a:spcAft>
                <a:spcPts val="0"/>
              </a:spcAft>
              <a:buFont typeface="Symbol" panose="05050102010706020507" pitchFamily="18" charset="2"/>
              <a:buChar char=""/>
            </a:pPr>
            <a:r>
              <a:rPr lang="en-US" sz="2400" b="1" cap="small" dirty="0">
                <a:latin typeface="Times New Roman" panose="02020603050405020304" pitchFamily="18" charset="0"/>
                <a:ea typeface="Calibri" panose="020F0502020204030204" pitchFamily="34" charset="0"/>
                <a:cs typeface="Times New Roman" panose="02020603050405020304" pitchFamily="18" charset="0"/>
              </a:rPr>
              <a:t>A</a:t>
            </a:r>
            <a:r>
              <a:rPr lang="en-US" sz="2400" cap="small" dirty="0">
                <a:latin typeface="Times New Roman" panose="02020603050405020304" pitchFamily="18" charset="0"/>
                <a:ea typeface="Calibri" panose="020F0502020204030204" pitchFamily="34" charset="0"/>
                <a:cs typeface="Times New Roman" panose="02020603050405020304" pitchFamily="18" charset="0"/>
              </a:rPr>
              <a:t>merican </a:t>
            </a:r>
            <a:r>
              <a:rPr lang="en-US" sz="2400" b="1" cap="small" dirty="0">
                <a:latin typeface="Times New Roman" panose="02020603050405020304" pitchFamily="18" charset="0"/>
                <a:ea typeface="Calibri" panose="020F0502020204030204" pitchFamily="34" charset="0"/>
                <a:cs typeface="Times New Roman" panose="02020603050405020304" pitchFamily="18" charset="0"/>
              </a:rPr>
              <a:t>S</a:t>
            </a:r>
            <a:r>
              <a:rPr lang="en-US" sz="2400" cap="small" dirty="0">
                <a:latin typeface="Times New Roman" panose="02020603050405020304" pitchFamily="18" charset="0"/>
                <a:ea typeface="Calibri" panose="020F0502020204030204" pitchFamily="34" charset="0"/>
                <a:cs typeface="Times New Roman" panose="02020603050405020304" pitchFamily="18" charset="0"/>
              </a:rPr>
              <a:t>tatistical </a:t>
            </a:r>
            <a:r>
              <a:rPr lang="en-US" sz="2400" b="1" cap="small" dirty="0">
                <a:latin typeface="Times New Roman" panose="02020603050405020304" pitchFamily="18" charset="0"/>
                <a:ea typeface="Calibri" panose="020F0502020204030204" pitchFamily="34" charset="0"/>
                <a:cs typeface="Times New Roman" panose="02020603050405020304" pitchFamily="18" charset="0"/>
              </a:rPr>
              <a:t>A</a:t>
            </a:r>
            <a:r>
              <a:rPr lang="en-US" sz="2400" cap="small" dirty="0">
                <a:latin typeface="Times New Roman" panose="02020603050405020304" pitchFamily="18" charset="0"/>
                <a:ea typeface="Calibri" panose="020F0502020204030204" pitchFamily="34" charset="0"/>
                <a:cs typeface="Times New Roman" panose="02020603050405020304" pitchFamily="18" charset="0"/>
              </a:rPr>
              <a:t>ssociation</a:t>
            </a:r>
          </a:p>
          <a:p>
            <a:pPr marL="342900" indent="-342900">
              <a:spcBef>
                <a:spcPts val="0"/>
              </a:spcBef>
              <a:buFont typeface="Symbol" panose="05050102010706020507" pitchFamily="18" charset="2"/>
              <a:buChar char=""/>
            </a:pPr>
            <a:r>
              <a:rPr lang="en-US" sz="2400" b="1" cap="small" dirty="0">
                <a:latin typeface="Times New Roman" panose="02020603050405020304" pitchFamily="18" charset="0"/>
                <a:ea typeface="Calibri" panose="020F0502020204030204" pitchFamily="34" charset="0"/>
                <a:cs typeface="Times New Roman" panose="02020603050405020304" pitchFamily="18" charset="0"/>
              </a:rPr>
              <a:t>G</a:t>
            </a:r>
            <a:r>
              <a:rPr lang="en-US" sz="2400" cap="small" dirty="0">
                <a:latin typeface="Times New Roman" panose="02020603050405020304" pitchFamily="18" charset="0"/>
                <a:ea typeface="Calibri" panose="020F0502020204030204" pitchFamily="34" charset="0"/>
                <a:cs typeface="Times New Roman" panose="02020603050405020304" pitchFamily="18" charset="0"/>
              </a:rPr>
              <a:t>uidelines for </a:t>
            </a:r>
            <a:r>
              <a:rPr lang="en-US" sz="2400" b="1" cap="small" dirty="0">
                <a:latin typeface="Times New Roman" panose="02020603050405020304" pitchFamily="18" charset="0"/>
                <a:ea typeface="Calibri" panose="020F0502020204030204" pitchFamily="34" charset="0"/>
                <a:cs typeface="Times New Roman" panose="02020603050405020304" pitchFamily="18" charset="0"/>
              </a:rPr>
              <a:t>A</a:t>
            </a:r>
            <a:r>
              <a:rPr lang="en-US" sz="2400" cap="small" dirty="0">
                <a:latin typeface="Times New Roman" panose="02020603050405020304" pitchFamily="18" charset="0"/>
                <a:ea typeface="Calibri" panose="020F0502020204030204" pitchFamily="34" charset="0"/>
                <a:cs typeface="Times New Roman" panose="02020603050405020304" pitchFamily="18" charset="0"/>
              </a:rPr>
              <a:t>ssessment and </a:t>
            </a:r>
            <a:r>
              <a:rPr lang="en-US" sz="2400" b="1" cap="small" dirty="0">
                <a:latin typeface="Times New Roman" panose="02020603050405020304" pitchFamily="18" charset="0"/>
                <a:ea typeface="Calibri" panose="020F0502020204030204" pitchFamily="34" charset="0"/>
                <a:cs typeface="Times New Roman" panose="02020603050405020304" pitchFamily="18" charset="0"/>
              </a:rPr>
              <a:t>I</a:t>
            </a:r>
            <a:r>
              <a:rPr lang="en-US" sz="2400" cap="small" dirty="0">
                <a:latin typeface="Times New Roman" panose="02020603050405020304" pitchFamily="18" charset="0"/>
                <a:ea typeface="Calibri" panose="020F0502020204030204" pitchFamily="34" charset="0"/>
                <a:cs typeface="Times New Roman" panose="02020603050405020304" pitchFamily="18" charset="0"/>
              </a:rPr>
              <a:t>nstruction in </a:t>
            </a:r>
            <a:r>
              <a:rPr lang="en-US" sz="2400" b="1" cap="small" dirty="0">
                <a:latin typeface="Times New Roman" panose="02020603050405020304" pitchFamily="18" charset="0"/>
                <a:ea typeface="Calibri" panose="020F0502020204030204" pitchFamily="34" charset="0"/>
                <a:cs typeface="Times New Roman" panose="02020603050405020304" pitchFamily="18" charset="0"/>
              </a:rPr>
              <a:t>S</a:t>
            </a:r>
            <a:r>
              <a:rPr lang="en-US" sz="2400" cap="small" dirty="0">
                <a:latin typeface="Times New Roman" panose="02020603050405020304" pitchFamily="18" charset="0"/>
                <a:ea typeface="Calibri" panose="020F0502020204030204" pitchFamily="34" charset="0"/>
                <a:cs typeface="Times New Roman" panose="02020603050405020304" pitchFamily="18" charset="0"/>
              </a:rPr>
              <a:t>tatistics </a:t>
            </a:r>
            <a:r>
              <a:rPr lang="en-US" sz="2400" b="1" cap="small" dirty="0">
                <a:latin typeface="Times New Roman" panose="02020603050405020304" pitchFamily="18" charset="0"/>
                <a:ea typeface="Calibri" panose="020F0502020204030204" pitchFamily="34" charset="0"/>
                <a:cs typeface="Times New Roman" panose="02020603050405020304" pitchFamily="18" charset="0"/>
              </a:rPr>
              <a:t>E</a:t>
            </a:r>
            <a:r>
              <a:rPr lang="en-US" sz="2400" cap="small" dirty="0">
                <a:latin typeface="Times New Roman" panose="02020603050405020304" pitchFamily="18" charset="0"/>
                <a:ea typeface="Calibri" panose="020F0502020204030204" pitchFamily="34" charset="0"/>
                <a:cs typeface="Times New Roman" panose="02020603050405020304" pitchFamily="18" charset="0"/>
              </a:rPr>
              <a:t>ducation</a:t>
            </a:r>
          </a:p>
          <a:p>
            <a:pPr marL="342900" marR="0" lvl="0" indent="-342900">
              <a:spcBef>
                <a:spcPts val="0"/>
              </a:spcBef>
              <a:spcAft>
                <a:spcPts val="0"/>
              </a:spcAft>
              <a:buFont typeface="Symbol" panose="05050102010706020507" pitchFamily="18" charset="2"/>
              <a:buChar char=""/>
            </a:pPr>
            <a:r>
              <a:rPr lang="en-US" sz="2400" b="1" cap="small" dirty="0" smtClean="0">
                <a:latin typeface="Times New Roman" panose="02020603050405020304" pitchFamily="18" charset="0"/>
                <a:ea typeface="Calibri" panose="020F0502020204030204" pitchFamily="34" charset="0"/>
                <a:cs typeface="Times New Roman" panose="02020603050405020304" pitchFamily="18" charset="0"/>
              </a:rPr>
              <a:t>C</a:t>
            </a:r>
            <a:r>
              <a:rPr lang="en-US" sz="2400" cap="small" dirty="0" smtClean="0">
                <a:latin typeface="Times New Roman" panose="02020603050405020304" pitchFamily="18" charset="0"/>
                <a:ea typeface="Calibri" panose="020F0502020204030204" pitchFamily="34" charset="0"/>
                <a:cs typeface="Times New Roman" panose="02020603050405020304" pitchFamily="18" charset="0"/>
              </a:rPr>
              <a:t>ommon </a:t>
            </a:r>
            <a:r>
              <a:rPr lang="en-US" sz="2400" b="1" cap="small" dirty="0">
                <a:latin typeface="Times New Roman" panose="02020603050405020304" pitchFamily="18" charset="0"/>
                <a:ea typeface="Calibri" panose="020F0502020204030204" pitchFamily="34" charset="0"/>
                <a:cs typeface="Times New Roman" panose="02020603050405020304" pitchFamily="18" charset="0"/>
              </a:rPr>
              <a:t>C</a:t>
            </a:r>
            <a:r>
              <a:rPr lang="en-US" sz="2400" cap="small" dirty="0">
                <a:latin typeface="Times New Roman" panose="02020603050405020304" pitchFamily="18" charset="0"/>
                <a:ea typeface="Calibri" panose="020F0502020204030204" pitchFamily="34" charset="0"/>
                <a:cs typeface="Times New Roman" panose="02020603050405020304" pitchFamily="18" charset="0"/>
              </a:rPr>
              <a:t>ore </a:t>
            </a:r>
            <a:r>
              <a:rPr lang="en-US" sz="2400" b="1" cap="small" dirty="0">
                <a:latin typeface="Times New Roman" panose="02020603050405020304" pitchFamily="18" charset="0"/>
                <a:ea typeface="Calibri" panose="020F0502020204030204" pitchFamily="34" charset="0"/>
                <a:cs typeface="Times New Roman" panose="02020603050405020304" pitchFamily="18" charset="0"/>
              </a:rPr>
              <a:t>S</a:t>
            </a:r>
            <a:r>
              <a:rPr lang="en-US" sz="2400" cap="small" dirty="0">
                <a:latin typeface="Times New Roman" panose="02020603050405020304" pitchFamily="18" charset="0"/>
                <a:ea typeface="Calibri" panose="020F0502020204030204" pitchFamily="34" charset="0"/>
                <a:cs typeface="Times New Roman" panose="02020603050405020304" pitchFamily="18" charset="0"/>
              </a:rPr>
              <a:t>tate </a:t>
            </a:r>
            <a:r>
              <a:rPr lang="en-US" sz="2400" b="1" cap="small" dirty="0">
                <a:latin typeface="Times New Roman" panose="02020603050405020304" pitchFamily="18" charset="0"/>
                <a:ea typeface="Calibri" panose="020F0502020204030204" pitchFamily="34" charset="0"/>
                <a:cs typeface="Times New Roman" panose="02020603050405020304" pitchFamily="18" charset="0"/>
              </a:rPr>
              <a:t>S</a:t>
            </a:r>
            <a:r>
              <a:rPr lang="en-US" sz="2400" cap="small" dirty="0">
                <a:latin typeface="Times New Roman" panose="02020603050405020304" pitchFamily="18" charset="0"/>
                <a:ea typeface="Calibri" panose="020F0502020204030204" pitchFamily="34" charset="0"/>
                <a:cs typeface="Times New Roman" panose="02020603050405020304" pitchFamily="18" charset="0"/>
              </a:rPr>
              <a:t>tandards for </a:t>
            </a:r>
            <a:r>
              <a:rPr lang="en-US" sz="2400" b="1" cap="small" dirty="0">
                <a:latin typeface="Times New Roman" panose="02020603050405020304" pitchFamily="18" charset="0"/>
                <a:ea typeface="Calibri" panose="020F0502020204030204" pitchFamily="34" charset="0"/>
                <a:cs typeface="Times New Roman" panose="02020603050405020304" pitchFamily="18" charset="0"/>
              </a:rPr>
              <a:t>M</a:t>
            </a:r>
            <a:r>
              <a:rPr lang="en-US" sz="2400" cap="small" dirty="0">
                <a:latin typeface="Times New Roman" panose="02020603050405020304" pitchFamily="18" charset="0"/>
                <a:ea typeface="Calibri" panose="020F0502020204030204" pitchFamily="34" charset="0"/>
                <a:cs typeface="Times New Roman" panose="02020603050405020304" pitchFamily="18" charset="0"/>
              </a:rPr>
              <a:t>ath</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02">
                                            <p:txEl>
                                              <p:pRg st="0" end="0"/>
                                            </p:txEl>
                                          </p:spTgt>
                                        </p:tgtEl>
                                        <p:attrNameLst>
                                          <p:attrName>style.visibility</p:attrName>
                                        </p:attrNameLst>
                                      </p:cBhvr>
                                      <p:to>
                                        <p:strVal val="visible"/>
                                      </p:to>
                                    </p:set>
                                    <p:animEffect transition="in" filter="wipe(left)">
                                      <p:cBhvr>
                                        <p:cTn id="7" dur="500"/>
                                        <p:tgtEl>
                                          <p:spTgt spid="82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02">
                                            <p:txEl>
                                              <p:pRg st="1" end="1"/>
                                            </p:txEl>
                                          </p:spTgt>
                                        </p:tgtEl>
                                        <p:attrNameLst>
                                          <p:attrName>style.visibility</p:attrName>
                                        </p:attrNameLst>
                                      </p:cBhvr>
                                      <p:to>
                                        <p:strVal val="visible"/>
                                      </p:to>
                                    </p:set>
                                    <p:animEffect transition="in" filter="wipe(left)">
                                      <p:cBhvr>
                                        <p:cTn id="12" dur="500"/>
                                        <p:tgtEl>
                                          <p:spTgt spid="82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202">
                                            <p:txEl>
                                              <p:pRg st="2" end="2"/>
                                            </p:txEl>
                                          </p:spTgt>
                                        </p:tgtEl>
                                        <p:attrNameLst>
                                          <p:attrName>style.visibility</p:attrName>
                                        </p:attrNameLst>
                                      </p:cBhvr>
                                      <p:to>
                                        <p:strVal val="visible"/>
                                      </p:to>
                                    </p:set>
                                    <p:animEffect transition="in" filter="wipe(left)">
                                      <p:cBhvr>
                                        <p:cTn id="17" dur="500"/>
                                        <p:tgtEl>
                                          <p:spTgt spid="82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202">
                                            <p:txEl>
                                              <p:pRg st="3" end="3"/>
                                            </p:txEl>
                                          </p:spTgt>
                                        </p:tgtEl>
                                        <p:attrNameLst>
                                          <p:attrName>style.visibility</p:attrName>
                                        </p:attrNameLst>
                                      </p:cBhvr>
                                      <p:to>
                                        <p:strVal val="visible"/>
                                      </p:to>
                                    </p:set>
                                    <p:animEffect transition="in" filter="wipe(left)">
                                      <p:cBhvr>
                                        <p:cTn id="22" dur="500"/>
                                        <p:tgtEl>
                                          <p:spTgt spid="820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202">
                                            <p:txEl>
                                              <p:pRg st="4" end="4"/>
                                            </p:txEl>
                                          </p:spTgt>
                                        </p:tgtEl>
                                        <p:attrNameLst>
                                          <p:attrName>style.visibility</p:attrName>
                                        </p:attrNameLst>
                                      </p:cBhvr>
                                      <p:to>
                                        <p:strVal val="visible"/>
                                      </p:to>
                                    </p:set>
                                    <p:animEffect transition="in" filter="wipe(left)">
                                      <p:cBhvr>
                                        <p:cTn id="27" dur="500"/>
                                        <p:tgtEl>
                                          <p:spTgt spid="82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Rectangle 9"/>
          <p:cNvSpPr>
            <a:spLocks noGrp="1" noChangeArrowheads="1"/>
          </p:cNvSpPr>
          <p:nvPr>
            <p:ph type="title"/>
          </p:nvPr>
        </p:nvSpPr>
        <p:spPr>
          <a:xfrm>
            <a:off x="514351" y="685801"/>
            <a:ext cx="7797662" cy="753255"/>
          </a:xfrm>
        </p:spPr>
        <p:txBody>
          <a:bodyPr/>
          <a:lstStyle/>
          <a:p>
            <a:r>
              <a:rPr lang="en-US" cap="small" dirty="0" smtClean="0"/>
              <a:t>Mathematical (Statistical) Practice</a:t>
            </a:r>
            <a:endParaRPr lang="en-US" cap="small" dirty="0"/>
          </a:p>
        </p:txBody>
      </p:sp>
      <p:grpSp>
        <p:nvGrpSpPr>
          <p:cNvPr id="3" name="Group 2"/>
          <p:cNvGrpSpPr/>
          <p:nvPr/>
        </p:nvGrpSpPr>
        <p:grpSpPr>
          <a:xfrm>
            <a:off x="473688" y="1456934"/>
            <a:ext cx="1693469" cy="2805386"/>
            <a:chOff x="501090" y="1917192"/>
            <a:chExt cx="1693469" cy="2805386"/>
          </a:xfrm>
        </p:grpSpPr>
        <p:pic>
          <p:nvPicPr>
            <p:cNvPr id="1027" name="Picture 3" descr="C:\Users\W243\AppData\Local\Microsoft\Windows\Temporary Internet Files\Content.IE5\LA29VCGZ\MC90004485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090" y="1917192"/>
              <a:ext cx="1693469" cy="204825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4597" y="3965448"/>
              <a:ext cx="1439055" cy="757130"/>
            </a:xfrm>
            <a:prstGeom prst="rect">
              <a:avLst/>
            </a:prstGeom>
            <a:noFill/>
          </p:spPr>
          <p:txBody>
            <a:bodyPr wrap="square" rtlCol="0">
              <a:spAutoFit/>
            </a:bodyPr>
            <a:lstStyle/>
            <a:p>
              <a:pPr algn="ctr"/>
              <a:r>
                <a:rPr lang="en-US" dirty="0" smtClean="0"/>
                <a:t>Emphasize statistical thinking</a:t>
              </a:r>
              <a:endParaRPr lang="en-US" dirty="0"/>
            </a:p>
          </p:txBody>
        </p:sp>
      </p:grpSp>
      <p:grpSp>
        <p:nvGrpSpPr>
          <p:cNvPr id="5" name="Group 4"/>
          <p:cNvGrpSpPr/>
          <p:nvPr/>
        </p:nvGrpSpPr>
        <p:grpSpPr>
          <a:xfrm>
            <a:off x="2501252" y="2760135"/>
            <a:ext cx="1949513" cy="2747173"/>
            <a:chOff x="2194558" y="2859627"/>
            <a:chExt cx="1949513" cy="2747173"/>
          </a:xfrm>
        </p:grpSpPr>
        <p:pic>
          <p:nvPicPr>
            <p:cNvPr id="1028" name="Picture 4" descr="C:\Users\W243\AppData\Local\Microsoft\Windows\Temporary Internet Files\Content.IE5\P6YH73LI\MC90019928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4558" y="3838356"/>
              <a:ext cx="1949513" cy="17684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94559" y="2859627"/>
              <a:ext cx="1949512" cy="978729"/>
            </a:xfrm>
            <a:prstGeom prst="rect">
              <a:avLst/>
            </a:prstGeom>
            <a:noFill/>
          </p:spPr>
          <p:txBody>
            <a:bodyPr wrap="square" rtlCol="0">
              <a:spAutoFit/>
            </a:bodyPr>
            <a:lstStyle/>
            <a:p>
              <a:pPr algn="ctr"/>
              <a:r>
                <a:rPr lang="en-US" dirty="0" smtClean="0"/>
                <a:t>More data and concepts; less theory, fewer recipes</a:t>
              </a:r>
              <a:endParaRPr lang="en-US" dirty="0"/>
            </a:p>
          </p:txBody>
        </p:sp>
      </p:grpSp>
      <p:grpSp>
        <p:nvGrpSpPr>
          <p:cNvPr id="7" name="Group 6"/>
          <p:cNvGrpSpPr/>
          <p:nvPr/>
        </p:nvGrpSpPr>
        <p:grpSpPr>
          <a:xfrm>
            <a:off x="2501253" y="1408718"/>
            <a:ext cx="4570313" cy="1511808"/>
            <a:chOff x="1836375" y="1917192"/>
            <a:chExt cx="4570313" cy="1511808"/>
          </a:xfrm>
        </p:grpSpPr>
        <p:pic>
          <p:nvPicPr>
            <p:cNvPr id="1034" name="Picture 10" descr="C:\Users\W243\AppData\Local\Microsoft\Windows\Temporary Internet Files\Content.IE5\P6YH73LI\MC90005611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4072" y="1917192"/>
              <a:ext cx="2262616" cy="15118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36375" y="2119110"/>
              <a:ext cx="2466591" cy="313932"/>
            </a:xfrm>
            <a:prstGeom prst="rect">
              <a:avLst/>
            </a:prstGeom>
            <a:noFill/>
          </p:spPr>
          <p:txBody>
            <a:bodyPr wrap="square" rtlCol="0">
              <a:spAutoFit/>
            </a:bodyPr>
            <a:lstStyle/>
            <a:p>
              <a:r>
                <a:rPr lang="en-US" dirty="0" smtClean="0"/>
                <a:t>Foster active learning</a:t>
              </a:r>
              <a:endParaRPr lang="en-US" dirty="0"/>
            </a:p>
          </p:txBody>
        </p:sp>
      </p:grpSp>
      <p:sp>
        <p:nvSpPr>
          <p:cNvPr id="8" name="TextBox 7"/>
          <p:cNvSpPr txBox="1"/>
          <p:nvPr/>
        </p:nvSpPr>
        <p:spPr>
          <a:xfrm>
            <a:off x="242420" y="3528889"/>
            <a:ext cx="2128604" cy="978729"/>
          </a:xfrm>
          <a:prstGeom prst="rect">
            <a:avLst/>
          </a:prstGeom>
          <a:solidFill>
            <a:schemeClr val="accent2">
              <a:lumMod val="60000"/>
              <a:lumOff val="40000"/>
            </a:schemeClr>
          </a:solidFill>
        </p:spPr>
        <p:txBody>
          <a:bodyPr wrap="square" rtlCol="0">
            <a:spAutoFit/>
          </a:bodyPr>
          <a:lstStyle/>
          <a:p>
            <a:pPr algn="ctr"/>
            <a:r>
              <a:rPr lang="en-US" dirty="0"/>
              <a:t>Emphasize statistical literacy and develop statistical thinking</a:t>
            </a:r>
          </a:p>
        </p:txBody>
      </p:sp>
      <p:sp>
        <p:nvSpPr>
          <p:cNvPr id="22" name="TextBox 21"/>
          <p:cNvSpPr txBox="1"/>
          <p:nvPr/>
        </p:nvSpPr>
        <p:spPr>
          <a:xfrm>
            <a:off x="2501253" y="2508661"/>
            <a:ext cx="2128604" cy="1200329"/>
          </a:xfrm>
          <a:prstGeom prst="rect">
            <a:avLst/>
          </a:prstGeom>
          <a:solidFill>
            <a:schemeClr val="accent2">
              <a:lumMod val="60000"/>
              <a:lumOff val="40000"/>
            </a:schemeClr>
          </a:solidFill>
        </p:spPr>
        <p:txBody>
          <a:bodyPr wrap="square" rtlCol="0">
            <a:spAutoFit/>
          </a:bodyPr>
          <a:lstStyle/>
          <a:p>
            <a:pPr algn="ctr"/>
            <a:r>
              <a:rPr lang="en-US" dirty="0"/>
              <a:t>Stress conceptual understanding, rather than mere knowledge of procedures</a:t>
            </a:r>
          </a:p>
        </p:txBody>
      </p:sp>
      <p:sp>
        <p:nvSpPr>
          <p:cNvPr id="23" name="TextBox 22"/>
          <p:cNvSpPr txBox="1"/>
          <p:nvPr/>
        </p:nvSpPr>
        <p:spPr>
          <a:xfrm>
            <a:off x="2365763" y="1499836"/>
            <a:ext cx="2399584" cy="535531"/>
          </a:xfrm>
          <a:prstGeom prst="rect">
            <a:avLst/>
          </a:prstGeom>
          <a:solidFill>
            <a:schemeClr val="accent2">
              <a:lumMod val="60000"/>
              <a:lumOff val="40000"/>
            </a:schemeClr>
          </a:solidFill>
          <a:ln>
            <a:solidFill>
              <a:schemeClr val="accent1"/>
            </a:solidFill>
          </a:ln>
        </p:spPr>
        <p:txBody>
          <a:bodyPr wrap="square" rtlCol="0">
            <a:spAutoFit/>
          </a:bodyPr>
          <a:lstStyle/>
          <a:p>
            <a:pPr algn="ctr"/>
            <a:r>
              <a:rPr lang="en-US" dirty="0" smtClean="0"/>
              <a:t>Foster active learning in the classroom</a:t>
            </a:r>
            <a:endParaRPr lang="en-US" dirty="0"/>
          </a:p>
        </p:txBody>
      </p:sp>
      <p:grpSp>
        <p:nvGrpSpPr>
          <p:cNvPr id="9" name="Group 8"/>
          <p:cNvGrpSpPr/>
          <p:nvPr/>
        </p:nvGrpSpPr>
        <p:grpSpPr>
          <a:xfrm>
            <a:off x="4808950" y="2446203"/>
            <a:ext cx="3834243" cy="3040144"/>
            <a:chOff x="4808950" y="2446203"/>
            <a:chExt cx="3834243" cy="3040144"/>
          </a:xfrm>
        </p:grpSpPr>
        <p:pic>
          <p:nvPicPr>
            <p:cNvPr id="1046" name="Picture 22" descr="C:\Users\W243\AppData\Local\Microsoft\Windows\Temporary Internet Files\Content.IE5\9VR3PG14\MP900406774[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2032" y="2751686"/>
              <a:ext cx="1632368" cy="204095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4808950" y="4507618"/>
              <a:ext cx="2765330" cy="978729"/>
            </a:xfrm>
            <a:prstGeom prst="rect">
              <a:avLst/>
            </a:prstGeom>
            <a:solidFill>
              <a:schemeClr val="accent2">
                <a:lumMod val="60000"/>
                <a:lumOff val="40000"/>
              </a:schemeClr>
            </a:solidFill>
            <a:ln>
              <a:solidFill>
                <a:schemeClr val="accent1"/>
              </a:solidFill>
            </a:ln>
          </p:spPr>
          <p:txBody>
            <a:bodyPr wrap="square" rtlCol="0">
              <a:spAutoFit/>
            </a:bodyPr>
            <a:lstStyle/>
            <a:p>
              <a:pPr algn="ctr"/>
              <a:r>
                <a:rPr lang="en-US" dirty="0"/>
                <a:t>Use technology for developing conceptual understanding and analyzing data</a:t>
              </a:r>
            </a:p>
          </p:txBody>
        </p:sp>
        <p:sp>
          <p:nvSpPr>
            <p:cNvPr id="34" name="TextBox 33"/>
            <p:cNvSpPr txBox="1"/>
            <p:nvPr/>
          </p:nvSpPr>
          <p:spPr>
            <a:xfrm>
              <a:off x="7071566" y="2446203"/>
              <a:ext cx="1571627" cy="313932"/>
            </a:xfrm>
            <a:prstGeom prst="rect">
              <a:avLst/>
            </a:prstGeom>
            <a:solidFill>
              <a:schemeClr val="accent2">
                <a:lumMod val="60000"/>
                <a:lumOff val="40000"/>
              </a:schemeClr>
            </a:solidFill>
            <a:ln>
              <a:solidFill>
                <a:schemeClr val="accent1"/>
              </a:solidFill>
            </a:ln>
          </p:spPr>
          <p:txBody>
            <a:bodyPr wrap="square" rtlCol="0">
              <a:spAutoFit/>
            </a:bodyPr>
            <a:lstStyle/>
            <a:p>
              <a:pPr algn="ctr"/>
              <a:r>
                <a:rPr lang="en-US" dirty="0" smtClean="0"/>
                <a:t>Use real data</a:t>
              </a:r>
              <a:endParaRPr lang="en-US" dirty="0"/>
            </a:p>
          </p:txBody>
        </p:sp>
      </p:grpSp>
      <p:grpSp>
        <p:nvGrpSpPr>
          <p:cNvPr id="10" name="Group 9"/>
          <p:cNvGrpSpPr/>
          <p:nvPr/>
        </p:nvGrpSpPr>
        <p:grpSpPr>
          <a:xfrm>
            <a:off x="242420" y="4602122"/>
            <a:ext cx="5183019" cy="1768450"/>
            <a:chOff x="242420" y="4602122"/>
            <a:chExt cx="5183019" cy="1768450"/>
          </a:xfrm>
        </p:grpSpPr>
        <p:pic>
          <p:nvPicPr>
            <p:cNvPr id="1050" name="Picture 26" descr="C:\Users\W243\AppData\Local\Microsoft\Windows\Temporary Internet Files\Content.IE5\P6YH73LI\MC900088622[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2420" y="4602122"/>
              <a:ext cx="1566367" cy="176845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1808786" y="5794538"/>
              <a:ext cx="3616653" cy="535531"/>
            </a:xfrm>
            <a:prstGeom prst="rect">
              <a:avLst/>
            </a:prstGeom>
            <a:solidFill>
              <a:schemeClr val="accent2">
                <a:lumMod val="60000"/>
                <a:lumOff val="40000"/>
              </a:schemeClr>
            </a:solidFill>
            <a:ln>
              <a:solidFill>
                <a:schemeClr val="accent1"/>
              </a:solidFill>
            </a:ln>
          </p:spPr>
          <p:txBody>
            <a:bodyPr wrap="square" rtlCol="0">
              <a:spAutoFit/>
            </a:bodyPr>
            <a:lstStyle/>
            <a:p>
              <a:pPr algn="ctr"/>
              <a:r>
                <a:rPr lang="en-US" dirty="0"/>
                <a:t>Use assessments to improve and evaluate student learning</a:t>
              </a:r>
            </a:p>
          </p:txBody>
        </p:sp>
      </p:grpSp>
    </p:spTree>
    <p:extLst>
      <p:ext uri="{BB962C8B-B14F-4D97-AF65-F5344CB8AC3E}">
        <p14:creationId xmlns:p14="http://schemas.microsoft.com/office/powerpoint/2010/main" val="57398940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Rectangle 9"/>
          <p:cNvSpPr>
            <a:spLocks noGrp="1" noChangeArrowheads="1"/>
          </p:cNvSpPr>
          <p:nvPr>
            <p:ph type="title"/>
          </p:nvPr>
        </p:nvSpPr>
        <p:spPr/>
        <p:txBody>
          <a:bodyPr/>
          <a:lstStyle/>
          <a:p>
            <a:r>
              <a:rPr lang="en-US" cap="small" dirty="0" smtClean="0"/>
              <a:t>Mathematical (Statistical) Practice</a:t>
            </a:r>
            <a:endParaRPr lang="en-US" cap="small" dirty="0"/>
          </a:p>
        </p:txBody>
      </p:sp>
      <p:pic>
        <p:nvPicPr>
          <p:cNvPr id="1026" name="Picture 2" descr="C:\Users\bwood\AppData\Local\Microsoft\Windows\Temporary Internet Files\Content.IE5\NBKRMBGQ\MC90008228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590" y="2014956"/>
            <a:ext cx="1861718" cy="186080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wood\AppData\Local\Microsoft\Windows\Temporary Internet Files\Content.IE5\5H2B93UC\MC90004877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825259">
            <a:off x="1935621" y="3781343"/>
            <a:ext cx="1668780" cy="16943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Program Files (x86)\Microsoft Office\MEDIA\CAGCAT10\j0233018.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4750" y="1971905"/>
            <a:ext cx="1874193" cy="1903855"/>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C:\Users\bwood\AppData\Local\Microsoft\Windows\Temporary Internet Files\Content.IE5\YSBKM3BN\MC910216346[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26771" y="4030624"/>
            <a:ext cx="2285441" cy="144510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W243\AppData\Local\Microsoft\Windows\Temporary Internet Files\Content.IE5\9VR3PG14\MP900390132[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113761">
            <a:off x="6458130" y="2505304"/>
            <a:ext cx="2106750" cy="1502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74733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Rectangle 9"/>
          <p:cNvSpPr>
            <a:spLocks noGrp="1" noChangeArrowheads="1"/>
          </p:cNvSpPr>
          <p:nvPr>
            <p:ph type="title"/>
          </p:nvPr>
        </p:nvSpPr>
        <p:spPr>
          <a:xfrm>
            <a:off x="514351" y="685801"/>
            <a:ext cx="7797662" cy="800099"/>
          </a:xfrm>
        </p:spPr>
        <p:txBody>
          <a:bodyPr/>
          <a:lstStyle/>
          <a:p>
            <a:r>
              <a:rPr lang="en-US" cap="small" dirty="0" smtClean="0"/>
              <a:t>Comparison Chart</a:t>
            </a:r>
            <a:endParaRPr lang="en-US" cap="small"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548110943"/>
              </p:ext>
            </p:extLst>
          </p:nvPr>
        </p:nvGraphicFramePr>
        <p:xfrm>
          <a:off x="963930" y="1404725"/>
          <a:ext cx="6934200" cy="4488283"/>
        </p:xfrm>
        <a:graphic>
          <a:graphicData uri="http://schemas.openxmlformats.org/drawingml/2006/table">
            <a:tbl>
              <a:tblPr/>
              <a:tblGrid>
                <a:gridCol w="2497025"/>
                <a:gridCol w="4437175"/>
              </a:tblGrid>
              <a:tr h="5104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Helvetica" charset="0"/>
                          <a:ea typeface="ＭＳ Ｐゴシック" pitchFamily="34" charset="-128"/>
                        </a:rPr>
                        <a:t>NCTM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Helvetica" charset="0"/>
                          <a:ea typeface="ＭＳ Ｐゴシック" pitchFamily="34" charset="-128"/>
                        </a:rPr>
                        <a:t>Process Standards</a:t>
                      </a:r>
                    </a:p>
                  </a:txBody>
                  <a:tcPr marL="93165" marR="93165"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Helvetica" charset="0"/>
                          <a:ea typeface="ＭＳ Ｐゴシック" pitchFamily="34" charset="-128"/>
                        </a:rPr>
                        <a:t>CCSS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Helvetica" charset="0"/>
                          <a:ea typeface="ＭＳ Ｐゴシック" pitchFamily="34" charset="-128"/>
                        </a:rPr>
                        <a:t>Standards for Mathematical Practice</a:t>
                      </a:r>
                    </a:p>
                  </a:txBody>
                  <a:tcPr marL="93165" marR="9316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11380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Helvetica" charset="0"/>
                          <a:ea typeface="ＭＳ Ｐゴシック" pitchFamily="34" charset="-128"/>
                        </a:rPr>
                        <a:t>Problem Solving</a:t>
                      </a:r>
                    </a:p>
                  </a:txBody>
                  <a:tcPr marL="93165" marR="93165"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rgbClr val="000000"/>
                          </a:solidFill>
                          <a:effectLst/>
                          <a:latin typeface="Helvetica" charset="0"/>
                          <a:ea typeface="ＭＳ Ｐゴシック" pitchFamily="34" charset="-128"/>
                        </a:rPr>
                        <a:t>Make sense of problems and persevere in solving them (MP1)</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rgbClr val="000000"/>
                          </a:solidFill>
                          <a:effectLst/>
                          <a:latin typeface="Helvetica" charset="0"/>
                          <a:ea typeface="ＭＳ Ｐゴシック" pitchFamily="34" charset="-128"/>
                        </a:rPr>
                        <a:t>Use appropriate tools </a:t>
                      </a:r>
                      <a:r>
                        <a:rPr kumimoji="0" lang="en-US" sz="1600" b="0" i="0" u="none" strike="noStrike" cap="none" normalizeH="0" baseline="0" dirty="0" smtClean="0">
                          <a:ln>
                            <a:noFill/>
                          </a:ln>
                          <a:solidFill>
                            <a:schemeClr val="tx1"/>
                          </a:solidFill>
                          <a:effectLst/>
                          <a:latin typeface="Helvetica" charset="0"/>
                          <a:ea typeface="ＭＳ Ｐゴシック" pitchFamily="34" charset="-128"/>
                        </a:rPr>
                        <a:t>strategically (MP5)</a:t>
                      </a:r>
                    </a:p>
                  </a:txBody>
                  <a:tcPr marL="93165" marR="9316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11380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Helvetica" charset="0"/>
                          <a:ea typeface="ＭＳ Ｐゴシック" pitchFamily="34" charset="-128"/>
                        </a:rPr>
                        <a:t>Reasoning and Proof</a:t>
                      </a:r>
                    </a:p>
                  </a:txBody>
                  <a:tcPr marL="93165" marR="93165"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rgbClr val="000000"/>
                          </a:solidFill>
                          <a:effectLst/>
                          <a:latin typeface="Helvetica" charset="0"/>
                          <a:ea typeface="ＭＳ Ｐゴシック" pitchFamily="34" charset="-128"/>
                        </a:rPr>
                        <a:t>Reason abstractly and quantitatively (MP2)</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rgbClr val="000000"/>
                          </a:solidFill>
                          <a:effectLst/>
                          <a:latin typeface="Helvetica" charset="0"/>
                          <a:ea typeface="ＭＳ Ｐゴシック" pitchFamily="34" charset="-128"/>
                        </a:rPr>
                        <a:t>Critique the reasoning of others (MP3b)</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rgbClr val="000000"/>
                          </a:solidFill>
                          <a:effectLst/>
                          <a:latin typeface="Helvetica" charset="0"/>
                          <a:ea typeface="ＭＳ Ｐゴシック" pitchFamily="34" charset="-128"/>
                        </a:rPr>
                        <a:t>Look for and express regularity in repeated reasoning (MP8)</a:t>
                      </a:r>
                    </a:p>
                  </a:txBody>
                  <a:tcPr marL="93165" marR="9316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5104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Helvetica" charset="0"/>
                          <a:ea typeface="ＭＳ Ｐゴシック" pitchFamily="34" charset="-128"/>
                        </a:rPr>
                        <a:t>Communication</a:t>
                      </a:r>
                    </a:p>
                  </a:txBody>
                  <a:tcPr marL="93165" marR="93165"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rgbClr val="000000"/>
                          </a:solidFill>
                          <a:effectLst/>
                          <a:latin typeface="Helvetica" charset="0"/>
                          <a:ea typeface="ＭＳ Ｐゴシック" pitchFamily="34" charset="-128"/>
                        </a:rPr>
                        <a:t>Construct viable arguments (MP3a)</a:t>
                      </a:r>
                    </a:p>
                  </a:txBody>
                  <a:tcPr marL="93165" marR="9316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6122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Helvetica" charset="0"/>
                          <a:ea typeface="ＭＳ Ｐゴシック" pitchFamily="34" charset="-128"/>
                        </a:rPr>
                        <a:t>Connections</a:t>
                      </a:r>
                    </a:p>
                  </a:txBody>
                  <a:tcPr marL="93165" marR="93165"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rgbClr val="000000"/>
                          </a:solidFill>
                          <a:effectLst/>
                          <a:latin typeface="Helvetica" charset="0"/>
                          <a:ea typeface="ＭＳ Ｐゴシック" pitchFamily="34" charset="-128"/>
                        </a:rPr>
                        <a:t>Attend to precision (MP6)</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rgbClr val="000000"/>
                          </a:solidFill>
                          <a:effectLst/>
                          <a:latin typeface="Helvetica" charset="0"/>
                          <a:ea typeface="ＭＳ Ｐゴシック" pitchFamily="34" charset="-128"/>
                        </a:rPr>
                        <a:t>Look for and make use of structure (MP7)</a:t>
                      </a:r>
                    </a:p>
                  </a:txBody>
                  <a:tcPr marL="93165" marR="9316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5104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Helvetica" charset="0"/>
                          <a:ea typeface="ＭＳ Ｐゴシック" pitchFamily="34" charset="-128"/>
                        </a:rPr>
                        <a:t>Representations</a:t>
                      </a:r>
                    </a:p>
                  </a:txBody>
                  <a:tcPr marL="93165" marR="93165"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rgbClr val="000000"/>
                          </a:solidFill>
                          <a:effectLst/>
                          <a:latin typeface="Helvetica" charset="0"/>
                          <a:ea typeface="ＭＳ Ｐゴシック" pitchFamily="34" charset="-128"/>
                        </a:rPr>
                        <a:t>Model with mathematics (MP4)</a:t>
                      </a:r>
                    </a:p>
                  </a:txBody>
                  <a:tcPr marL="93165" marR="9316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bl>
          </a:graphicData>
        </a:graphic>
      </p:graphicFrame>
    </p:spTree>
    <p:extLst>
      <p:ext uri="{BB962C8B-B14F-4D97-AF65-F5344CB8AC3E}">
        <p14:creationId xmlns:p14="http://schemas.microsoft.com/office/powerpoint/2010/main" val="3178931536"/>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smtClean="0"/>
              <a:t>Consequences for </a:t>
            </a:r>
            <a:r>
              <a:rPr lang="en-US" cap="small" dirty="0"/>
              <a:t>K</a:t>
            </a:r>
            <a:r>
              <a:rPr lang="en-US" cap="small" dirty="0" smtClean="0"/>
              <a:t>-12 Statistics </a:t>
            </a:r>
            <a:r>
              <a:rPr lang="en-US" cap="small" dirty="0"/>
              <a:t>C</a:t>
            </a:r>
            <a:r>
              <a:rPr lang="en-US" cap="small" dirty="0" smtClean="0"/>
              <a:t>urriculum</a:t>
            </a:r>
            <a:endParaRPr lang="en-US" cap="small" dirty="0"/>
          </a:p>
        </p:txBody>
      </p:sp>
      <p:pic>
        <p:nvPicPr>
          <p:cNvPr id="1026" name="Picture 2" descr="C:\Users\cclark\AppData\Local\Microsoft\Windows\Temporary Internet Files\Content.IE5\VLEDP7FV\MP90038774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7900" y="2124454"/>
            <a:ext cx="3657600" cy="2609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clark\AppData\Local\Microsoft\Windows\Temporary Internet Files\Content.IE5\LP3ZYEPA\MC90018871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7251" y="2530600"/>
            <a:ext cx="1352398" cy="17967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clark\AppData\Local\Microsoft\Windows\Temporary Internet Files\Content.IE5\DT1VNBBD\MC90019933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96968" y="2737162"/>
            <a:ext cx="2169814" cy="1383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654920"/>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smtClean="0"/>
              <a:t>Consequences for Collegiate </a:t>
            </a:r>
            <a:r>
              <a:rPr lang="en-US" cap="small" dirty="0"/>
              <a:t>S</a:t>
            </a:r>
            <a:r>
              <a:rPr lang="en-US" cap="small" dirty="0" smtClean="0"/>
              <a:t>tatistics Curriculum</a:t>
            </a:r>
            <a:endParaRPr lang="en-US" cap="small" dirty="0"/>
          </a:p>
        </p:txBody>
      </p:sp>
      <p:pic>
        <p:nvPicPr>
          <p:cNvPr id="2051" name="Picture 3" descr="C:\Users\cclark\AppData\Local\Microsoft\Windows\Temporary Internet Files\Content.IE5\LP3ZYEPA\MP90044236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6475" y="2237815"/>
            <a:ext cx="4228089" cy="281043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cclark\AppData\Local\Microsoft\Windows\Temporary Internet Files\Content.IE5\DT1VNBBD\MP90044224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1" y="2080933"/>
            <a:ext cx="234315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cclark\AppData\Local\Microsoft\Windows\Temporary Internet Files\Content.IE5\80KLP0SN\MC90008859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44564" y="3779214"/>
            <a:ext cx="2342236" cy="232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331062"/>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400051"/>
            <a:ext cx="7797662" cy="1924050"/>
          </a:xfrm>
        </p:spPr>
        <p:txBody>
          <a:bodyPr/>
          <a:lstStyle/>
          <a:p>
            <a:r>
              <a:rPr lang="en-US" cap="small" dirty="0" smtClean="0">
                <a:solidFill>
                  <a:srgbClr val="8FA751"/>
                </a:solidFill>
              </a:rPr>
              <a:t>Consequences </a:t>
            </a:r>
            <a:r>
              <a:rPr lang="en-US" cap="small" dirty="0">
                <a:solidFill>
                  <a:srgbClr val="8FA751"/>
                </a:solidFill>
              </a:rPr>
              <a:t>f</a:t>
            </a:r>
            <a:r>
              <a:rPr lang="en-US" cap="small" dirty="0" smtClean="0">
                <a:solidFill>
                  <a:srgbClr val="8FA751"/>
                </a:solidFill>
              </a:rPr>
              <a:t>or Collegiate Mathematics Education </a:t>
            </a:r>
            <a:r>
              <a:rPr lang="en-US" cap="small" dirty="0">
                <a:solidFill>
                  <a:srgbClr val="8FA751"/>
                </a:solidFill>
              </a:rPr>
              <a:t>C</a:t>
            </a:r>
            <a:r>
              <a:rPr lang="en-US" cap="small" dirty="0" smtClean="0">
                <a:solidFill>
                  <a:srgbClr val="8FA751"/>
                </a:solidFill>
              </a:rPr>
              <a:t>urriculum</a:t>
            </a:r>
            <a:endParaRPr lang="en-US" cap="small" dirty="0"/>
          </a:p>
        </p:txBody>
      </p:sp>
      <p:pic>
        <p:nvPicPr>
          <p:cNvPr id="3074" name="Picture 2" descr="C:\Users\cclark\AppData\Local\Microsoft\Windows\Temporary Internet Files\Content.IE5\80KLP0SN\MC90031240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0465" y="3018129"/>
            <a:ext cx="3901788" cy="143957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cclark\AppData\Local\Microsoft\Windows\Temporary Internet Files\Content.IE5\DT1VNBBD\MP90042654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876" y="2670788"/>
            <a:ext cx="2134250" cy="213425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cclark\AppData\Local\Microsoft\Windows\Temporary Internet Files\Content.IE5\VLEDP7FV\MP90042258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85603" y="2799376"/>
            <a:ext cx="2265687" cy="1877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869571"/>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76" y="209551"/>
            <a:ext cx="7797662" cy="1151965"/>
          </a:xfrm>
        </p:spPr>
        <p:txBody>
          <a:bodyPr/>
          <a:lstStyle/>
          <a:p>
            <a:r>
              <a:rPr lang="en-US" cap="small" dirty="0"/>
              <a:t>R</a:t>
            </a:r>
            <a:r>
              <a:rPr lang="en-US" cap="small" dirty="0" smtClean="0"/>
              <a:t>ecommendations</a:t>
            </a:r>
            <a:endParaRPr lang="en-US" cap="small" dirty="0"/>
          </a:p>
        </p:txBody>
      </p:sp>
      <p:sp>
        <p:nvSpPr>
          <p:cNvPr id="3" name="Content Placeholder 2"/>
          <p:cNvSpPr>
            <a:spLocks noGrp="1"/>
          </p:cNvSpPr>
          <p:nvPr>
            <p:ph sz="quarter" idx="13"/>
          </p:nvPr>
        </p:nvSpPr>
        <p:spPr>
          <a:xfrm>
            <a:off x="420085" y="2000991"/>
            <a:ext cx="7927501" cy="3505074"/>
          </a:xfrm>
        </p:spPr>
        <p:txBody>
          <a:bodyPr>
            <a:noAutofit/>
          </a:bodyPr>
          <a:lstStyle/>
          <a:p>
            <a:pPr lvl="0">
              <a:spcBef>
                <a:spcPts val="1800"/>
              </a:spcBef>
            </a:pPr>
            <a:r>
              <a:rPr lang="en-US" sz="2200" cap="none" dirty="0" smtClean="0"/>
              <a:t>In-service mathematics teachers will need extensive professional development in creating relevant activities and assessment tools to accommodate less reliance on calculations.</a:t>
            </a:r>
          </a:p>
          <a:p>
            <a:pPr lvl="0">
              <a:spcBef>
                <a:spcPts val="1800"/>
              </a:spcBef>
            </a:pPr>
            <a:r>
              <a:rPr lang="en-US" sz="2200" cap="none" dirty="0" smtClean="0"/>
              <a:t>College mathematics departments will need to create two entry level statistics classes: 1) for mathematicians and statisticians and 2) for everybody else.</a:t>
            </a:r>
          </a:p>
          <a:p>
            <a:pPr lvl="0">
              <a:spcBef>
                <a:spcPts val="1800"/>
              </a:spcBef>
            </a:pPr>
            <a:r>
              <a:rPr lang="en-US" sz="2200" cap="none" dirty="0" smtClean="0"/>
              <a:t>Pre-service teachers will need to be taught how to develop lessons that will entice students to use data in decision making.</a:t>
            </a:r>
          </a:p>
          <a:p>
            <a:pPr>
              <a:spcBef>
                <a:spcPts val="1800"/>
              </a:spcBef>
            </a:pPr>
            <a:endParaRPr lang="en-US" sz="2200" dirty="0"/>
          </a:p>
        </p:txBody>
      </p:sp>
    </p:spTree>
    <p:extLst>
      <p:ext uri="{BB962C8B-B14F-4D97-AF65-F5344CB8AC3E}">
        <p14:creationId xmlns:p14="http://schemas.microsoft.com/office/powerpoint/2010/main" val="217767691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8FA751"/>
      </a:accent1>
      <a:accent2>
        <a:srgbClr val="629D7D"/>
      </a:accent2>
      <a:accent3>
        <a:srgbClr val="5A7AAB"/>
      </a:accent3>
      <a:accent4>
        <a:srgbClr val="AA618F"/>
      </a:accent4>
      <a:accent5>
        <a:srgbClr val="BA5445"/>
      </a:accent5>
      <a:accent6>
        <a:srgbClr val="C8A547"/>
      </a:accent6>
      <a:hlink>
        <a:srgbClr val="91BF1A"/>
      </a:hlink>
      <a:folHlink>
        <a:srgbClr val="ADBE82"/>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Main Event" id="{AC372BB4-D83D-411E-B849-B641926BA760}" vid="{CF823853-53CC-4249-AEDB-2EA9F718B2D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TC104033927[[fn=Main Event]]</Template>
  <TotalTime>461</TotalTime>
  <Words>1015</Words>
  <Application>Microsoft Office PowerPoint</Application>
  <PresentationFormat>On-screen Show (4:3)</PresentationFormat>
  <Paragraphs>111</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Main Event</vt:lpstr>
      <vt:lpstr>Implementing the Common Core’s Promise of Bringing Statistical Curricula into Line with Recommendations of NCTM, MAA, &amp; GAISE</vt:lpstr>
      <vt:lpstr>Common core is a new package for not-new ideas</vt:lpstr>
      <vt:lpstr>Mathematical (Statistical) Practice</vt:lpstr>
      <vt:lpstr>Mathematical (Statistical) Practice</vt:lpstr>
      <vt:lpstr>Comparison Chart</vt:lpstr>
      <vt:lpstr>Consequences for K-12 Statistics Curriculum</vt:lpstr>
      <vt:lpstr>Consequences for Collegiate Statistics Curriculum</vt:lpstr>
      <vt:lpstr>Consequences for Collegiate Mathematics Education Curriculum</vt:lpstr>
      <vt:lpstr>Recommendations</vt:lpstr>
      <vt:lpstr>Resources for Activities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Classroom Expectations</dc:title>
  <dc:creator>Beverly</dc:creator>
  <cp:lastModifiedBy>Administrator</cp:lastModifiedBy>
  <cp:revision>45</cp:revision>
  <dcterms:created xsi:type="dcterms:W3CDTF">2013-08-23T19:25:58Z</dcterms:created>
  <dcterms:modified xsi:type="dcterms:W3CDTF">2014-05-01T13:18:17Z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TC011589511033</vt:lpwstr>
  </property>
</Properties>
</file>