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8" r:id="rId2"/>
    <p:sldId id="289" r:id="rId3"/>
    <p:sldId id="311" r:id="rId4"/>
    <p:sldId id="291" r:id="rId5"/>
    <p:sldId id="307" r:id="rId6"/>
    <p:sldId id="296" r:id="rId7"/>
    <p:sldId id="308" r:id="rId8"/>
    <p:sldId id="313" r:id="rId9"/>
    <p:sldId id="314" r:id="rId10"/>
    <p:sldId id="310" r:id="rId11"/>
    <p:sldId id="315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scaleToFitPaper="1" frameSlides="1"/>
  <p:showPr showNarration="1" useTimings="0">
    <p:present/>
    <p:sldAll/>
    <p:penClr>
      <a:prstClr val="red"/>
    </p:penClr>
  </p:showPr>
  <p:clrMru>
    <a:srgbClr val="3C1B71"/>
    <a:srgbClr val="4F2683"/>
    <a:srgbClr val="F6AC41"/>
    <a:srgbClr val="DE3B3C"/>
    <a:srgbClr val="ABC61F"/>
    <a:srgbClr val="1573BD"/>
    <a:srgbClr val="807F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908" autoAdjust="0"/>
    <p:restoredTop sz="87536" autoAdjust="0"/>
  </p:normalViewPr>
  <p:slideViewPr>
    <p:cSldViewPr snapToGrid="0" snapToObjects="1">
      <p:cViewPr varScale="1">
        <p:scale>
          <a:sx n="76" d="100"/>
          <a:sy n="76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BD438A-28E1-4172-8A2D-0771889DD489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760365-342D-4E16-9EDE-7D3C09E81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9946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E37989B-B64E-4405-BAB7-ECE9A092A6FA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6150338-2169-4B86-B53E-4E048B11D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7471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50338-2169-4B86-B53E-4E048B11D49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50338-2169-4B86-B53E-4E048B11D49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16A67-1931-4F61-8BDF-13D522E5C4F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50338-2169-4B86-B53E-4E048B11D49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16A67-1931-4F61-8BDF-13D522E5C4F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50338-2169-4B86-B53E-4E048B11D49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16A67-1931-4F61-8BDF-13D522E5C4F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50338-2169-4B86-B53E-4E048B11D49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50338-2169-4B86-B53E-4E048B11D49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F772B-2507-4EED-9AEC-4E4F13CDAD41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56864-B880-44E0-8068-411AA4717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165AA-DC8A-40A8-8A22-E265E6B6A7DC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FB4EE-6922-49A0-BC1D-9E79AAD1F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F664D-7D3A-45FA-A11E-A6C3B8457EC7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A878E-8BBF-477B-A1DF-8AF66C4DE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1A950C-8340-42D8-AC46-DD4E9750A80F}" type="datetimeFigureOut">
              <a:rPr lang="en-CA"/>
              <a:pPr>
                <a:defRPr/>
              </a:pPr>
              <a:t>30/04/2014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12D783-FC93-45F2-B6C1-F36A6570CB2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FDAD8-4A68-4E95-9DF8-7F2CB223E77C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6D904-8E9D-4416-813E-65AAB3532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36829-9C97-467F-BAFB-76512A7E96C3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3697-05C2-4441-9837-2905D5DB2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18B43-519D-408D-9DC8-72B9B11A7202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3946E-6AB2-4F4F-8BD2-20AE752F7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610B7-BC5C-4A8C-B579-EA1F70396A5B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B79E9-02F6-4403-9EAC-0CDF7E56C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672B9-9903-4F5A-AEBD-EF9617CE35A9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6914B-D53C-40D1-917B-829699080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45162-3508-48B5-97BD-28C947550C2A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4AD1A-7F37-4192-8FD7-7089413B6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410A2-F639-4840-981D-7F0ED3F05782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BEA1D-4654-41DC-8411-CB7D58C1C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084CF-D73C-431F-A448-59CF25F96065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2F1D8-D98F-4719-ACDD-86FCD837F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C08C79-6CF1-43D9-9F0D-73C6A35AB824}" type="datetimeFigureOut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88D88E-5D4D-48F4-B2CA-80BCEED57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1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www.flickr.com/photos/velkr0/3472576304/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 descr="blended-learning-hi-res"/>
          <p:cNvSpPr>
            <a:spLocks noChangeAspect="1" noChangeArrowheads="1"/>
          </p:cNvSpPr>
          <p:nvPr/>
        </p:nvSpPr>
        <p:spPr bwMode="auto">
          <a:xfrm>
            <a:off x="155575" y="-487363"/>
            <a:ext cx="2590800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60420" name="AutoShape 4" descr="blended-learning-hi-res"/>
          <p:cNvSpPr>
            <a:spLocks noChangeAspect="1" noChangeArrowheads="1"/>
          </p:cNvSpPr>
          <p:nvPr/>
        </p:nvSpPr>
        <p:spPr bwMode="auto">
          <a:xfrm>
            <a:off x="155575" y="-487363"/>
            <a:ext cx="2590800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60422" name="AutoShape 6" descr="blended-learning-hi-res"/>
          <p:cNvSpPr>
            <a:spLocks noChangeAspect="1" noChangeArrowheads="1"/>
          </p:cNvSpPr>
          <p:nvPr/>
        </p:nvSpPr>
        <p:spPr bwMode="auto">
          <a:xfrm>
            <a:off x="155575" y="-487363"/>
            <a:ext cx="2590800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-128592" y="620688"/>
            <a:ext cx="341471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b="1" dirty="0" smtClean="0">
                <a:latin typeface="Calibri" pitchFamily="34" charset="0"/>
                <a:cs typeface="Calibri" pitchFamily="34" charset="0"/>
              </a:rPr>
              <a:t>Exploring a “Flip” in Introductory Statistics</a:t>
            </a:r>
            <a:endParaRPr lang="en-CA" sz="4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7135" y="3255115"/>
            <a:ext cx="707974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200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CA" sz="1200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</a:br>
            <a:r>
              <a:rPr lang="en-CA" sz="2100" i="1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Project supported by the</a:t>
            </a:r>
            <a:br>
              <a:rPr lang="en-CA" sz="2100" i="1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</a:br>
            <a:r>
              <a:rPr lang="en-CA" sz="2100" i="1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100" i="1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Fellowship in Teaching Innovation </a:t>
            </a:r>
            <a:br>
              <a:rPr lang="en-CA" sz="2100" i="1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</a:br>
            <a:r>
              <a:rPr lang="en-CA" sz="2100" i="1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 and the Department of Statistical &amp; Actuarial </a:t>
            </a:r>
            <a:r>
              <a:rPr lang="en-CA" sz="2100" i="1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Sciences </a:t>
            </a:r>
          </a:p>
          <a:p>
            <a:pPr algn="ctr"/>
            <a:r>
              <a:rPr lang="en-CA" sz="2100" i="1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at</a:t>
            </a:r>
            <a:endParaRPr lang="en-CA" sz="2100" i="1" dirty="0" smtClean="0">
              <a:solidFill>
                <a:srgbClr val="376092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CA" sz="2100" b="1" i="1" dirty="0" smtClean="0">
                <a:solidFill>
                  <a:srgbClr val="3C1B71"/>
                </a:solidFill>
                <a:latin typeface="Calibri" pitchFamily="34" charset="0"/>
                <a:cs typeface="Calibri" pitchFamily="34" charset="0"/>
              </a:rPr>
              <a:t>The University of Western Ontario, London, Ontario, Canada</a:t>
            </a:r>
            <a:r>
              <a:rPr lang="en-CA" sz="2100" i="1" dirty="0" smtClean="0">
                <a:solidFill>
                  <a:srgbClr val="3C1B7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CA" sz="2100" i="1" dirty="0" smtClean="0">
                <a:solidFill>
                  <a:srgbClr val="3C1B71"/>
                </a:solidFill>
                <a:latin typeface="Calibri" pitchFamily="34" charset="0"/>
                <a:cs typeface="Calibri" pitchFamily="34" charset="0"/>
              </a:rPr>
            </a:br>
            <a:endParaRPr lang="en-CA" sz="2100" dirty="0">
              <a:solidFill>
                <a:srgbClr val="3C1B7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273201"/>
            <a:ext cx="9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CA" b="1" i="1" dirty="0" smtClean="0">
                <a:latin typeface="Calibri" pitchFamily="34" charset="0"/>
                <a:cs typeface="Calibri" pitchFamily="34" charset="0"/>
              </a:rPr>
              <a:t>Bethany White, David </a:t>
            </a:r>
            <a:r>
              <a:rPr lang="en-CA" b="1" i="1" dirty="0" err="1" smtClean="0">
                <a:latin typeface="Calibri" pitchFamily="34" charset="0"/>
                <a:cs typeface="Calibri" pitchFamily="34" charset="0"/>
              </a:rPr>
              <a:t>Bellhouse</a:t>
            </a:r>
            <a:r>
              <a:rPr lang="en-CA" b="1" i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CA" b="1" i="1" dirty="0" err="1" smtClean="0">
                <a:latin typeface="Calibri" pitchFamily="34" charset="0"/>
                <a:cs typeface="Calibri" pitchFamily="34" charset="0"/>
              </a:rPr>
              <a:t>Sohail</a:t>
            </a:r>
            <a:r>
              <a:rPr lang="en-CA" b="1" i="1" dirty="0" smtClean="0">
                <a:latin typeface="Calibri" pitchFamily="34" charset="0"/>
                <a:cs typeface="Calibri" pitchFamily="34" charset="0"/>
              </a:rPr>
              <a:t> Khan, Mary Millard, Duncan Murdoch</a:t>
            </a:r>
            <a:br>
              <a:rPr lang="en-CA" b="1" i="1" dirty="0" smtClean="0">
                <a:latin typeface="Calibri" pitchFamily="34" charset="0"/>
                <a:cs typeface="Calibri" pitchFamily="34" charset="0"/>
              </a:rPr>
            </a:br>
            <a:r>
              <a:rPr lang="en-CA" b="1" i="1" dirty="0" smtClean="0">
                <a:latin typeface="Calibri" pitchFamily="34" charset="0"/>
                <a:cs typeface="Calibri" pitchFamily="34" charset="0"/>
              </a:rPr>
              <a:t>Elizabeth </a:t>
            </a:r>
            <a:r>
              <a:rPr lang="en-CA" b="1" i="1" dirty="0" err="1" smtClean="0">
                <a:latin typeface="Calibri" pitchFamily="34" charset="0"/>
                <a:cs typeface="Calibri" pitchFamily="34" charset="0"/>
              </a:rPr>
              <a:t>Renouf</a:t>
            </a:r>
            <a:r>
              <a:rPr lang="en-CA" b="1" i="1" dirty="0" smtClean="0">
                <a:latin typeface="Calibri" pitchFamily="34" charset="0"/>
                <a:cs typeface="Calibri" pitchFamily="34" charset="0"/>
              </a:rPr>
              <a:t>, Man-</a:t>
            </a:r>
            <a:r>
              <a:rPr lang="en-CA" b="1" i="1" dirty="0" err="1" smtClean="0">
                <a:latin typeface="Calibri" pitchFamily="34" charset="0"/>
                <a:cs typeface="Calibri" pitchFamily="34" charset="0"/>
              </a:rPr>
              <a:t>Kee</a:t>
            </a:r>
            <a:r>
              <a:rPr lang="en-CA" b="1" i="1" dirty="0" smtClean="0">
                <a:latin typeface="Calibri" pitchFamily="34" charset="0"/>
                <a:cs typeface="Calibri" pitchFamily="34" charset="0"/>
              </a:rPr>
              <a:t> Chu, Lori Murray, Xing </a:t>
            </a:r>
            <a:r>
              <a:rPr lang="en-US" b="1" i="1" dirty="0" smtClean="0">
                <a:latin typeface="Calibri" pitchFamily="34" charset="0"/>
                <a:cs typeface="Calibri" pitchFamily="34" charset="0"/>
              </a:rPr>
              <a:t>Jiang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CA" b="1" i="1" dirty="0" smtClean="0">
                <a:latin typeface="Calibri" pitchFamily="34" charset="0"/>
                <a:cs typeface="Calibri" pitchFamily="34" charset="0"/>
              </a:rPr>
              <a:t> </a:t>
            </a:r>
            <a:endParaRPr lang="en-CA" b="1" i="1" dirty="0" smtClean="0">
              <a:latin typeface="Calibri" pitchFamily="34" charset="0"/>
              <a:cs typeface="Calibri" pitchFamily="34" charset="0"/>
            </a:endParaRPr>
          </a:p>
          <a:p>
            <a:pPr algn="ctr" eaLnBrk="1" hangingPunct="1"/>
            <a:endParaRPr lang="en-CA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2098" name="Picture 2" descr="eCOTS 2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3575" y="942978"/>
            <a:ext cx="3325948" cy="210026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40350" y="1600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Bethany White</a:t>
            </a:r>
          </a:p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May,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2014</a:t>
            </a:r>
            <a:endParaRPr lang="en-CA" sz="2400" dirty="0" smtClean="0">
              <a:solidFill>
                <a:srgbClr val="37609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t="14714" b="10510"/>
          <a:stretch>
            <a:fillRect/>
          </a:stretch>
        </p:blipFill>
        <p:spPr bwMode="auto">
          <a:xfrm>
            <a:off x="2701656" y="152397"/>
            <a:ext cx="6115773" cy="3320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l="1459" r="1459"/>
          <a:stretch>
            <a:fillRect/>
          </a:stretch>
        </p:blipFill>
        <p:spPr bwMode="auto">
          <a:xfrm>
            <a:off x="2529769" y="3614057"/>
            <a:ext cx="6450945" cy="3074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26570" y="1469571"/>
            <a:ext cx="2375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atin typeface="+mj-lt"/>
              </a:rPr>
              <a:t>What they liked most....</a:t>
            </a:r>
            <a:endParaRPr lang="en-CA" sz="30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571" y="4506686"/>
            <a:ext cx="2203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 smtClean="0">
                <a:latin typeface="+mj-lt"/>
              </a:rPr>
              <a:t>and least....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r>
              <a:rPr lang="en-US" dirty="0" smtClean="0"/>
              <a:t>What next….</a:t>
            </a:r>
            <a:endParaRPr lang="en-US" dirty="0" smtClean="0"/>
          </a:p>
        </p:txBody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>
          <a:xfrm>
            <a:off x="401204" y="2219304"/>
            <a:ext cx="8964612" cy="4525962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dirty="0" smtClean="0"/>
          </a:p>
          <a:p>
            <a:r>
              <a:rPr lang="en-US" dirty="0" smtClean="0"/>
              <a:t>Rethink “non-activity” tutorials</a:t>
            </a:r>
          </a:p>
          <a:p>
            <a:r>
              <a:rPr lang="en-US" dirty="0" smtClean="0"/>
              <a:t>Build instructor </a:t>
            </a:r>
            <a:r>
              <a:rPr lang="en-US" dirty="0" smtClean="0"/>
              <a:t>presence and online community</a:t>
            </a:r>
            <a:endParaRPr lang="en-US" dirty="0" smtClean="0"/>
          </a:p>
          <a:p>
            <a:r>
              <a:rPr lang="en-US" dirty="0" smtClean="0"/>
              <a:t>Obtain </a:t>
            </a:r>
            <a:r>
              <a:rPr lang="en-US" dirty="0" smtClean="0"/>
              <a:t>feedback on/improve lesson materials</a:t>
            </a:r>
          </a:p>
          <a:p>
            <a:r>
              <a:rPr lang="en-US" dirty="0" smtClean="0"/>
              <a:t>Team </a:t>
            </a:r>
            <a:r>
              <a:rPr lang="en-US" dirty="0" smtClean="0"/>
              <a:t>building exercises/group contracts/etc.</a:t>
            </a:r>
          </a:p>
          <a:p>
            <a:endParaRPr lang="en-US" dirty="0" smtClean="0"/>
          </a:p>
        </p:txBody>
      </p:sp>
      <p:sp>
        <p:nvSpPr>
          <p:cNvPr id="21508" name="Rectangle 5"/>
          <p:cNvSpPr>
            <a:spLocks/>
          </p:cNvSpPr>
          <p:nvPr/>
        </p:nvSpPr>
        <p:spPr bwMode="auto">
          <a:xfrm>
            <a:off x="539750" y="10525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pPr marL="341313" indent="-341313" algn="ctr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87624" y="1616949"/>
            <a:ext cx="7003244" cy="715089"/>
          </a:xfrm>
          <a:prstGeom prst="roundRect">
            <a:avLst/>
          </a:prstGeom>
          <a:solidFill>
            <a:schemeClr val="bg1">
              <a:lumMod val="65000"/>
              <a:alpha val="47059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/>
              <a:t>Keep offering a blended section!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http://farm4.staticflickr.com/3337/3472576304_5457d43eb3_b.jpg"/>
          <p:cNvPicPr>
            <a:picLocks noChangeAspect="1" noChangeArrowheads="1"/>
          </p:cNvPicPr>
          <p:nvPr/>
        </p:nvPicPr>
        <p:blipFill>
          <a:blip r:embed="rId3" cstate="print"/>
          <a:srcRect t="8193" r="454"/>
          <a:stretch>
            <a:fillRect/>
          </a:stretch>
        </p:blipFill>
        <p:spPr bwMode="auto">
          <a:xfrm>
            <a:off x="2051720" y="333224"/>
            <a:ext cx="5328592" cy="276432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19672" y="3040952"/>
            <a:ext cx="63904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1100" i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CC Image courtesy of velkr0 on Flickr</a:t>
            </a:r>
            <a:r>
              <a:rPr lang="en-US" sz="1100" i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100" i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- http://www.flickr.com/photos/velkr0/3472576304</a:t>
            </a:r>
            <a:endParaRPr lang="en-US" sz="1100" i="1" dirty="0">
              <a:solidFill>
                <a:schemeClr val="bg1">
                  <a:lumMod val="8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4" descr="http://farm9.staticflickr.com/8525/8675034596_1e1d6a0d6b_z.jpg"/>
          <p:cNvPicPr>
            <a:picLocks noChangeAspect="1" noChangeArrowheads="1"/>
          </p:cNvPicPr>
          <p:nvPr/>
        </p:nvPicPr>
        <p:blipFill>
          <a:blip r:embed="rId4" cstate="print"/>
          <a:srcRect t="5820" r="987"/>
          <a:stretch>
            <a:fillRect/>
          </a:stretch>
        </p:blipFill>
        <p:spPr bwMode="auto">
          <a:xfrm>
            <a:off x="611560" y="3391362"/>
            <a:ext cx="3528392" cy="223917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594320" y="5641599"/>
            <a:ext cx="6390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1100" i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CC Image courtesy of</a:t>
            </a:r>
            <a:r>
              <a:rPr lang="en-US" sz="1100" i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hackNY </a:t>
            </a:r>
            <a:r>
              <a:rPr lang="en-US" sz="1100" i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on Flickr</a:t>
            </a:r>
            <a:endParaRPr lang="en-US" sz="1100" i="1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 defTabSz="914400"/>
            <a:r>
              <a:rPr lang="en-US" sz="1100" i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http://www.flickr.com/photos/61623410@N08/8675034596</a:t>
            </a:r>
          </a:p>
          <a:p>
            <a:pPr algn="ctr" defTabSz="914400"/>
            <a:endParaRPr lang="en-US" sz="1100" i="1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 defTabSz="914400"/>
            <a:endParaRPr lang="en-US" sz="1100" i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  <a:hlinkClick r:id="rId5"/>
            </a:endParaRPr>
          </a:p>
        </p:txBody>
      </p:sp>
      <p:pic>
        <p:nvPicPr>
          <p:cNvPr id="6" name="Picture 2" descr="http://farm7.staticflickr.com/6115/6315269494_dd9dd241d4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310066"/>
            <a:ext cx="3488698" cy="232854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491880" y="5618952"/>
            <a:ext cx="68407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1100" i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CC Image courtesy of SalFalko on Flickr</a:t>
            </a:r>
          </a:p>
          <a:p>
            <a:pPr algn="ctr" defTabSz="914400"/>
            <a:r>
              <a:rPr lang="it-IT" sz="1100" i="1" dirty="0" smtClean="0">
                <a:solidFill>
                  <a:schemeClr val="bg1">
                    <a:lumMod val="75000"/>
                  </a:schemeClr>
                </a:solidFill>
              </a:rPr>
              <a:t>http://www.flickr.com/photos/57567419@N00/6315269494</a:t>
            </a:r>
          </a:p>
        </p:txBody>
      </p:sp>
      <p:sp>
        <p:nvSpPr>
          <p:cNvPr id="9" name="Plus 8"/>
          <p:cNvSpPr/>
          <p:nvPr/>
        </p:nvSpPr>
        <p:spPr bwMode="auto">
          <a:xfrm>
            <a:off x="4283968" y="4222224"/>
            <a:ext cx="648072" cy="720080"/>
          </a:xfrm>
          <a:prstGeom prst="mathPlus">
            <a:avLst/>
          </a:prstGeom>
          <a:solidFill>
            <a:srgbClr val="3C1B71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 rot="16200000">
            <a:off x="4455201" y="-1382924"/>
            <a:ext cx="288032" cy="8784773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5324" y="3153479"/>
            <a:ext cx="9035140" cy="274658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108860" y="4252127"/>
            <a:ext cx="6946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Intro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661961" y="3733020"/>
            <a:ext cx="1199925" cy="369332"/>
          </a:xfrm>
          <a:prstGeom prst="rect">
            <a:avLst/>
          </a:prstGeom>
          <a:solidFill>
            <a:schemeClr val="accent1">
              <a:alpha val="2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Activity 1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1372287" y="4265161"/>
            <a:ext cx="1152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Tutorial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2917440" y="4279674"/>
            <a:ext cx="1010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Tutorial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4191090" y="4306561"/>
            <a:ext cx="1152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dirty="0" smtClean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Review</a:t>
            </a:r>
            <a:endParaRPr lang="en-US" dirty="0">
              <a:solidFill>
                <a:srgbClr val="80808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5595635" y="4295675"/>
            <a:ext cx="1152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Tutorial</a:t>
            </a: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2116657" y="3735390"/>
            <a:ext cx="1199925" cy="369332"/>
          </a:xfrm>
          <a:prstGeom prst="rect">
            <a:avLst/>
          </a:prstGeom>
          <a:solidFill>
            <a:schemeClr val="accent1">
              <a:alpha val="2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Activity 2</a:t>
            </a: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3468207" y="3735390"/>
            <a:ext cx="1199925" cy="369332"/>
          </a:xfrm>
          <a:prstGeom prst="rect">
            <a:avLst/>
          </a:prstGeom>
          <a:solidFill>
            <a:schemeClr val="accent1">
              <a:alpha val="2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Activity 3</a:t>
            </a:r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auto">
          <a:xfrm>
            <a:off x="4836217" y="3711248"/>
            <a:ext cx="1199925" cy="369332"/>
          </a:xfrm>
          <a:prstGeom prst="rect">
            <a:avLst/>
          </a:prstGeom>
          <a:solidFill>
            <a:schemeClr val="accent1">
              <a:alpha val="2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Activity 4</a:t>
            </a:r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6213513" y="3711248"/>
            <a:ext cx="1199925" cy="369332"/>
          </a:xfrm>
          <a:prstGeom prst="rect">
            <a:avLst/>
          </a:prstGeom>
          <a:solidFill>
            <a:schemeClr val="accent1">
              <a:alpha val="2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Activity 5</a:t>
            </a:r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7556278" y="3711248"/>
            <a:ext cx="1199925" cy="369332"/>
          </a:xfrm>
          <a:prstGeom prst="rect">
            <a:avLst/>
          </a:prstGeom>
          <a:solidFill>
            <a:schemeClr val="accent1">
              <a:alpha val="2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Activity 6</a:t>
            </a: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6945495" y="4284785"/>
            <a:ext cx="1152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Tutorial</a:t>
            </a: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8142704" y="4252127"/>
            <a:ext cx="1152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dirty="0" smtClean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Review</a:t>
            </a:r>
            <a:endParaRPr lang="en-US" dirty="0">
              <a:solidFill>
                <a:srgbClr val="80808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2385367" y="4897230"/>
            <a:ext cx="1964471" cy="44267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Midterm &amp; Final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5324" y="97974"/>
            <a:ext cx="9035140" cy="2746580"/>
          </a:xfrm>
          <a:prstGeom prst="roundRect">
            <a:avLst/>
          </a:prstGeom>
          <a:gradFill flip="none" rotWithShape="1"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217716" y="2146986"/>
            <a:ext cx="839563" cy="369332"/>
          </a:xfrm>
          <a:prstGeom prst="rect">
            <a:avLst/>
          </a:prstGeom>
          <a:solidFill>
            <a:srgbClr val="339966">
              <a:alpha val="2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Quiz 1</a:t>
            </a:r>
          </a:p>
        </p:txBody>
      </p:sp>
      <p:sp>
        <p:nvSpPr>
          <p:cNvPr id="49" name="Text Box 24"/>
          <p:cNvSpPr txBox="1">
            <a:spLocks noChangeArrowheads="1"/>
          </p:cNvSpPr>
          <p:nvPr/>
        </p:nvSpPr>
        <p:spPr bwMode="auto">
          <a:xfrm>
            <a:off x="1545804" y="2146982"/>
            <a:ext cx="839563" cy="369332"/>
          </a:xfrm>
          <a:prstGeom prst="rect">
            <a:avLst/>
          </a:prstGeom>
          <a:solidFill>
            <a:srgbClr val="339966">
              <a:alpha val="2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Quiz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2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2895668" y="2146982"/>
            <a:ext cx="839563" cy="369332"/>
          </a:xfrm>
          <a:prstGeom prst="rect">
            <a:avLst/>
          </a:prstGeom>
          <a:solidFill>
            <a:srgbClr val="339966">
              <a:alpha val="2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Quiz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3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4321722" y="2146982"/>
            <a:ext cx="839563" cy="369332"/>
          </a:xfrm>
          <a:prstGeom prst="rect">
            <a:avLst/>
          </a:prstGeom>
          <a:solidFill>
            <a:srgbClr val="339966">
              <a:alpha val="2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Quiz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4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5783729" y="2146982"/>
            <a:ext cx="839563" cy="369332"/>
          </a:xfrm>
          <a:prstGeom prst="rect">
            <a:avLst/>
          </a:prstGeom>
          <a:solidFill>
            <a:srgbClr val="339966">
              <a:alpha val="2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Quiz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5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Text Box 24"/>
          <p:cNvSpPr txBox="1">
            <a:spLocks noChangeArrowheads="1"/>
          </p:cNvSpPr>
          <p:nvPr/>
        </p:nvSpPr>
        <p:spPr bwMode="auto">
          <a:xfrm>
            <a:off x="7184724" y="2146982"/>
            <a:ext cx="839563" cy="369332"/>
          </a:xfrm>
          <a:prstGeom prst="rect">
            <a:avLst/>
          </a:prstGeom>
          <a:solidFill>
            <a:srgbClr val="339966">
              <a:alpha val="2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Quiz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6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Text Box 37"/>
          <p:cNvSpPr txBox="1">
            <a:spLocks noChangeArrowheads="1"/>
          </p:cNvSpPr>
          <p:nvPr/>
        </p:nvSpPr>
        <p:spPr bwMode="auto">
          <a:xfrm>
            <a:off x="2066993" y="381002"/>
            <a:ext cx="1657350" cy="160043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2200" b="1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Notes</a:t>
            </a:r>
          </a:p>
          <a:p>
            <a:pPr algn="ctr" defTabSz="914400">
              <a:spcBef>
                <a:spcPct val="50000"/>
              </a:spcBef>
            </a:pPr>
            <a:r>
              <a:rPr lang="en-US" sz="2200" b="1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Videos</a:t>
            </a:r>
          </a:p>
          <a:p>
            <a:pPr algn="ctr" defTabSz="914400">
              <a:spcBef>
                <a:spcPct val="50000"/>
              </a:spcBef>
            </a:pPr>
            <a:r>
              <a:rPr lang="en-US" sz="2200" b="1" dirty="0" smtClean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en-US" sz="2200" b="1" dirty="0">
              <a:solidFill>
                <a:srgbClr val="80808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919140" y="740230"/>
            <a:ext cx="1872208" cy="10385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Forums</a:t>
            </a:r>
          </a:p>
          <a:p>
            <a:pPr algn="ctr" defTabSz="914400">
              <a:spcBef>
                <a:spcPct val="50000"/>
              </a:spcBef>
            </a:pP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Messages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853503" y="126089"/>
            <a:ext cx="124104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Online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477829" y="3087077"/>
            <a:ext cx="212301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Face-to-face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59" name="Rectangle 39"/>
          <p:cNvSpPr>
            <a:spLocks noChangeArrowheads="1"/>
          </p:cNvSpPr>
          <p:nvPr/>
        </p:nvSpPr>
        <p:spPr bwMode="auto">
          <a:xfrm>
            <a:off x="5445333" y="4842796"/>
            <a:ext cx="1536360" cy="44267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Office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Hours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/>
      <p:bldP spid="34" grpId="0"/>
      <p:bldP spid="35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>
          <a:xfrm>
            <a:off x="325443" y="-300042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Notes &amp; Videos 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(Online)</a:t>
            </a:r>
          </a:p>
        </p:txBody>
      </p:sp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3" cstate="print"/>
          <a:srcRect l="417" t="21114" r="86678" b="8890"/>
          <a:stretch>
            <a:fillRect/>
          </a:stretch>
        </p:blipFill>
        <p:spPr bwMode="auto">
          <a:xfrm>
            <a:off x="323528" y="429910"/>
            <a:ext cx="1381316" cy="562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4" cstate="print"/>
          <a:srcRect l="30003" t="44450" r="46672" b="48340"/>
          <a:stretch>
            <a:fillRect/>
          </a:stretch>
        </p:blipFill>
        <p:spPr bwMode="auto">
          <a:xfrm>
            <a:off x="1547813" y="1585909"/>
            <a:ext cx="273526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5" name="Picture 9"/>
          <p:cNvPicPr>
            <a:picLocks noChangeAspect="1" noChangeArrowheads="1"/>
          </p:cNvPicPr>
          <p:nvPr/>
        </p:nvPicPr>
        <p:blipFill>
          <a:blip r:embed="rId5" cstate="print"/>
          <a:srcRect l="26669" t="43338" r="35838" b="43338"/>
          <a:stretch>
            <a:fillRect/>
          </a:stretch>
        </p:blipFill>
        <p:spPr bwMode="auto">
          <a:xfrm>
            <a:off x="4443408" y="606415"/>
            <a:ext cx="439261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6" name="Picture 10"/>
          <p:cNvPicPr>
            <a:picLocks noChangeAspect="1" noChangeArrowheads="1"/>
          </p:cNvPicPr>
          <p:nvPr/>
        </p:nvPicPr>
        <p:blipFill>
          <a:blip r:embed="rId6" cstate="print"/>
          <a:srcRect l="20003" t="31116" r="32504" b="11113"/>
          <a:stretch>
            <a:fillRect/>
          </a:stretch>
        </p:blipFill>
        <p:spPr bwMode="auto">
          <a:xfrm>
            <a:off x="4241104" y="1889107"/>
            <a:ext cx="4823520" cy="440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68" name="AutoShape 12"/>
          <p:cNvSpPr>
            <a:spLocks noChangeArrowheads="1"/>
          </p:cNvSpPr>
          <p:nvPr/>
        </p:nvSpPr>
        <p:spPr bwMode="auto">
          <a:xfrm rot="-1325269">
            <a:off x="1389892" y="1913416"/>
            <a:ext cx="638413" cy="249140"/>
          </a:xfrm>
          <a:prstGeom prst="rightArrow">
            <a:avLst>
              <a:gd name="adj1" fmla="val 50000"/>
              <a:gd name="adj2" fmla="val 56044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70669" name="Oval 13"/>
          <p:cNvSpPr>
            <a:spLocks noChangeArrowheads="1"/>
          </p:cNvSpPr>
          <p:nvPr/>
        </p:nvSpPr>
        <p:spPr bwMode="auto">
          <a:xfrm>
            <a:off x="612627" y="2163262"/>
            <a:ext cx="935037" cy="287338"/>
          </a:xfrm>
          <a:prstGeom prst="ellipse">
            <a:avLst/>
          </a:prstGeom>
          <a:noFill/>
          <a:ln w="41275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70670" name="AutoShape 14"/>
          <p:cNvSpPr>
            <a:spLocks noChangeArrowheads="1"/>
          </p:cNvSpPr>
          <p:nvPr/>
        </p:nvSpPr>
        <p:spPr bwMode="auto">
          <a:xfrm rot="-2240576">
            <a:off x="4125913" y="1300159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70671" name="AutoShape 15"/>
          <p:cNvSpPr>
            <a:spLocks noChangeArrowheads="1"/>
          </p:cNvSpPr>
          <p:nvPr/>
        </p:nvSpPr>
        <p:spPr bwMode="auto">
          <a:xfrm rot="877566">
            <a:off x="3492500" y="2235196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4283968" y="2453440"/>
            <a:ext cx="720080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88224" y="2453440"/>
            <a:ext cx="792088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283968" y="4451672"/>
            <a:ext cx="720080" cy="9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660232" y="4451672"/>
            <a:ext cx="720080" cy="9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8474" y="2996952"/>
            <a:ext cx="2421971" cy="22474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Calibri" pitchFamily="34" charset="0"/>
                <a:cs typeface="Calibri" pitchFamily="34" charset="0"/>
              </a:rPr>
              <a:t>Tools: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LMS - Sakai </a:t>
            </a:r>
            <a:endParaRPr lang="en-CA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CA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CA" dirty="0" err="1" smtClean="0">
                <a:latin typeface="Calibri" pitchFamily="34" charset="0"/>
                <a:cs typeface="Calibri" pitchFamily="34" charset="0"/>
              </a:rPr>
              <a:t>Powerpoint</a:t>
            </a:r>
            <a:endParaRPr lang="en-CA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CA" dirty="0" smtClean="0">
                <a:latin typeface="Calibri" pitchFamily="34" charset="0"/>
                <a:cs typeface="Calibri" pitchFamily="34" charset="0"/>
              </a:rPr>
              <a:t> Adobe Acrobat Pro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CA" dirty="0" err="1" smtClean="0">
                <a:latin typeface="Calibri" pitchFamily="34" charset="0"/>
                <a:cs typeface="Calibri" pitchFamily="34" charset="0"/>
              </a:rPr>
              <a:t>Camtasia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 Studio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CA" dirty="0" err="1" smtClean="0">
                <a:latin typeface="Calibri" pitchFamily="34" charset="0"/>
                <a:cs typeface="Calibri" pitchFamily="34" charset="0"/>
              </a:rPr>
              <a:t>Wacom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tablet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R &amp; 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web applets</a:t>
            </a:r>
            <a:endParaRPr lang="en-CA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8" grpId="0" animBg="1"/>
      <p:bldP spid="70669" grpId="0" animBg="1"/>
      <p:bldP spid="70670" grpId="0" animBg="1"/>
      <p:bldP spid="70671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7786"/>
            <a:ext cx="8229600" cy="1143000"/>
          </a:xfrm>
        </p:spPr>
        <p:txBody>
          <a:bodyPr/>
          <a:lstStyle/>
          <a:p>
            <a:r>
              <a:rPr lang="en-C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Assessments</a:t>
            </a:r>
            <a:endParaRPr lang="en-CA" dirty="0"/>
          </a:p>
        </p:txBody>
      </p:sp>
      <p:sp>
        <p:nvSpPr>
          <p:cNvPr id="4" name="Rectangle 3"/>
          <p:cNvSpPr>
            <a:spLocks noGrp="1"/>
          </p:cNvSpPr>
          <p:nvPr>
            <p:ph idx="1"/>
          </p:nvPr>
        </p:nvSpPr>
        <p:spPr>
          <a:xfrm>
            <a:off x="2750066" y="839244"/>
            <a:ext cx="6143413" cy="2274303"/>
          </a:xfrm>
        </p:spPr>
        <p:txBody>
          <a:bodyPr/>
          <a:lstStyle/>
          <a:p>
            <a:pPr>
              <a:buClr>
                <a:srgbClr val="006600"/>
              </a:buClr>
              <a:buFont typeface="Wingdings" pitchFamily="2" charset="2"/>
              <a:buChar char="v"/>
            </a:pPr>
            <a:r>
              <a:rPr lang="en-US" sz="2400" dirty="0"/>
              <a:t> Each worth 2.5%</a:t>
            </a:r>
          </a:p>
          <a:p>
            <a:pPr>
              <a:buClr>
                <a:srgbClr val="006600"/>
              </a:buClr>
              <a:buFont typeface="Wingdings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10 multiple choice </a:t>
            </a:r>
            <a:r>
              <a:rPr lang="en-US" sz="2400" dirty="0"/>
              <a:t>questions (randomized)</a:t>
            </a:r>
          </a:p>
          <a:p>
            <a:pPr>
              <a:buClr>
                <a:srgbClr val="006600"/>
              </a:buClr>
              <a:buFont typeface="Wingdings" pitchFamily="2" charset="2"/>
              <a:buChar char="v"/>
            </a:pPr>
            <a:r>
              <a:rPr lang="en-US" sz="2400" dirty="0"/>
              <a:t> 1 hour time limit</a:t>
            </a:r>
          </a:p>
          <a:p>
            <a:pPr>
              <a:buClr>
                <a:srgbClr val="006600"/>
              </a:buClr>
              <a:buFont typeface="Wingdings" pitchFamily="2" charset="2"/>
              <a:buChar char="v"/>
            </a:pPr>
            <a:r>
              <a:rPr lang="en-US" sz="2400" dirty="0"/>
              <a:t> Due Sunday night before activity week</a:t>
            </a:r>
          </a:p>
        </p:txBody>
      </p:sp>
      <p:sp>
        <p:nvSpPr>
          <p:cNvPr id="5" name="Rectangle 7"/>
          <p:cNvSpPr>
            <a:spLocks/>
          </p:cNvSpPr>
          <p:nvPr/>
        </p:nvSpPr>
        <p:spPr bwMode="auto">
          <a:xfrm>
            <a:off x="2709731" y="2762819"/>
            <a:ext cx="5977069" cy="172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pPr marL="341313" indent="-341313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2400" dirty="0">
                <a:latin typeface="Calibri" pitchFamily="34" charset="0"/>
              </a:rPr>
              <a:t> Each worth 2.5%</a:t>
            </a:r>
          </a:p>
          <a:p>
            <a:pPr marL="341313" indent="-341313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2400" dirty="0">
                <a:latin typeface="Calibri" pitchFamily="34" charset="0"/>
              </a:rPr>
              <a:t> Designed to build upon/reinforce </a:t>
            </a:r>
            <a:r>
              <a:rPr lang="en-US" sz="2400" dirty="0" smtClean="0">
                <a:latin typeface="Calibri" pitchFamily="34" charset="0"/>
              </a:rPr>
              <a:t>material </a:t>
            </a:r>
            <a:endParaRPr lang="en-US" sz="2400" dirty="0">
              <a:latin typeface="Calibri" pitchFamily="34" charset="0"/>
            </a:endParaRPr>
          </a:p>
          <a:p>
            <a:pPr marL="341313" indent="-341313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Randomized groups </a:t>
            </a:r>
            <a:r>
              <a:rPr lang="en-US" sz="2400" dirty="0">
                <a:latin typeface="Calibri" pitchFamily="34" charset="0"/>
              </a:rPr>
              <a:t>of 5 </a:t>
            </a:r>
            <a:r>
              <a:rPr lang="en-US" sz="2400" dirty="0" smtClean="0">
                <a:latin typeface="Calibri" pitchFamily="34" charset="0"/>
              </a:rPr>
              <a:t>students</a:t>
            </a:r>
            <a:endParaRPr lang="en-US" sz="2400" dirty="0">
              <a:latin typeface="Calibri" pitchFamily="34" charset="0"/>
            </a:endParaRPr>
          </a:p>
          <a:p>
            <a:pPr marL="341313" indent="-341313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2400" dirty="0">
                <a:latin typeface="Calibri" pitchFamily="34" charset="0"/>
              </a:rPr>
              <a:t> Group </a:t>
            </a:r>
            <a:r>
              <a:rPr lang="en-US" sz="2400" dirty="0" smtClean="0">
                <a:latin typeface="Calibri" pitchFamily="34" charset="0"/>
              </a:rPr>
              <a:t>assignments </a:t>
            </a:r>
            <a:r>
              <a:rPr lang="en-US" sz="2400" dirty="0" smtClean="0">
                <a:latin typeface="Calibri" pitchFamily="34" charset="0"/>
              </a:rPr>
              <a:t>due at </a:t>
            </a:r>
            <a:r>
              <a:rPr lang="en-US" sz="2400" dirty="0">
                <a:latin typeface="Calibri" pitchFamily="34" charset="0"/>
              </a:rPr>
              <a:t>end </a:t>
            </a:r>
            <a:r>
              <a:rPr lang="en-US" sz="2400" dirty="0" smtClean="0">
                <a:latin typeface="Calibri" pitchFamily="34" charset="0"/>
              </a:rPr>
              <a:t>of sessions</a:t>
            </a:r>
            <a:endParaRPr lang="en-US" sz="2400" dirty="0">
              <a:latin typeface="Calibri" pitchFamily="34" charset="0"/>
            </a:endParaRPr>
          </a:p>
          <a:p>
            <a:pPr marL="341313" indent="-341313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2400" dirty="0">
                <a:latin typeface="Calibri" pitchFamily="34" charset="0"/>
              </a:rPr>
              <a:t> ~ 90 minutes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2" y="1143000"/>
            <a:ext cx="14091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6 Online Quizzes</a:t>
            </a:r>
            <a:endParaRPr lang="en-CA" sz="26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762" y="3281819"/>
            <a:ext cx="20981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6 Group Assignments</a:t>
            </a:r>
            <a:endParaRPr lang="en-CA" sz="26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746" y="5137755"/>
            <a:ext cx="20981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6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Midterm &amp; Final</a:t>
            </a:r>
            <a:endParaRPr lang="en-CA" sz="26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2727102" y="5137750"/>
            <a:ext cx="5679951" cy="227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Worth 25% &amp; 45%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proctored, multiple choice exams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2642992"/>
            <a:ext cx="9144000" cy="1252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4614" y="4949864"/>
            <a:ext cx="9144000" cy="1252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02407" y="839244"/>
            <a:ext cx="1991072" cy="1328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Calibri" pitchFamily="34" charset="0"/>
                <a:cs typeface="Calibri" pitchFamily="34" charset="0"/>
              </a:rPr>
              <a:t>Tools: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>
                <a:latin typeface="Calibri" pitchFamily="34" charset="0"/>
                <a:cs typeface="Calibri" pitchFamily="34" charset="0"/>
              </a:rPr>
              <a:t> LMS - Sakai</a:t>
            </a:r>
            <a:endParaRPr lang="en-CA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CA" dirty="0" smtClean="0">
                <a:latin typeface="Calibri" pitchFamily="34" charset="0"/>
                <a:cs typeface="Calibri" pitchFamily="34" charset="0"/>
              </a:rPr>
              <a:t>Large 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Test Bank</a:t>
            </a:r>
          </a:p>
          <a:p>
            <a:pPr>
              <a:buFont typeface="Wingdings" pitchFamily="2" charset="2"/>
              <a:buChar char="Ø"/>
            </a:pPr>
            <a:r>
              <a:rPr lang="en-CA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R</a:t>
            </a:r>
            <a:endParaRPr lang="en-CA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6" grpId="0"/>
      <p:bldP spid="7" grpId="0"/>
      <p:bldP spid="8" grpId="0"/>
      <p:bldP spid="9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Evaluation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Time-line (Fall &amp;Winter)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V="1">
            <a:off x="120080" y="2880582"/>
            <a:ext cx="8915400" cy="12700"/>
          </a:xfrm>
          <a:prstGeom prst="line">
            <a:avLst/>
          </a:prstGeom>
          <a:noFill/>
          <a:ln w="41275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-108520" y="2504345"/>
            <a:ext cx="20574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Week 1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084318" y="2504345"/>
            <a:ext cx="9144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Week 11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899543" y="2520220"/>
            <a:ext cx="20574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Week 3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050480" y="2504345"/>
            <a:ext cx="833438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Week 5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7379718" y="2504345"/>
            <a:ext cx="9144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Week 13</a:t>
            </a:r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683643" y="2131282"/>
            <a:ext cx="0" cy="533400"/>
          </a:xfrm>
          <a:prstGeom prst="line">
            <a:avLst/>
          </a:prstGeom>
          <a:noFill/>
          <a:ln w="44450" cap="sq">
            <a:solidFill>
              <a:srgbClr val="800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C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141522" y="1234345"/>
            <a:ext cx="1216004" cy="919401"/>
          </a:xfrm>
          <a:prstGeom prst="roundRect">
            <a:avLst/>
          </a:prstGeom>
          <a:solidFill>
            <a:srgbClr val="C0C0C0"/>
          </a:solidFill>
          <a:ln w="28575" cap="sq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374E5F"/>
                </a:solidFill>
                <a:latin typeface="Calibri" pitchFamily="34" charset="0"/>
                <a:cs typeface="Calibri" pitchFamily="34" charset="0"/>
              </a:rPr>
              <a:t>Pre-survey </a:t>
            </a:r>
          </a:p>
          <a:p>
            <a:pPr algn="ctr" eaLnBrk="1" hangingPunct="1"/>
            <a:r>
              <a:rPr lang="en-US" sz="1600" b="1" dirty="0">
                <a:solidFill>
                  <a:srgbClr val="374E5F"/>
                </a:solidFill>
                <a:latin typeface="Calibri" pitchFamily="34" charset="0"/>
                <a:cs typeface="Calibri" pitchFamily="34" charset="0"/>
              </a:rPr>
              <a:t>Invitation </a:t>
            </a:r>
          </a:p>
          <a:p>
            <a:pPr algn="ctr" eaLnBrk="1" hangingPunct="1"/>
            <a:r>
              <a:rPr lang="en-US" sz="1600" b="1" dirty="0">
                <a:solidFill>
                  <a:srgbClr val="374E5F"/>
                </a:solidFill>
                <a:latin typeface="Calibri" pitchFamily="34" charset="0"/>
                <a:cs typeface="Calibri" pitchFamily="34" charset="0"/>
              </a:rPr>
              <a:t>Email</a:t>
            </a:r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>
            <a:off x="120080" y="2817082"/>
            <a:ext cx="0" cy="15240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51" name="Line 27"/>
          <p:cNvSpPr>
            <a:spLocks noChangeShapeType="1"/>
          </p:cNvSpPr>
          <p:nvPr/>
        </p:nvSpPr>
        <p:spPr bwMode="auto">
          <a:xfrm>
            <a:off x="1763143" y="2817082"/>
            <a:ext cx="0" cy="15240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>
            <a:off x="7235255" y="2809145"/>
            <a:ext cx="0" cy="15240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>
            <a:off x="683643" y="2809145"/>
            <a:ext cx="0" cy="15240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56" name="Line 32"/>
          <p:cNvSpPr>
            <a:spLocks noChangeShapeType="1"/>
          </p:cNvSpPr>
          <p:nvPr/>
        </p:nvSpPr>
        <p:spPr bwMode="auto">
          <a:xfrm>
            <a:off x="1186880" y="2809145"/>
            <a:ext cx="0" cy="15240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59" name="Line 35"/>
          <p:cNvSpPr>
            <a:spLocks noChangeShapeType="1"/>
          </p:cNvSpPr>
          <p:nvPr/>
        </p:nvSpPr>
        <p:spPr bwMode="auto">
          <a:xfrm>
            <a:off x="2412430" y="2809145"/>
            <a:ext cx="0" cy="15240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60" name="Line 36"/>
          <p:cNvSpPr>
            <a:spLocks noChangeShapeType="1"/>
          </p:cNvSpPr>
          <p:nvPr/>
        </p:nvSpPr>
        <p:spPr bwMode="auto">
          <a:xfrm>
            <a:off x="3131568" y="2799620"/>
            <a:ext cx="0" cy="15240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>
            <a:off x="3779268" y="2809145"/>
            <a:ext cx="0" cy="15240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4498405" y="2809145"/>
            <a:ext cx="0" cy="15240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63" name="Line 39"/>
          <p:cNvSpPr>
            <a:spLocks noChangeShapeType="1"/>
          </p:cNvSpPr>
          <p:nvPr/>
        </p:nvSpPr>
        <p:spPr bwMode="auto">
          <a:xfrm>
            <a:off x="5147693" y="2809145"/>
            <a:ext cx="0" cy="15240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65" name="Line 41"/>
          <p:cNvSpPr>
            <a:spLocks noChangeShapeType="1"/>
          </p:cNvSpPr>
          <p:nvPr/>
        </p:nvSpPr>
        <p:spPr bwMode="auto">
          <a:xfrm>
            <a:off x="5795393" y="2809145"/>
            <a:ext cx="0" cy="15240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66" name="Line 42"/>
          <p:cNvSpPr>
            <a:spLocks noChangeShapeType="1"/>
          </p:cNvSpPr>
          <p:nvPr/>
        </p:nvSpPr>
        <p:spPr bwMode="auto">
          <a:xfrm>
            <a:off x="6516118" y="2809145"/>
            <a:ext cx="0" cy="15240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67" name="Rectangle 43"/>
          <p:cNvSpPr>
            <a:spLocks noChangeArrowheads="1"/>
          </p:cNvSpPr>
          <p:nvPr/>
        </p:nvSpPr>
        <p:spPr bwMode="auto">
          <a:xfrm>
            <a:off x="499705" y="3639407"/>
            <a:ext cx="1110826" cy="646986"/>
          </a:xfrm>
          <a:prstGeom prst="roundRect">
            <a:avLst/>
          </a:prstGeom>
          <a:solidFill>
            <a:srgbClr val="C0C0C0"/>
          </a:solidFill>
          <a:ln w="28575" cap="sq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374E5F"/>
                </a:solidFill>
                <a:latin typeface="Calibri" pitchFamily="34" charset="0"/>
                <a:cs typeface="Calibri" pitchFamily="34" charset="0"/>
              </a:rPr>
              <a:t>Invitation </a:t>
            </a:r>
          </a:p>
          <a:p>
            <a:pPr algn="ctr" eaLnBrk="1" hangingPunct="1"/>
            <a:r>
              <a:rPr lang="en-US" sz="1600" b="1" dirty="0">
                <a:solidFill>
                  <a:srgbClr val="374E5F"/>
                </a:solidFill>
                <a:latin typeface="Calibri" pitchFamily="34" charset="0"/>
                <a:cs typeface="Calibri" pitchFamily="34" charset="0"/>
              </a:rPr>
              <a:t>Follow-up</a:t>
            </a:r>
          </a:p>
        </p:txBody>
      </p:sp>
      <p:sp>
        <p:nvSpPr>
          <p:cNvPr id="26668" name="Text Box 44"/>
          <p:cNvSpPr txBox="1">
            <a:spLocks noChangeArrowheads="1"/>
          </p:cNvSpPr>
          <p:nvPr/>
        </p:nvSpPr>
        <p:spPr bwMode="auto">
          <a:xfrm>
            <a:off x="3418905" y="2504345"/>
            <a:ext cx="833438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Week 7</a:t>
            </a:r>
          </a:p>
        </p:txBody>
      </p:sp>
      <p:sp>
        <p:nvSpPr>
          <p:cNvPr id="26669" name="Text Box 45"/>
          <p:cNvSpPr txBox="1">
            <a:spLocks noChangeArrowheads="1"/>
          </p:cNvSpPr>
          <p:nvPr/>
        </p:nvSpPr>
        <p:spPr bwMode="auto">
          <a:xfrm>
            <a:off x="4787330" y="2504345"/>
            <a:ext cx="865188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Week 9</a:t>
            </a:r>
          </a:p>
        </p:txBody>
      </p:sp>
      <p:sp>
        <p:nvSpPr>
          <p:cNvPr id="26670" name="Line 46"/>
          <p:cNvSpPr>
            <a:spLocks noChangeShapeType="1"/>
          </p:cNvSpPr>
          <p:nvPr/>
        </p:nvSpPr>
        <p:spPr bwMode="auto">
          <a:xfrm>
            <a:off x="7884543" y="2809145"/>
            <a:ext cx="0" cy="15240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71" name="Line 47"/>
          <p:cNvSpPr>
            <a:spLocks noChangeShapeType="1"/>
          </p:cNvSpPr>
          <p:nvPr/>
        </p:nvSpPr>
        <p:spPr bwMode="auto">
          <a:xfrm flipV="1">
            <a:off x="1066230" y="3025045"/>
            <a:ext cx="0" cy="574675"/>
          </a:xfrm>
          <a:prstGeom prst="line">
            <a:avLst/>
          </a:prstGeom>
          <a:noFill/>
          <a:ln w="44450" cap="sq">
            <a:solidFill>
              <a:srgbClr val="800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C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73" name="Line 49"/>
          <p:cNvSpPr>
            <a:spLocks noChangeShapeType="1"/>
          </p:cNvSpPr>
          <p:nvPr/>
        </p:nvSpPr>
        <p:spPr bwMode="auto">
          <a:xfrm>
            <a:off x="8387780" y="2809145"/>
            <a:ext cx="0" cy="15240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74" name="Line 50"/>
          <p:cNvSpPr>
            <a:spLocks noChangeShapeType="1"/>
          </p:cNvSpPr>
          <p:nvPr/>
        </p:nvSpPr>
        <p:spPr bwMode="auto">
          <a:xfrm>
            <a:off x="8892605" y="2809145"/>
            <a:ext cx="0" cy="152400"/>
          </a:xfrm>
          <a:prstGeom prst="lin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C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75" name="Text Box 51"/>
          <p:cNvSpPr txBox="1">
            <a:spLocks noChangeArrowheads="1"/>
          </p:cNvSpPr>
          <p:nvPr/>
        </p:nvSpPr>
        <p:spPr bwMode="auto">
          <a:xfrm>
            <a:off x="8336980" y="2504345"/>
            <a:ext cx="9144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Week 15</a:t>
            </a:r>
          </a:p>
        </p:txBody>
      </p:sp>
      <p:sp>
        <p:nvSpPr>
          <p:cNvPr id="26677" name="Line 53"/>
          <p:cNvSpPr>
            <a:spLocks noChangeShapeType="1"/>
          </p:cNvSpPr>
          <p:nvPr/>
        </p:nvSpPr>
        <p:spPr bwMode="auto">
          <a:xfrm>
            <a:off x="7208268" y="2150332"/>
            <a:ext cx="0" cy="533400"/>
          </a:xfrm>
          <a:prstGeom prst="line">
            <a:avLst/>
          </a:prstGeom>
          <a:noFill/>
          <a:ln w="44450" cap="sq">
            <a:solidFill>
              <a:srgbClr val="800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C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78" name="Rectangle 54"/>
          <p:cNvSpPr>
            <a:spLocks noChangeArrowheads="1"/>
          </p:cNvSpPr>
          <p:nvPr/>
        </p:nvSpPr>
        <p:spPr bwMode="auto">
          <a:xfrm>
            <a:off x="6616934" y="1224820"/>
            <a:ext cx="1216004" cy="919401"/>
          </a:xfrm>
          <a:prstGeom prst="roundRect">
            <a:avLst/>
          </a:prstGeom>
          <a:solidFill>
            <a:srgbClr val="C0C0C0"/>
          </a:solidFill>
          <a:ln w="28575" cap="sq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374E5F"/>
                </a:solidFill>
                <a:latin typeface="Calibri" pitchFamily="34" charset="0"/>
                <a:cs typeface="Calibri" pitchFamily="34" charset="0"/>
              </a:rPr>
              <a:t>Pre-survey </a:t>
            </a:r>
          </a:p>
          <a:p>
            <a:pPr algn="ctr" eaLnBrk="1" hangingPunct="1"/>
            <a:r>
              <a:rPr lang="en-US" sz="1600" b="1" dirty="0">
                <a:solidFill>
                  <a:srgbClr val="374E5F"/>
                </a:solidFill>
                <a:latin typeface="Calibri" pitchFamily="34" charset="0"/>
                <a:cs typeface="Calibri" pitchFamily="34" charset="0"/>
              </a:rPr>
              <a:t>Invitation </a:t>
            </a:r>
          </a:p>
          <a:p>
            <a:pPr algn="ctr" eaLnBrk="1" hangingPunct="1"/>
            <a:r>
              <a:rPr lang="en-US" sz="1600" b="1" dirty="0">
                <a:solidFill>
                  <a:srgbClr val="374E5F"/>
                </a:solidFill>
                <a:latin typeface="Calibri" pitchFamily="34" charset="0"/>
                <a:cs typeface="Calibri" pitchFamily="34" charset="0"/>
              </a:rPr>
              <a:t>Email</a:t>
            </a:r>
          </a:p>
        </p:txBody>
      </p:sp>
      <p:sp>
        <p:nvSpPr>
          <p:cNvPr id="26679" name="Rectangle 55"/>
          <p:cNvSpPr>
            <a:spLocks noChangeArrowheads="1"/>
          </p:cNvSpPr>
          <p:nvPr/>
        </p:nvSpPr>
        <p:spPr bwMode="auto">
          <a:xfrm>
            <a:off x="7124342" y="3639407"/>
            <a:ext cx="1110826" cy="646986"/>
          </a:xfrm>
          <a:prstGeom prst="roundRect">
            <a:avLst/>
          </a:prstGeom>
          <a:solidFill>
            <a:srgbClr val="C0C0C0"/>
          </a:solidFill>
          <a:ln w="28575" cap="sq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374E5F"/>
                </a:solidFill>
                <a:latin typeface="Calibri" pitchFamily="34" charset="0"/>
                <a:cs typeface="Calibri" pitchFamily="34" charset="0"/>
              </a:rPr>
              <a:t>Invitation </a:t>
            </a:r>
          </a:p>
          <a:p>
            <a:pPr algn="ctr" eaLnBrk="1" hangingPunct="1"/>
            <a:r>
              <a:rPr lang="en-US" sz="1600" b="1" dirty="0">
                <a:solidFill>
                  <a:srgbClr val="374E5F"/>
                </a:solidFill>
                <a:latin typeface="Calibri" pitchFamily="34" charset="0"/>
                <a:cs typeface="Calibri" pitchFamily="34" charset="0"/>
              </a:rPr>
              <a:t>Follow-up</a:t>
            </a:r>
          </a:p>
        </p:txBody>
      </p:sp>
      <p:sp>
        <p:nvSpPr>
          <p:cNvPr id="26680" name="Line 56"/>
          <p:cNvSpPr>
            <a:spLocks noChangeShapeType="1"/>
          </p:cNvSpPr>
          <p:nvPr/>
        </p:nvSpPr>
        <p:spPr bwMode="auto">
          <a:xfrm flipV="1">
            <a:off x="7690868" y="3025045"/>
            <a:ext cx="0" cy="574675"/>
          </a:xfrm>
          <a:prstGeom prst="line">
            <a:avLst/>
          </a:prstGeom>
          <a:noFill/>
          <a:ln w="44450" cap="sq">
            <a:solidFill>
              <a:srgbClr val="800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C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81" name="Oval 57"/>
          <p:cNvSpPr>
            <a:spLocks noChangeArrowheads="1"/>
          </p:cNvSpPr>
          <p:nvPr/>
        </p:nvSpPr>
        <p:spPr bwMode="auto">
          <a:xfrm>
            <a:off x="610618" y="2810732"/>
            <a:ext cx="647700" cy="214313"/>
          </a:xfrm>
          <a:prstGeom prst="ellips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82" name="Oval 58"/>
          <p:cNvSpPr>
            <a:spLocks noChangeArrowheads="1"/>
          </p:cNvSpPr>
          <p:nvPr/>
        </p:nvSpPr>
        <p:spPr bwMode="auto">
          <a:xfrm>
            <a:off x="7163818" y="2736120"/>
            <a:ext cx="647700" cy="215900"/>
          </a:xfrm>
          <a:prstGeom prst="ellips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83" name="Rectangle 59"/>
          <p:cNvSpPr>
            <a:spLocks noChangeArrowheads="1"/>
          </p:cNvSpPr>
          <p:nvPr/>
        </p:nvSpPr>
        <p:spPr bwMode="auto">
          <a:xfrm>
            <a:off x="8316343" y="1296257"/>
            <a:ext cx="827087" cy="646986"/>
          </a:xfrm>
          <a:prstGeom prst="roundRect">
            <a:avLst/>
          </a:prstGeom>
          <a:solidFill>
            <a:srgbClr val="C0C0C0"/>
          </a:solidFill>
          <a:ln w="28575" cap="sq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374E5F"/>
                </a:solidFill>
                <a:latin typeface="Calibri" pitchFamily="34" charset="0"/>
                <a:cs typeface="Calibri" pitchFamily="34" charset="0"/>
              </a:rPr>
              <a:t>Final Exam</a:t>
            </a:r>
          </a:p>
        </p:txBody>
      </p:sp>
      <p:sp>
        <p:nvSpPr>
          <p:cNvPr id="26684" name="Line 60"/>
          <p:cNvSpPr>
            <a:spLocks noChangeShapeType="1"/>
          </p:cNvSpPr>
          <p:nvPr/>
        </p:nvSpPr>
        <p:spPr bwMode="auto">
          <a:xfrm>
            <a:off x="8892605" y="1943957"/>
            <a:ext cx="0" cy="533400"/>
          </a:xfrm>
          <a:prstGeom prst="line">
            <a:avLst/>
          </a:prstGeom>
          <a:noFill/>
          <a:ln w="44450" cap="sq">
            <a:solidFill>
              <a:srgbClr val="800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C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86" name="Text Box 62"/>
          <p:cNvSpPr txBox="1">
            <a:spLocks noChangeArrowheads="1"/>
          </p:cNvSpPr>
          <p:nvPr/>
        </p:nvSpPr>
        <p:spPr bwMode="auto">
          <a:xfrm>
            <a:off x="533438" y="4271375"/>
            <a:ext cx="913129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2400" b="1" i="1" dirty="0">
                <a:latin typeface="Calibri" pitchFamily="34" charset="0"/>
                <a:cs typeface="Calibri" pitchFamily="34" charset="0"/>
              </a:rPr>
              <a:t>Each term:</a:t>
            </a:r>
          </a:p>
          <a:p>
            <a:pPr defTabSz="914400">
              <a:spcBef>
                <a:spcPts val="0"/>
              </a:spcBef>
              <a:buFontTx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 blended section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(2-4 activity session sections of 50 students each)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defTabSz="914400">
              <a:spcBef>
                <a:spcPts val="0"/>
              </a:spcBef>
              <a:buFontTx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 face-to-face section on main campus</a:t>
            </a:r>
          </a:p>
          <a:p>
            <a:pPr defTabSz="914400">
              <a:spcBef>
                <a:spcPts val="0"/>
              </a:spcBef>
              <a:buFontTx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 face-to-face section at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affiliated college (King’s)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6" grpId="0" animBg="1"/>
      <p:bldP spid="26647" grpId="0" animBg="1"/>
      <p:bldP spid="26667" grpId="0" animBg="1"/>
      <p:bldP spid="26671" grpId="0" animBg="1"/>
      <p:bldP spid="26677" grpId="0" animBg="1"/>
      <p:bldP spid="26678" grpId="0" animBg="1"/>
      <p:bldP spid="26679" grpId="0" animBg="1"/>
      <p:bldP spid="26680" grpId="0" animBg="1"/>
      <p:bldP spid="26681" grpId="0" animBg="1"/>
      <p:bldP spid="26682" grpId="0" animBg="1"/>
      <p:bldP spid="26683" grpId="0" animBg="1"/>
      <p:bldP spid="266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artistlogo_sta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5293" y="41784"/>
            <a:ext cx="2305050" cy="1647825"/>
          </a:xfrm>
          <a:prstGeom prst="rect">
            <a:avLst/>
          </a:prstGeom>
          <a:noFill/>
        </p:spPr>
      </p:pic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4639481" y="160757"/>
            <a:ext cx="36004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990033"/>
                </a:solidFill>
                <a:latin typeface="Calibri" pitchFamily="34" charset="0"/>
              </a:rPr>
              <a:t>CAOS</a:t>
            </a:r>
            <a:r>
              <a:rPr lang="en-US" sz="2400" dirty="0">
                <a:latin typeface="Calibri" pitchFamily="34" charset="0"/>
              </a:rPr>
              <a:t> - </a:t>
            </a:r>
            <a:r>
              <a:rPr lang="en-US" sz="2400" b="1" dirty="0">
                <a:latin typeface="Calibri" pitchFamily="34" charset="0"/>
              </a:rPr>
              <a:t>C</a:t>
            </a:r>
            <a:r>
              <a:rPr lang="en-US" sz="2400" dirty="0">
                <a:latin typeface="Calibri" pitchFamily="34" charset="0"/>
              </a:rPr>
              <a:t>omprehensive </a:t>
            </a:r>
            <a:r>
              <a:rPr lang="en-US" sz="2400" b="1" dirty="0">
                <a:latin typeface="Calibri" pitchFamily="34" charset="0"/>
              </a:rPr>
              <a:t>A</a:t>
            </a:r>
            <a:r>
              <a:rPr lang="en-US" sz="2400" dirty="0">
                <a:latin typeface="Calibri" pitchFamily="34" charset="0"/>
              </a:rPr>
              <a:t>ssessment of </a:t>
            </a:r>
            <a:r>
              <a:rPr lang="en-US" sz="2400" b="1" dirty="0">
                <a:latin typeface="Calibri" pitchFamily="34" charset="0"/>
              </a:rPr>
              <a:t>O</a:t>
            </a:r>
            <a:r>
              <a:rPr lang="en-US" sz="2400" dirty="0">
                <a:latin typeface="Calibri" pitchFamily="34" charset="0"/>
              </a:rPr>
              <a:t>utcomes in a First </a:t>
            </a:r>
            <a:r>
              <a:rPr lang="en-US" sz="2400" b="1" dirty="0">
                <a:latin typeface="Calibri" pitchFamily="34" charset="0"/>
              </a:rPr>
              <a:t>S</a:t>
            </a:r>
            <a:r>
              <a:rPr lang="en-US" sz="2400" dirty="0">
                <a:latin typeface="Calibri" pitchFamily="34" charset="0"/>
              </a:rPr>
              <a:t>tatistics </a:t>
            </a:r>
            <a:r>
              <a:rPr lang="en-US" sz="2400" dirty="0" smtClean="0">
                <a:latin typeface="Calibri" pitchFamily="34" charset="0"/>
              </a:rPr>
              <a:t>course*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445207" y="1605150"/>
            <a:ext cx="838854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en-CA" sz="1200" b="1" i="1" dirty="0" smtClean="0">
                <a:solidFill>
                  <a:schemeClr val="bg1">
                    <a:lumMod val="75000"/>
                  </a:schemeClr>
                </a:solidFill>
              </a:rPr>
              <a:t>*</a:t>
            </a:r>
            <a:r>
              <a:rPr lang="en-CA" sz="1200" b="1" i="1" dirty="0" err="1" smtClean="0">
                <a:solidFill>
                  <a:schemeClr val="bg1">
                    <a:lumMod val="75000"/>
                  </a:schemeClr>
                </a:solidFill>
              </a:rPr>
              <a:t>delMas</a:t>
            </a:r>
            <a:r>
              <a:rPr lang="en-CA" sz="1200" b="1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CA" sz="1200" b="1" i="1" dirty="0">
                <a:solidFill>
                  <a:schemeClr val="bg1">
                    <a:lumMod val="75000"/>
                  </a:schemeClr>
                </a:solidFill>
              </a:rPr>
              <a:t>R, Garfield J, Ooms A, Chance B. (2007) “</a:t>
            </a:r>
            <a:r>
              <a:rPr lang="en-CA" sz="1200" b="1" dirty="0">
                <a:solidFill>
                  <a:schemeClr val="bg1">
                    <a:lumMod val="75000"/>
                  </a:schemeClr>
                </a:solidFill>
              </a:rPr>
              <a:t>Assessing students’ conceptual understanding after a first course in statistics”</a:t>
            </a:r>
            <a:r>
              <a:rPr lang="en-CA" sz="1200" b="1" i="1" dirty="0">
                <a:solidFill>
                  <a:schemeClr val="bg1">
                    <a:lumMod val="75000"/>
                  </a:schemeClr>
                </a:solidFill>
              </a:rPr>
              <a:t> Statistics Education Research Journal, 6 (2), 28-58.</a:t>
            </a:r>
            <a:endParaRPr lang="en-US" sz="12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8" name="Group 495"/>
          <p:cNvGraphicFramePr>
            <a:graphicFrameLocks/>
          </p:cNvGraphicFramePr>
          <p:nvPr/>
        </p:nvGraphicFramePr>
        <p:xfrm>
          <a:off x="251520" y="2126692"/>
          <a:ext cx="8497887" cy="3351530"/>
        </p:xfrm>
        <a:graphic>
          <a:graphicData uri="http://schemas.openxmlformats.org/drawingml/2006/table">
            <a:tbl>
              <a:tblPr/>
              <a:tblGrid>
                <a:gridCol w="1728787"/>
                <a:gridCol w="1295400"/>
                <a:gridCol w="1081088"/>
                <a:gridCol w="1079500"/>
                <a:gridCol w="1223962"/>
                <a:gridCol w="1079500"/>
                <a:gridCol w="100965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Blended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F2F Main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F2F  King’s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Blended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F2F Main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F2F  King’s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33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(37%)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74 (32%)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(5%)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54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(29%)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63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(24%)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(12%)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Score (/10):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Mean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Sd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5.39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(1.56)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5.39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(2.01)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4.75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(2.5)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5.17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(1.93)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5.80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(1.87)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4.65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(1.53)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350"/>
          <p:cNvSpPr txBox="1">
            <a:spLocks noChangeArrowheads="1"/>
          </p:cNvSpPr>
          <p:nvPr/>
        </p:nvSpPr>
        <p:spPr bwMode="auto">
          <a:xfrm>
            <a:off x="1956965" y="5538960"/>
            <a:ext cx="68266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Blended: 5.25 (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sd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1.79) &amp; F2F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: 5.45 (sd 1.94)</a:t>
            </a:r>
          </a:p>
        </p:txBody>
      </p:sp>
      <p:sp>
        <p:nvSpPr>
          <p:cNvPr id="10" name="Text Box 492"/>
          <p:cNvSpPr txBox="1">
            <a:spLocks noChangeArrowheads="1"/>
          </p:cNvSpPr>
          <p:nvPr/>
        </p:nvSpPr>
        <p:spPr bwMode="auto">
          <a:xfrm>
            <a:off x="445207" y="5589064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2400" b="1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Combined:</a:t>
            </a:r>
            <a:endParaRPr lang="en-US" sz="2400" b="1" dirty="0">
              <a:solidFill>
                <a:srgbClr val="990033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1475655" y="404664"/>
            <a:ext cx="6336705" cy="95410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 eaLnBrk="1" hangingPunct="1"/>
            <a:r>
              <a:rPr lang="en-US" sz="2000" b="1" dirty="0">
                <a:solidFill>
                  <a:srgbClr val="990033"/>
                </a:solidFill>
                <a:latin typeface="Calibri" pitchFamily="34" charset="0"/>
              </a:rPr>
              <a:t>Survey of Attitudes Towards Statistics (SATS)©</a:t>
            </a:r>
            <a:r>
              <a:rPr lang="en-US" b="1" dirty="0">
                <a:latin typeface="Calibri" pitchFamily="34" charset="0"/>
              </a:rPr>
              <a:t> </a:t>
            </a:r>
          </a:p>
          <a:p>
            <a:pPr defTabSz="914400" eaLnBrk="1" hangingPunct="1"/>
            <a:r>
              <a:rPr lang="en-US" i="1" dirty="0">
                <a:latin typeface="Calibri" pitchFamily="34" charset="0"/>
              </a:rPr>
              <a:t>Candace Schau * CS Consultants , LLC * 12812 Hugh Graham Road NE * Albuquerque, NM 87111</a:t>
            </a:r>
          </a:p>
        </p:txBody>
      </p:sp>
      <p:pic>
        <p:nvPicPr>
          <p:cNvPr id="94227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925" y="1304925"/>
            <a:ext cx="45370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29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04925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92" name="Picture 12"/>
          <p:cNvPicPr>
            <a:picLocks noChangeAspect="1" noChangeArrowheads="1"/>
          </p:cNvPicPr>
          <p:nvPr/>
        </p:nvPicPr>
        <p:blipFill>
          <a:blip r:embed="rId3" cstate="print"/>
          <a:srcRect b="8009"/>
          <a:stretch>
            <a:fillRect/>
          </a:stretch>
        </p:blipFill>
        <p:spPr bwMode="auto">
          <a:xfrm>
            <a:off x="532769" y="25052"/>
            <a:ext cx="3622590" cy="333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3" name="Picture 13"/>
          <p:cNvPicPr>
            <a:picLocks noChangeAspect="1" noChangeArrowheads="1"/>
          </p:cNvPicPr>
          <p:nvPr/>
        </p:nvPicPr>
        <p:blipFill>
          <a:blip r:embed="rId4" cstate="print"/>
          <a:srcRect b="7324"/>
          <a:stretch>
            <a:fillRect/>
          </a:stretch>
        </p:blipFill>
        <p:spPr bwMode="auto">
          <a:xfrm>
            <a:off x="4791620" y="21333"/>
            <a:ext cx="3564619" cy="330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5" cstate="print"/>
          <a:srcRect b="6439"/>
          <a:stretch>
            <a:fillRect/>
          </a:stretch>
        </p:blipFill>
        <p:spPr bwMode="auto">
          <a:xfrm>
            <a:off x="520244" y="3344979"/>
            <a:ext cx="3768164" cy="352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6" cstate="print"/>
          <a:srcRect t="2161" b="6054"/>
          <a:stretch>
            <a:fillRect/>
          </a:stretch>
        </p:blipFill>
        <p:spPr bwMode="auto">
          <a:xfrm>
            <a:off x="4716465" y="3357505"/>
            <a:ext cx="3827423" cy="351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4835</TotalTime>
  <Words>482</Words>
  <Application>Microsoft Office PowerPoint</Application>
  <PresentationFormat>On-screen Show (4:3)</PresentationFormat>
  <Paragraphs>156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Notes &amp; Videos (Online)</vt:lpstr>
      <vt:lpstr>Assessments</vt:lpstr>
      <vt:lpstr>Evaluation Time-line (Fall &amp;Winter)</vt:lpstr>
      <vt:lpstr>Slide 7</vt:lpstr>
      <vt:lpstr>Slide 8</vt:lpstr>
      <vt:lpstr>Slide 9</vt:lpstr>
      <vt:lpstr>Slide 10</vt:lpstr>
      <vt:lpstr>What next….</vt:lpstr>
    </vt:vector>
  </TitlesOfParts>
  <Company>UWO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Wilson</dc:creator>
  <cp:lastModifiedBy>Bethany</cp:lastModifiedBy>
  <cp:revision>116</cp:revision>
  <cp:lastPrinted>2013-12-05T20:48:53Z</cp:lastPrinted>
  <dcterms:created xsi:type="dcterms:W3CDTF">2011-12-23T15:22:14Z</dcterms:created>
  <dcterms:modified xsi:type="dcterms:W3CDTF">2014-05-01T13:33:35Z</dcterms:modified>
</cp:coreProperties>
</file>