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65" r:id="rId5"/>
    <p:sldId id="261" r:id="rId6"/>
    <p:sldId id="259" r:id="rId7"/>
    <p:sldId id="260"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3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Tuesday, May 13,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Tuesday, May 13,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Tuesday, May 13,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Tuesday, May 13,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Tuesday, May 13, 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Tuesday, May 13, 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Tuesday, May 13,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Tuesday, May 13, 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Tuesday, May 13, 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Tuesday, May 13,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Tuesday, May 13, 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Tuesday, May 13, 14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The </a:t>
            </a:r>
            <a:r>
              <a:rPr lang="en-US" sz="3200" dirty="0" smtClean="0"/>
              <a:t>Dog (or Cat) </a:t>
            </a:r>
            <a:r>
              <a:rPr lang="en-US" sz="3200" dirty="0"/>
              <a:t>ate My Computer: Implementing Statistics Homework Online</a:t>
            </a:r>
          </a:p>
        </p:txBody>
      </p:sp>
      <p:sp>
        <p:nvSpPr>
          <p:cNvPr id="3" name="Subtitle 2"/>
          <p:cNvSpPr>
            <a:spLocks noGrp="1"/>
          </p:cNvSpPr>
          <p:nvPr>
            <p:ph type="subTitle" idx="1"/>
          </p:nvPr>
        </p:nvSpPr>
        <p:spPr/>
        <p:txBody>
          <a:bodyPr>
            <a:normAutofit fontScale="92500" lnSpcReduction="10000"/>
          </a:bodyPr>
          <a:lstStyle/>
          <a:p>
            <a:r>
              <a:rPr lang="en-US" dirty="0" smtClean="0"/>
              <a:t>Leigh Weiss, Capital University</a:t>
            </a:r>
          </a:p>
          <a:p>
            <a:r>
              <a:rPr lang="en-US" dirty="0" smtClean="0"/>
              <a:t>Jacqueline </a:t>
            </a:r>
            <a:r>
              <a:rPr lang="en-US" dirty="0" err="1" smtClean="0"/>
              <a:t>Wroughton</a:t>
            </a:r>
            <a:r>
              <a:rPr lang="en-US" dirty="0" smtClean="0"/>
              <a:t>, Northern Kentucky University</a:t>
            </a:r>
            <a:endParaRPr lang="en-US" dirty="0"/>
          </a:p>
        </p:txBody>
      </p:sp>
      <p:pic>
        <p:nvPicPr>
          <p:cNvPr id="4" name="Picture 3" descr="Leig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646" y="4613471"/>
            <a:ext cx="1852634" cy="1852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461855_3307322847489_2084864266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378" y="4613471"/>
            <a:ext cx="1555378" cy="1910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puppy.png"/>
          <p:cNvPicPr>
            <a:picLocks noChangeAspect="1"/>
          </p:cNvPicPr>
          <p:nvPr/>
        </p:nvPicPr>
        <p:blipFill rotWithShape="1">
          <a:blip r:embed="rId4">
            <a:extLst>
              <a:ext uri="{28A0092B-C50C-407E-A947-70E740481C1C}">
                <a14:useLocalDpi xmlns:a14="http://schemas.microsoft.com/office/drawing/2010/main" val="0"/>
              </a:ext>
            </a:extLst>
          </a:blip>
          <a:srcRect t="18357" r="4671" b="9284"/>
          <a:stretch/>
        </p:blipFill>
        <p:spPr>
          <a:xfrm>
            <a:off x="6928087" y="241256"/>
            <a:ext cx="2030467" cy="150819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5"/>
          <a:srcRect t="21714" b="28655"/>
          <a:stretch/>
        </p:blipFill>
        <p:spPr>
          <a:xfrm>
            <a:off x="274232" y="241256"/>
            <a:ext cx="2239127" cy="1481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03206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Further Work</a:t>
            </a:r>
            <a:endParaRPr lang="en-US" sz="3600" dirty="0"/>
          </a:p>
        </p:txBody>
      </p:sp>
      <p:sp>
        <p:nvSpPr>
          <p:cNvPr id="9" name="TextBox 8"/>
          <p:cNvSpPr txBox="1"/>
          <p:nvPr/>
        </p:nvSpPr>
        <p:spPr>
          <a:xfrm>
            <a:off x="777240" y="555652"/>
            <a:ext cx="8138573" cy="3693319"/>
          </a:xfrm>
          <a:prstGeom prst="rect">
            <a:avLst/>
          </a:prstGeom>
          <a:noFill/>
        </p:spPr>
        <p:txBody>
          <a:bodyPr wrap="square" rtlCol="0">
            <a:spAutoFit/>
          </a:bodyPr>
          <a:lstStyle/>
          <a:p>
            <a:r>
              <a:rPr lang="en-US" dirty="0" smtClean="0"/>
              <a:t>Data analysis is very much in the exploratory phase.</a:t>
            </a:r>
          </a:p>
          <a:p>
            <a:endParaRPr lang="en-US" dirty="0" smtClean="0"/>
          </a:p>
          <a:p>
            <a:r>
              <a:rPr lang="en-US" dirty="0" smtClean="0"/>
              <a:t>So far, very little evidence that the number of attempts has any effect on students scores. However, the data for Northern Kentucky has not yet been analyzed.</a:t>
            </a:r>
          </a:p>
          <a:p>
            <a:endParaRPr lang="en-US" dirty="0"/>
          </a:p>
          <a:p>
            <a:r>
              <a:rPr lang="en-US" dirty="0" smtClean="0"/>
              <a:t>There is a relationship, not surprisingly, between whether students use the </a:t>
            </a:r>
            <a:r>
              <a:rPr lang="en-US" i="1" dirty="0" smtClean="0"/>
              <a:t>Help Me Solve This </a:t>
            </a:r>
            <a:r>
              <a:rPr lang="en-US" dirty="0" smtClean="0"/>
              <a:t>feature and the </a:t>
            </a:r>
            <a:r>
              <a:rPr lang="en-US" i="1" dirty="0" smtClean="0"/>
              <a:t>View an Example</a:t>
            </a:r>
            <a:r>
              <a:rPr lang="en-US" dirty="0" smtClean="0"/>
              <a:t> feature.</a:t>
            </a:r>
          </a:p>
          <a:p>
            <a:endParaRPr lang="en-US" dirty="0"/>
          </a:p>
          <a:p>
            <a:r>
              <a:rPr lang="en-US" dirty="0" smtClean="0"/>
              <a:t>Data related to time spent on homework has not been analyzed at all. Looking at trends over the course of the semester are of interest as well. </a:t>
            </a:r>
          </a:p>
          <a:p>
            <a:endParaRPr lang="en-US" dirty="0"/>
          </a:p>
          <a:p>
            <a:endParaRPr lang="en-US" dirty="0"/>
          </a:p>
        </p:txBody>
      </p:sp>
    </p:spTree>
    <p:extLst>
      <p:ext uri="{BB962C8B-B14F-4D97-AF65-F5344CB8AC3E}">
        <p14:creationId xmlns:p14="http://schemas.microsoft.com/office/powerpoint/2010/main" val="30560591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4812" y="760076"/>
            <a:ext cx="8104479" cy="5293757"/>
          </a:xfrm>
          <a:prstGeom prst="rect">
            <a:avLst/>
          </a:prstGeom>
        </p:spPr>
        <p:txBody>
          <a:bodyPr wrap="square">
            <a:spAutoFit/>
          </a:bodyPr>
          <a:lstStyle/>
          <a:p>
            <a:pPr marL="285750" indent="-285750">
              <a:buFont typeface="Arial"/>
              <a:buChar char="•"/>
            </a:pPr>
            <a:r>
              <a:rPr lang="en-US" sz="2000" dirty="0" smtClean="0"/>
              <a:t>Many </a:t>
            </a:r>
            <a:r>
              <a:rPr lang="en-US" sz="2000" dirty="0"/>
              <a:t>educators have theorized because the online "system is automatic, students may receive their graded homework almost instantly and master the materials through repetitive </a:t>
            </a:r>
            <a:r>
              <a:rPr lang="en-US" sz="2000" dirty="0" smtClean="0"/>
              <a:t>practice” </a:t>
            </a:r>
            <a:r>
              <a:rPr lang="en-US" sz="2000" dirty="0"/>
              <a:t>(</a:t>
            </a:r>
            <a:r>
              <a:rPr lang="en-US" sz="2000" dirty="0" err="1"/>
              <a:t>Peng</a:t>
            </a:r>
            <a:r>
              <a:rPr lang="en-US" sz="2000" dirty="0"/>
              <a:t>, 2009, p.263</a:t>
            </a:r>
            <a:r>
              <a:rPr lang="en-US" sz="2000" dirty="0" smtClean="0"/>
              <a:t>). </a:t>
            </a:r>
            <a:r>
              <a:rPr lang="en-US" sz="2000" dirty="0"/>
              <a:t>T</a:t>
            </a:r>
            <a:r>
              <a:rPr lang="en-US" sz="2000" dirty="0" smtClean="0"/>
              <a:t>herefore online homework </a:t>
            </a:r>
            <a:r>
              <a:rPr lang="en-US" sz="2000" dirty="0" smtClean="0"/>
              <a:t>(over pen and paper) would </a:t>
            </a:r>
            <a:r>
              <a:rPr lang="en-US" sz="2000" dirty="0" smtClean="0"/>
              <a:t>have a more positive effect on student achievement.</a:t>
            </a:r>
          </a:p>
          <a:p>
            <a:pPr marL="285750" indent="-285750">
              <a:buFont typeface="Arial"/>
              <a:buChar char="•"/>
            </a:pPr>
            <a:endParaRPr lang="en-US" sz="2000" dirty="0" smtClean="0"/>
          </a:p>
          <a:p>
            <a:pPr marL="285750" indent="-285750">
              <a:buFont typeface="Arial"/>
              <a:buChar char="•"/>
            </a:pPr>
            <a:r>
              <a:rPr lang="en-US" sz="2000" dirty="0"/>
              <a:t>M</a:t>
            </a:r>
            <a:r>
              <a:rPr lang="en-US" sz="2000" dirty="0" smtClean="0"/>
              <a:t>ost </a:t>
            </a:r>
            <a:r>
              <a:rPr lang="en-US" sz="2000" dirty="0"/>
              <a:t>of the studies that have compared traditional pen and paper homework to computer-based homework have found no significant difference in student achievement (</a:t>
            </a:r>
            <a:r>
              <a:rPr lang="en-US" sz="2000" dirty="0" err="1"/>
              <a:t>Kodippili</a:t>
            </a:r>
            <a:r>
              <a:rPr lang="en-US" sz="2000" dirty="0"/>
              <a:t> and </a:t>
            </a:r>
            <a:r>
              <a:rPr lang="en-US" sz="2000" dirty="0" err="1"/>
              <a:t>Senaratne</a:t>
            </a:r>
            <a:r>
              <a:rPr lang="en-US" sz="2000" dirty="0"/>
              <a:t>, 2008; Ye and Herron, 2009; </a:t>
            </a:r>
            <a:r>
              <a:rPr lang="en-US" sz="2000" dirty="0" err="1"/>
              <a:t>Palocsay</a:t>
            </a:r>
            <a:r>
              <a:rPr lang="en-US" sz="2000" dirty="0"/>
              <a:t> and Stevens, 2008)</a:t>
            </a:r>
            <a:r>
              <a:rPr lang="en-US" sz="2000" dirty="0" smtClean="0"/>
              <a:t>.</a:t>
            </a:r>
          </a:p>
          <a:p>
            <a:pPr marL="285750" indent="-285750">
              <a:buFont typeface="Arial"/>
              <a:buChar char="•"/>
            </a:pPr>
            <a:endParaRPr lang="en-US" sz="2000" dirty="0" smtClean="0"/>
          </a:p>
          <a:p>
            <a:pPr marL="285750" indent="-285750">
              <a:buFont typeface="Arial"/>
              <a:buChar char="•"/>
            </a:pPr>
            <a:r>
              <a:rPr lang="en-US" sz="2000" dirty="0" smtClean="0"/>
              <a:t> </a:t>
            </a:r>
            <a:r>
              <a:rPr lang="en-US" sz="2000" dirty="0"/>
              <a:t>One study (</a:t>
            </a:r>
            <a:r>
              <a:rPr lang="en-US" sz="2000" dirty="0" err="1"/>
              <a:t>Razzaq</a:t>
            </a:r>
            <a:r>
              <a:rPr lang="en-US" sz="2000" dirty="0"/>
              <a:t>, Heffernan and </a:t>
            </a:r>
            <a:r>
              <a:rPr lang="en-US" sz="2000" dirty="0" err="1"/>
              <a:t>Mendicino</a:t>
            </a:r>
            <a:r>
              <a:rPr lang="en-US" sz="2000" dirty="0"/>
              <a:t>, 2009) showed that the type of online homework system and how it was implemented (specifically an "intelligent tutoring system") did significantly affect student achievement.</a:t>
            </a:r>
          </a:p>
          <a:p>
            <a:pPr marL="285750" indent="-285750">
              <a:buFont typeface="Arial"/>
              <a:buChar char="•"/>
            </a:pPr>
            <a:endParaRPr lang="en-US" dirty="0"/>
          </a:p>
        </p:txBody>
      </p:sp>
      <p:sp>
        <p:nvSpPr>
          <p:cNvPr id="6" name="Title 5"/>
          <p:cNvSpPr>
            <a:spLocks noGrp="1"/>
          </p:cNvSpPr>
          <p:nvPr>
            <p:ph type="title"/>
          </p:nvPr>
        </p:nvSpPr>
        <p:spPr>
          <a:xfrm>
            <a:off x="261340" y="5763607"/>
            <a:ext cx="3204451" cy="648190"/>
          </a:xfrm>
        </p:spPr>
        <p:txBody>
          <a:bodyPr/>
          <a:lstStyle/>
          <a:p>
            <a:r>
              <a:rPr lang="en-US" sz="4000" dirty="0" smtClean="0"/>
              <a:t>Background</a:t>
            </a:r>
            <a:endParaRPr lang="en-US" sz="4000" dirty="0"/>
          </a:p>
        </p:txBody>
      </p:sp>
    </p:spTree>
    <p:extLst>
      <p:ext uri="{BB962C8B-B14F-4D97-AF65-F5344CB8AC3E}">
        <p14:creationId xmlns:p14="http://schemas.microsoft.com/office/powerpoint/2010/main" val="14129937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96" y="5900492"/>
            <a:ext cx="3138310" cy="716842"/>
          </a:xfrm>
        </p:spPr>
        <p:txBody>
          <a:bodyPr/>
          <a:lstStyle/>
          <a:p>
            <a:r>
              <a:rPr lang="en-US" sz="4000" dirty="0" smtClean="0"/>
              <a:t>Background</a:t>
            </a:r>
            <a:endParaRPr lang="en-US" sz="4000" dirty="0"/>
          </a:p>
        </p:txBody>
      </p:sp>
      <p:sp>
        <p:nvSpPr>
          <p:cNvPr id="3" name="Rectangle 2"/>
          <p:cNvSpPr/>
          <p:nvPr/>
        </p:nvSpPr>
        <p:spPr>
          <a:xfrm>
            <a:off x="905503" y="332036"/>
            <a:ext cx="7415537" cy="4708981"/>
          </a:xfrm>
          <a:prstGeom prst="rect">
            <a:avLst/>
          </a:prstGeom>
        </p:spPr>
        <p:txBody>
          <a:bodyPr wrap="square">
            <a:spAutoFit/>
          </a:bodyPr>
          <a:lstStyle/>
          <a:p>
            <a:pPr marL="285750" indent="-285750">
              <a:buFont typeface="Arial"/>
              <a:buChar char="•"/>
            </a:pPr>
            <a:r>
              <a:rPr lang="en-US" sz="2000" dirty="0"/>
              <a:t>Research has now shifted toward looking at what factors influence student achievement while using a computer based homework </a:t>
            </a:r>
            <a:r>
              <a:rPr lang="en-US" sz="2000" dirty="0" smtClean="0"/>
              <a:t>system.</a:t>
            </a:r>
          </a:p>
          <a:p>
            <a:endParaRPr lang="en-US" sz="2000" dirty="0" smtClean="0"/>
          </a:p>
          <a:p>
            <a:endParaRPr lang="en-US" sz="2000" dirty="0" smtClean="0"/>
          </a:p>
          <a:p>
            <a:pPr marL="342900" indent="-342900">
              <a:buFont typeface="Wingdings" charset="2"/>
              <a:buChar char="Ø"/>
            </a:pPr>
            <a:r>
              <a:rPr lang="en-US" sz="2000" dirty="0" smtClean="0"/>
              <a:t>Studies in mathematics and science courses have </a:t>
            </a:r>
            <a:r>
              <a:rPr lang="en-US" sz="2000" dirty="0"/>
              <a:t>found that students generally tend to </a:t>
            </a:r>
            <a:r>
              <a:rPr lang="en-US" sz="2000" dirty="0" smtClean="0"/>
              <a:t>prefer </a:t>
            </a:r>
            <a:r>
              <a:rPr lang="en-US" sz="2000" dirty="0"/>
              <a:t>online homework </a:t>
            </a:r>
            <a:r>
              <a:rPr lang="en-US" sz="2000" dirty="0" smtClean="0"/>
              <a:t>versus </a:t>
            </a:r>
            <a:r>
              <a:rPr lang="en-US" sz="2000" dirty="0"/>
              <a:t>traditional homework (</a:t>
            </a:r>
            <a:r>
              <a:rPr lang="en-US" sz="2000" dirty="0" err="1"/>
              <a:t>Smolira</a:t>
            </a:r>
            <a:r>
              <a:rPr lang="en-US" sz="2000" dirty="0"/>
              <a:t>, 2008; </a:t>
            </a:r>
            <a:r>
              <a:rPr lang="en-US" sz="2000" dirty="0" err="1"/>
              <a:t>Doorn</a:t>
            </a:r>
            <a:r>
              <a:rPr lang="en-US" sz="2000" dirty="0"/>
              <a:t>, Janssen and O’Brien, 2010). </a:t>
            </a:r>
            <a:endParaRPr lang="en-US" sz="2000" dirty="0" smtClean="0"/>
          </a:p>
          <a:p>
            <a:pPr marL="342900" indent="-342900">
              <a:buFont typeface="Wingdings" charset="2"/>
              <a:buChar char="Ø"/>
            </a:pPr>
            <a:r>
              <a:rPr lang="en-US" sz="2000" dirty="0" smtClean="0"/>
              <a:t>Students “</a:t>
            </a:r>
            <a:r>
              <a:rPr lang="en-US" sz="2000" dirty="0"/>
              <a:t>like(d) its flexibility and immediate feedback” </a:t>
            </a:r>
            <a:endParaRPr lang="en-US" sz="2000" dirty="0" smtClean="0"/>
          </a:p>
          <a:p>
            <a:pPr marL="342900" indent="-342900">
              <a:buFont typeface="Wingdings" charset="2"/>
              <a:buChar char="Ø"/>
            </a:pPr>
            <a:r>
              <a:rPr lang="en-US" sz="2000" dirty="0" smtClean="0"/>
              <a:t> “Learning </a:t>
            </a:r>
            <a:r>
              <a:rPr lang="en-US" sz="2000" dirty="0"/>
              <a:t>style is not associated with student attitudes </a:t>
            </a:r>
            <a:r>
              <a:rPr lang="en-US" sz="2000" dirty="0" smtClean="0"/>
              <a:t>about homework</a:t>
            </a:r>
            <a:r>
              <a:rPr lang="en-US" sz="2000" dirty="0"/>
              <a:t>.”  </a:t>
            </a:r>
            <a:endParaRPr lang="en-US" sz="2000" dirty="0" smtClean="0"/>
          </a:p>
          <a:p>
            <a:pPr marL="342900" indent="-342900">
              <a:buFont typeface="Wingdings" charset="2"/>
              <a:buChar char="Ø"/>
            </a:pPr>
            <a:r>
              <a:rPr lang="en-US" sz="2000" dirty="0" smtClean="0"/>
              <a:t>“</a:t>
            </a:r>
            <a:r>
              <a:rPr lang="en-US" sz="2000" dirty="0"/>
              <a:t>Students reported that online homework increases the time in studying for the class and their understanding of the material” (</a:t>
            </a:r>
            <a:r>
              <a:rPr lang="en-US" sz="2000" dirty="0" err="1"/>
              <a:t>Smolira</a:t>
            </a:r>
            <a:r>
              <a:rPr lang="en-US" sz="2000" dirty="0"/>
              <a:t>, 2008, p.94). </a:t>
            </a:r>
            <a:endParaRPr lang="en-US" sz="2000" dirty="0" smtClean="0"/>
          </a:p>
        </p:txBody>
      </p:sp>
    </p:spTree>
    <p:extLst>
      <p:ext uri="{BB962C8B-B14F-4D97-AF65-F5344CB8AC3E}">
        <p14:creationId xmlns:p14="http://schemas.microsoft.com/office/powerpoint/2010/main" val="4048799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025" y="4982639"/>
            <a:ext cx="3462948" cy="914400"/>
          </a:xfrm>
        </p:spPr>
        <p:txBody>
          <a:bodyPr/>
          <a:lstStyle/>
          <a:p>
            <a:r>
              <a:rPr lang="en-US" sz="4000" dirty="0" smtClean="0"/>
              <a:t>Background</a:t>
            </a:r>
            <a:endParaRPr lang="en-US" sz="4000" dirty="0"/>
          </a:p>
        </p:txBody>
      </p:sp>
      <p:sp>
        <p:nvSpPr>
          <p:cNvPr id="3" name="Rectangle 2"/>
          <p:cNvSpPr/>
          <p:nvPr/>
        </p:nvSpPr>
        <p:spPr>
          <a:xfrm>
            <a:off x="651027" y="773506"/>
            <a:ext cx="3846564" cy="4493539"/>
          </a:xfrm>
          <a:prstGeom prst="rect">
            <a:avLst/>
          </a:prstGeom>
        </p:spPr>
        <p:txBody>
          <a:bodyPr wrap="square">
            <a:spAutoFit/>
          </a:bodyPr>
          <a:lstStyle/>
          <a:p>
            <a:pPr marL="285750" indent="-285750">
              <a:buFont typeface="Arial"/>
              <a:buChar char="•"/>
            </a:pPr>
            <a:r>
              <a:rPr lang="en-US" dirty="0"/>
              <a:t>However, the evidence also shows that students with a better attitude toward mathematics “put more effort into the homework and derive more benefit” (</a:t>
            </a:r>
            <a:r>
              <a:rPr lang="en-US" dirty="0" err="1"/>
              <a:t>Doorn</a:t>
            </a:r>
            <a:r>
              <a:rPr lang="en-US" dirty="0"/>
              <a:t>, Janssen and O’Brien, 2010, p.16)</a:t>
            </a:r>
            <a:r>
              <a:rPr lang="en-US" dirty="0" smtClean="0"/>
              <a:t>.</a:t>
            </a:r>
          </a:p>
          <a:p>
            <a:pPr marL="285750" indent="-285750">
              <a:buFont typeface="Arial"/>
              <a:buChar char="•"/>
            </a:pPr>
            <a:endParaRPr lang="en-US" dirty="0"/>
          </a:p>
          <a:p>
            <a:endParaRPr lang="en-US" dirty="0" smtClean="0"/>
          </a:p>
          <a:p>
            <a:pPr marL="285750" indent="-285750">
              <a:buFont typeface="Arial"/>
              <a:buChar char="•"/>
            </a:pPr>
            <a:r>
              <a:rPr lang="en-US" dirty="0" smtClean="0"/>
              <a:t> </a:t>
            </a:r>
            <a:r>
              <a:rPr lang="en-US" dirty="0" err="1"/>
              <a:t>Peng</a:t>
            </a:r>
            <a:r>
              <a:rPr lang="en-US" dirty="0"/>
              <a:t> (2009) hypothesizes that online homework can help students with low motivation if they perceive that the homework system will truly help their learning. </a:t>
            </a:r>
            <a:endParaRPr lang="en-US" sz="1600" dirty="0" smtClean="0"/>
          </a:p>
          <a:p>
            <a:endParaRPr lang="en-US" sz="1600" dirty="0"/>
          </a:p>
        </p:txBody>
      </p:sp>
      <p:pic>
        <p:nvPicPr>
          <p:cNvPr id="4" name="Picture 3"/>
          <p:cNvPicPr>
            <a:picLocks noChangeAspect="1"/>
          </p:cNvPicPr>
          <p:nvPr/>
        </p:nvPicPr>
        <p:blipFill>
          <a:blip r:embed="rId2"/>
          <a:stretch>
            <a:fillRect/>
          </a:stretch>
        </p:blipFill>
        <p:spPr>
          <a:xfrm>
            <a:off x="5085699" y="881707"/>
            <a:ext cx="3874660" cy="5015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78990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Research Interests/Focus Questions</a:t>
            </a:r>
            <a:endParaRPr lang="en-US" sz="3600" dirty="0"/>
          </a:p>
        </p:txBody>
      </p:sp>
      <p:sp>
        <p:nvSpPr>
          <p:cNvPr id="3" name="TextBox 2"/>
          <p:cNvSpPr txBox="1"/>
          <p:nvPr/>
        </p:nvSpPr>
        <p:spPr>
          <a:xfrm>
            <a:off x="1316924" y="1644681"/>
            <a:ext cx="6051580" cy="3724097"/>
          </a:xfrm>
          <a:prstGeom prst="rect">
            <a:avLst/>
          </a:prstGeom>
          <a:noFill/>
        </p:spPr>
        <p:txBody>
          <a:bodyPr wrap="square" rtlCol="0">
            <a:spAutoFit/>
          </a:bodyPr>
          <a:lstStyle/>
          <a:p>
            <a:pPr marL="285750" indent="-285750">
              <a:buFont typeface="Arial"/>
              <a:buChar char="•"/>
            </a:pPr>
            <a:r>
              <a:rPr lang="en-US" sz="2000" dirty="0" smtClean="0"/>
              <a:t>Does the number of attempts students are allowed have an effect on student achievement?</a:t>
            </a:r>
          </a:p>
          <a:p>
            <a:pPr marL="285750" indent="-285750">
              <a:buFont typeface="Arial"/>
              <a:buChar char="•"/>
            </a:pPr>
            <a:endParaRPr lang="en-US" sz="2000" dirty="0"/>
          </a:p>
          <a:p>
            <a:pPr marL="285750" indent="-285750">
              <a:buFont typeface="Arial"/>
              <a:buChar char="•"/>
            </a:pPr>
            <a:r>
              <a:rPr lang="en-US" sz="2000" dirty="0" smtClean="0"/>
              <a:t>Are there noticeable differences between how certain groups of students use the system? For example, are there consistent early homework starters versus consistent last minute starters?</a:t>
            </a:r>
          </a:p>
          <a:p>
            <a:pPr marL="285750" indent="-285750">
              <a:buFont typeface="Arial"/>
              <a:buChar char="•"/>
            </a:pPr>
            <a:endParaRPr lang="en-US" sz="2000" dirty="0"/>
          </a:p>
          <a:p>
            <a:pPr marL="285750" indent="-285750">
              <a:buFont typeface="Arial"/>
              <a:buChar char="•"/>
            </a:pPr>
            <a:r>
              <a:rPr lang="en-US" sz="2000" dirty="0" smtClean="0"/>
              <a:t>Is there any relationship between these differences and student achievement in the class?</a:t>
            </a:r>
          </a:p>
          <a:p>
            <a:endParaRPr lang="en-US" dirty="0"/>
          </a:p>
          <a:p>
            <a:endParaRPr lang="en-US" dirty="0"/>
          </a:p>
        </p:txBody>
      </p:sp>
      <p:sp>
        <p:nvSpPr>
          <p:cNvPr id="4" name="TextBox 3"/>
          <p:cNvSpPr txBox="1"/>
          <p:nvPr/>
        </p:nvSpPr>
        <p:spPr>
          <a:xfrm>
            <a:off x="777240" y="207141"/>
            <a:ext cx="7751412" cy="1323439"/>
          </a:xfrm>
          <a:prstGeom prst="rect">
            <a:avLst/>
          </a:prstGeom>
          <a:noFill/>
        </p:spPr>
        <p:txBody>
          <a:bodyPr wrap="square" rtlCol="0">
            <a:spAutoFit/>
          </a:bodyPr>
          <a:lstStyle/>
          <a:p>
            <a:r>
              <a:rPr lang="en-US" sz="2000" dirty="0" smtClean="0"/>
              <a:t>In the Fall of 2013, we conducted an exploratory study to better understand how our students used the online homework system. This helped us better define the questions we wanted to research. However, these questions are still evolving.</a:t>
            </a:r>
            <a:endParaRPr lang="en-US" sz="2000" dirty="0"/>
          </a:p>
        </p:txBody>
      </p:sp>
    </p:spTree>
    <p:extLst>
      <p:ext uri="{BB962C8B-B14F-4D97-AF65-F5344CB8AC3E}">
        <p14:creationId xmlns:p14="http://schemas.microsoft.com/office/powerpoint/2010/main" val="1590539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Screen Shot 2014-05-13 at 10.08.48 AM.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602" t="3023" r="3838" b="9048"/>
          <a:stretch/>
        </p:blipFill>
        <p:spPr>
          <a:xfrm>
            <a:off x="260205" y="979007"/>
            <a:ext cx="6486182" cy="3849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p:cNvSpPr>
            <a:spLocks noGrp="1"/>
          </p:cNvSpPr>
          <p:nvPr>
            <p:ph type="body" sz="half" idx="2"/>
          </p:nvPr>
        </p:nvSpPr>
        <p:spPr>
          <a:xfrm>
            <a:off x="6898174" y="313598"/>
            <a:ext cx="1995048" cy="5832926"/>
          </a:xfrm>
        </p:spPr>
        <p:txBody>
          <a:bodyPr>
            <a:normAutofit lnSpcReduction="10000"/>
          </a:bodyPr>
          <a:lstStyle/>
          <a:p>
            <a:r>
              <a:rPr lang="en-US" sz="1800" dirty="0"/>
              <a:t>Both researchers taught two sections of introductory statistics at their respective institutions, using </a:t>
            </a:r>
            <a:r>
              <a:rPr lang="en-US" sz="1800" dirty="0" smtClean="0"/>
              <a:t>Intro Stats (</a:t>
            </a:r>
            <a:r>
              <a:rPr lang="en-US" sz="1800" dirty="0" err="1" smtClean="0"/>
              <a:t>Deveaux</a:t>
            </a:r>
            <a:r>
              <a:rPr lang="en-US" sz="1800" dirty="0" smtClean="0"/>
              <a:t>) </a:t>
            </a:r>
            <a:r>
              <a:rPr lang="en-US" sz="1800" dirty="0"/>
              <a:t>and </a:t>
            </a:r>
            <a:r>
              <a:rPr lang="en-US" sz="1800" dirty="0" err="1"/>
              <a:t>MyStatLab</a:t>
            </a:r>
            <a:r>
              <a:rPr lang="en-US" sz="1800" dirty="0"/>
              <a:t>. Various data such as how long the students spend on homework, the number of attempts on each question and score on the assignment are automatically recorded by </a:t>
            </a:r>
            <a:r>
              <a:rPr lang="en-US" sz="1800" dirty="0" err="1"/>
              <a:t>MyStatLab</a:t>
            </a:r>
            <a:r>
              <a:rPr lang="en-US" sz="1800" dirty="0" smtClean="0"/>
              <a:t>.</a:t>
            </a:r>
            <a:r>
              <a:rPr lang="en-US" sz="1800" dirty="0"/>
              <a:t> </a:t>
            </a:r>
          </a:p>
        </p:txBody>
      </p:sp>
      <p:sp>
        <p:nvSpPr>
          <p:cNvPr id="2" name="Title 1"/>
          <p:cNvSpPr>
            <a:spLocks noGrp="1"/>
          </p:cNvSpPr>
          <p:nvPr>
            <p:ph type="title"/>
          </p:nvPr>
        </p:nvSpPr>
        <p:spPr>
          <a:xfrm>
            <a:off x="777240" y="5221410"/>
            <a:ext cx="4286647" cy="569790"/>
          </a:xfrm>
        </p:spPr>
        <p:txBody>
          <a:bodyPr/>
          <a:lstStyle/>
          <a:p>
            <a:r>
              <a:rPr lang="en-US" sz="3600" dirty="0" smtClean="0"/>
              <a:t>Methods</a:t>
            </a:r>
            <a:endParaRPr lang="en-US" sz="3600" dirty="0"/>
          </a:p>
        </p:txBody>
      </p:sp>
    </p:spTree>
    <p:extLst>
      <p:ext uri="{BB962C8B-B14F-4D97-AF65-F5344CB8AC3E}">
        <p14:creationId xmlns:p14="http://schemas.microsoft.com/office/powerpoint/2010/main" val="20334405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URVEY PREVIEW MODE] Homework Survey (5).pdf"/>
          <p:cNvPicPr>
            <a:picLocks noGrp="1" noChangeAspect="1"/>
          </p:cNvPicPr>
          <p:nvPr>
            <p:ph idx="1"/>
          </p:nvPr>
        </p:nvPicPr>
        <p:blipFill rotWithShape="1">
          <a:blip r:embed="rId2">
            <a:extLst>
              <a:ext uri="{28A0092B-C50C-407E-A947-70E740481C1C}">
                <a14:useLocalDpi xmlns:a14="http://schemas.microsoft.com/office/drawing/2010/main" val="0"/>
              </a:ext>
            </a:extLst>
          </a:blip>
          <a:srcRect l="8932" t="6262" r="8917" b="9780"/>
          <a:stretch/>
        </p:blipFill>
        <p:spPr>
          <a:xfrm>
            <a:off x="754008" y="664946"/>
            <a:ext cx="3875865" cy="5126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half" idx="2"/>
          </p:nvPr>
        </p:nvSpPr>
        <p:spPr>
          <a:xfrm>
            <a:off x="5715000" y="685801"/>
            <a:ext cx="2590800" cy="5105398"/>
          </a:xfrm>
        </p:spPr>
        <p:txBody>
          <a:bodyPr>
            <a:normAutofit/>
          </a:bodyPr>
          <a:lstStyle/>
          <a:p>
            <a:r>
              <a:rPr lang="en-US" sz="1800" dirty="0"/>
              <a:t>At the end of each homework there was a link to a short survey that asked students whether they utilized certain features of the homework website. </a:t>
            </a:r>
          </a:p>
          <a:p>
            <a:endParaRPr lang="en-US" dirty="0"/>
          </a:p>
        </p:txBody>
      </p:sp>
      <p:sp>
        <p:nvSpPr>
          <p:cNvPr id="2" name="Title 1"/>
          <p:cNvSpPr>
            <a:spLocks noGrp="1"/>
          </p:cNvSpPr>
          <p:nvPr>
            <p:ph type="title"/>
          </p:nvPr>
        </p:nvSpPr>
        <p:spPr>
          <a:xfrm>
            <a:off x="542075" y="5989725"/>
            <a:ext cx="3032433" cy="715874"/>
          </a:xfrm>
        </p:spPr>
        <p:txBody>
          <a:bodyPr/>
          <a:lstStyle/>
          <a:p>
            <a:r>
              <a:rPr lang="en-US" sz="3600" dirty="0" smtClean="0"/>
              <a:t>Methods</a:t>
            </a:r>
            <a:endParaRPr lang="en-US" sz="3600" dirty="0"/>
          </a:p>
        </p:txBody>
      </p:sp>
    </p:spTree>
    <p:extLst>
      <p:ext uri="{BB962C8B-B14F-4D97-AF65-F5344CB8AC3E}">
        <p14:creationId xmlns:p14="http://schemas.microsoft.com/office/powerpoint/2010/main" val="5213283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16850" y="731838"/>
            <a:ext cx="3688080" cy="639762"/>
          </a:xfrm>
        </p:spPr>
        <p:txBody>
          <a:bodyPr>
            <a:normAutofit fontScale="92500" lnSpcReduction="20000"/>
          </a:bodyPr>
          <a:lstStyle/>
          <a:p>
            <a:r>
              <a:rPr lang="en-US" dirty="0" smtClean="0"/>
              <a:t>Average Number </a:t>
            </a:r>
            <a:r>
              <a:rPr lang="en-US" dirty="0" smtClean="0"/>
              <a:t>of </a:t>
            </a:r>
            <a:r>
              <a:rPr lang="en-US" dirty="0" smtClean="0"/>
              <a:t>Attempts on Each Question by Student</a:t>
            </a:r>
            <a:endParaRPr lang="en-US" dirty="0"/>
          </a:p>
        </p:txBody>
      </p:sp>
      <p:sp>
        <p:nvSpPr>
          <p:cNvPr id="4" name="Text Placeholder 3"/>
          <p:cNvSpPr>
            <a:spLocks noGrp="1"/>
          </p:cNvSpPr>
          <p:nvPr>
            <p:ph type="body" sz="quarter" idx="3"/>
          </p:nvPr>
        </p:nvSpPr>
        <p:spPr>
          <a:xfrm>
            <a:off x="5029200" y="661976"/>
            <a:ext cx="3499452" cy="941430"/>
          </a:xfrm>
        </p:spPr>
        <p:txBody>
          <a:bodyPr>
            <a:normAutofit fontScale="77500" lnSpcReduction="20000"/>
          </a:bodyPr>
          <a:lstStyle/>
          <a:p>
            <a:r>
              <a:rPr lang="en-US" dirty="0" smtClean="0"/>
              <a:t>Correlations between Final Grades and Homework Scores and Average number of Attempts</a:t>
            </a:r>
            <a:endParaRPr lang="en-US" dirty="0"/>
          </a:p>
        </p:txBody>
      </p:sp>
      <p:pic>
        <p:nvPicPr>
          <p:cNvPr id="7" name="Content Placeholder 6"/>
          <p:cNvPicPr>
            <a:picLocks noGrp="1" noChangeAspect="1"/>
          </p:cNvPicPr>
          <p:nvPr>
            <p:ph sz="quarter" idx="4"/>
          </p:nvPr>
        </p:nvPicPr>
        <p:blipFill rotWithShape="1">
          <a:blip r:embed="rId2"/>
          <a:srcRect l="-1138" r="993"/>
          <a:stretch/>
        </p:blipFill>
        <p:spPr>
          <a:xfrm>
            <a:off x="479365" y="1603405"/>
            <a:ext cx="4141404" cy="4135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a:spLocks noGrp="1"/>
          </p:cNvSpPr>
          <p:nvPr>
            <p:ph type="title"/>
          </p:nvPr>
        </p:nvSpPr>
        <p:spPr>
          <a:xfrm>
            <a:off x="479365" y="6177884"/>
            <a:ext cx="6324744" cy="527716"/>
          </a:xfrm>
        </p:spPr>
        <p:txBody>
          <a:bodyPr/>
          <a:lstStyle/>
          <a:p>
            <a:r>
              <a:rPr lang="en-US" sz="3600" dirty="0" smtClean="0"/>
              <a:t>Preliminary Data Analysis</a:t>
            </a:r>
            <a:endParaRPr lang="en-US" sz="3600" dirty="0"/>
          </a:p>
        </p:txBody>
      </p:sp>
      <p:graphicFrame>
        <p:nvGraphicFramePr>
          <p:cNvPr id="10" name="Table 9"/>
          <p:cNvGraphicFramePr>
            <a:graphicFrameLocks noGrp="1"/>
          </p:cNvGraphicFramePr>
          <p:nvPr>
            <p:extLst>
              <p:ext uri="{D42A27DB-BD31-4B8C-83A1-F6EECF244321}">
                <p14:modId xmlns:p14="http://schemas.microsoft.com/office/powerpoint/2010/main" val="842618117"/>
              </p:ext>
            </p:extLst>
          </p:nvPr>
        </p:nvGraphicFramePr>
        <p:xfrm>
          <a:off x="5004930" y="1603405"/>
          <a:ext cx="3297822" cy="4370644"/>
        </p:xfrm>
        <a:graphic>
          <a:graphicData uri="http://schemas.openxmlformats.org/drawingml/2006/table">
            <a:tbl>
              <a:tblPr/>
              <a:tblGrid>
                <a:gridCol w="1099274"/>
                <a:gridCol w="1099274"/>
                <a:gridCol w="1099274"/>
              </a:tblGrid>
              <a:tr h="256877">
                <a:tc>
                  <a:txBody>
                    <a:bodyPr/>
                    <a:lstStyle/>
                    <a:p>
                      <a:pPr algn="ctr" fontAlgn="t"/>
                      <a:r>
                        <a:rPr lang="en-US" sz="900" b="0" i="0" u="none" strike="noStrike">
                          <a:solidFill>
                            <a:srgbClr val="000000"/>
                          </a:solidFill>
                          <a:effectLst/>
                          <a:latin typeface="Calibri"/>
                        </a:rPr>
                        <a:t> </a:t>
                      </a:r>
                    </a:p>
                  </a:txBody>
                  <a:tcPr marL="9625" marR="9625" marT="41389" marB="4138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n-US" sz="800" b="0" i="0" u="none" strike="noStrike">
                          <a:solidFill>
                            <a:srgbClr val="000000"/>
                          </a:solidFill>
                          <a:effectLst/>
                          <a:latin typeface="Times"/>
                        </a:rPr>
                        <a:t>Final %</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294105">
                <a:tc>
                  <a:txBody>
                    <a:bodyPr/>
                    <a:lstStyle/>
                    <a:p>
                      <a:pPr algn="ctr" fontAlgn="t"/>
                      <a:r>
                        <a:rPr lang="en-US" sz="900" b="0" i="0" u="none" strike="noStrike">
                          <a:solidFill>
                            <a:srgbClr val="000000"/>
                          </a:solidFill>
                          <a:effectLst/>
                          <a:latin typeface="Calibri"/>
                        </a:rPr>
                        <a:t> </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Times"/>
                        </a:rPr>
                        <a:t>Correlation</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0" i="0" u="none" strike="noStrike">
                          <a:solidFill>
                            <a:srgbClr val="000000"/>
                          </a:solidFill>
                          <a:effectLst/>
                          <a:latin typeface="Times"/>
                        </a:rPr>
                        <a:t>Two Sided P-value</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Avg Att 1</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0.10649663</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-0.597</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6877">
                <a:tc>
                  <a:txBody>
                    <a:bodyPr/>
                    <a:lstStyle/>
                    <a:p>
                      <a:pPr algn="ctr" fontAlgn="t"/>
                      <a:r>
                        <a:rPr lang="en-US" sz="900" b="0" i="0" u="none" strike="noStrike">
                          <a:solidFill>
                            <a:srgbClr val="000000"/>
                          </a:solidFill>
                          <a:effectLst/>
                          <a:latin typeface="Calibri"/>
                        </a:rPr>
                        <a:t>Avg Att 2</a:t>
                      </a:r>
                    </a:p>
                  </a:txBody>
                  <a:tcPr marL="9625" marR="9625" marT="41389" marB="4138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-0.34629237</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-0.0768</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Avg Att 3</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-0.26874163</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-0.1753</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Avg Att 4</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-0.43791649</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-0.0223</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Avg Att 5</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-0.3277754</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-0.0951</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Avg Att 6</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0.090794762</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-0.6524</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Avg Att 7</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-0.001869844</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-0.9926</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Avg Att 8</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-0.16199012</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-0.4195</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Score HW 1</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0.43491261</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-0.0234</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Score HW 2</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0.23811506</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-0.2317</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Score HW 3</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0.20379176</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-0.3079</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Score HW 4</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0.34101264</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-0.0817</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Score HW 5</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0.22600136</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-0.257</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Score HW 6</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0.51767528</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a:solidFill>
                            <a:srgbClr val="000000"/>
                          </a:solidFill>
                          <a:effectLst/>
                          <a:latin typeface="Times"/>
                        </a:rPr>
                        <a:t>-0.0057</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Score HW 7</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0.17341098</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Times"/>
                        </a:rPr>
                        <a:t>-0.387</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519">
                <a:tc>
                  <a:txBody>
                    <a:bodyPr/>
                    <a:lstStyle/>
                    <a:p>
                      <a:pPr algn="ctr" fontAlgn="t"/>
                      <a:r>
                        <a:rPr lang="en-US" sz="900" b="0" i="0" u="none" strike="noStrike">
                          <a:solidFill>
                            <a:srgbClr val="000000"/>
                          </a:solidFill>
                          <a:effectLst/>
                          <a:latin typeface="Calibri"/>
                        </a:rPr>
                        <a:t>Score HW 8</a:t>
                      </a:r>
                    </a:p>
                  </a:txBody>
                  <a:tcPr marL="9625" marR="9625" marT="96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a:solidFill>
                            <a:srgbClr val="000000"/>
                          </a:solidFill>
                          <a:effectLst/>
                          <a:latin typeface="Times"/>
                        </a:rPr>
                        <a:t>0.36900559</a:t>
                      </a:r>
                    </a:p>
                  </a:txBody>
                  <a:tcPr marL="9625" marR="9625" marT="41389" marB="4138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dirty="0">
                          <a:solidFill>
                            <a:srgbClr val="000000"/>
                          </a:solidFill>
                          <a:effectLst/>
                          <a:latin typeface="Times"/>
                        </a:rPr>
                        <a:t>-0.0582</a:t>
                      </a:r>
                    </a:p>
                  </a:txBody>
                  <a:tcPr marL="9625" marR="9625" marT="9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Rectangle 10"/>
          <p:cNvSpPr/>
          <p:nvPr/>
        </p:nvSpPr>
        <p:spPr>
          <a:xfrm>
            <a:off x="2530676" y="292644"/>
            <a:ext cx="3379805" cy="369332"/>
          </a:xfrm>
          <a:prstGeom prst="rect">
            <a:avLst/>
          </a:prstGeom>
        </p:spPr>
        <p:txBody>
          <a:bodyPr wrap="square">
            <a:spAutoFit/>
          </a:bodyPr>
          <a:lstStyle/>
          <a:p>
            <a:r>
              <a:rPr lang="en-US" dirty="0"/>
              <a:t>Capital University Noon Class</a:t>
            </a:r>
          </a:p>
        </p:txBody>
      </p:sp>
    </p:spTree>
    <p:extLst>
      <p:ext uri="{BB962C8B-B14F-4D97-AF65-F5344CB8AC3E}">
        <p14:creationId xmlns:p14="http://schemas.microsoft.com/office/powerpoint/2010/main" val="36010349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Grp="1" noChangeAspect="1"/>
          </p:cNvPicPr>
          <p:nvPr>
            <p:ph type="pic" idx="1"/>
          </p:nvPr>
        </p:nvPicPr>
        <p:blipFill rotWithShape="1">
          <a:blip r:embed="rId2"/>
          <a:srcRect l="-430" r="1063"/>
          <a:stretch/>
        </p:blipFill>
        <p:spPr>
          <a:xfrm>
            <a:off x="1436088" y="554573"/>
            <a:ext cx="6296628" cy="2970317"/>
          </a:xfrm>
        </p:spPr>
      </p:pic>
      <p:sp>
        <p:nvSpPr>
          <p:cNvPr id="2" name="Text Placeholder 1"/>
          <p:cNvSpPr>
            <a:spLocks noGrp="1"/>
          </p:cNvSpPr>
          <p:nvPr>
            <p:ph type="body" sz="half" idx="2"/>
          </p:nvPr>
        </p:nvSpPr>
        <p:spPr>
          <a:xfrm>
            <a:off x="2703516" y="3524890"/>
            <a:ext cx="5029200" cy="720804"/>
          </a:xfrm>
        </p:spPr>
        <p:txBody>
          <a:bodyPr/>
          <a:lstStyle/>
          <a:p>
            <a:r>
              <a:rPr lang="en-US" dirty="0" smtClean="0"/>
              <a:t>Help Me Solve This vs. View an Example</a:t>
            </a:r>
            <a:endParaRPr lang="en-US" dirty="0"/>
          </a:p>
        </p:txBody>
      </p:sp>
      <p:sp>
        <p:nvSpPr>
          <p:cNvPr id="6" name="Title 5"/>
          <p:cNvSpPr>
            <a:spLocks noGrp="1"/>
          </p:cNvSpPr>
          <p:nvPr>
            <p:ph type="title"/>
          </p:nvPr>
        </p:nvSpPr>
        <p:spPr>
          <a:xfrm>
            <a:off x="605273" y="6204778"/>
            <a:ext cx="7543800" cy="500822"/>
          </a:xfrm>
        </p:spPr>
        <p:txBody>
          <a:bodyPr/>
          <a:lstStyle/>
          <a:p>
            <a:r>
              <a:rPr lang="en-US" sz="3600" dirty="0" smtClean="0"/>
              <a:t>Preliminary Data Analysis</a:t>
            </a:r>
            <a:endParaRPr lang="en-US" sz="3600" dirty="0"/>
          </a:p>
        </p:txBody>
      </p:sp>
      <p:sp>
        <p:nvSpPr>
          <p:cNvPr id="10" name="TextBox 9"/>
          <p:cNvSpPr txBox="1"/>
          <p:nvPr/>
        </p:nvSpPr>
        <p:spPr>
          <a:xfrm>
            <a:off x="2103285" y="53470"/>
            <a:ext cx="5026720" cy="369332"/>
          </a:xfrm>
          <a:prstGeom prst="rect">
            <a:avLst/>
          </a:prstGeom>
          <a:noFill/>
        </p:spPr>
        <p:txBody>
          <a:bodyPr wrap="square" rtlCol="0">
            <a:spAutoFit/>
          </a:bodyPr>
          <a:lstStyle/>
          <a:p>
            <a:r>
              <a:rPr lang="en-US" dirty="0" smtClean="0"/>
              <a:t>Northern Kentucky University Spring 2014</a:t>
            </a:r>
            <a:endParaRPr lang="en-US" dirty="0"/>
          </a:p>
        </p:txBody>
      </p:sp>
      <p:sp>
        <p:nvSpPr>
          <p:cNvPr id="11" name="Rectangle 10"/>
          <p:cNvSpPr/>
          <p:nvPr/>
        </p:nvSpPr>
        <p:spPr>
          <a:xfrm>
            <a:off x="1829956" y="4636221"/>
            <a:ext cx="5749807" cy="923330"/>
          </a:xfrm>
          <a:prstGeom prst="rect">
            <a:avLst/>
          </a:prstGeom>
        </p:spPr>
        <p:txBody>
          <a:bodyPr wrap="square">
            <a:spAutoFit/>
          </a:bodyPr>
          <a:lstStyle/>
          <a:p>
            <a:r>
              <a:rPr lang="en-US" dirty="0"/>
              <a:t>Chi-Square test:</a:t>
            </a:r>
          </a:p>
          <a:p>
            <a:r>
              <a:rPr lang="en-US" dirty="0"/>
              <a:t>Statistic </a:t>
            </a:r>
            <a:r>
              <a:rPr lang="en-US" dirty="0" smtClean="0"/>
              <a:t>	</a:t>
            </a:r>
            <a:r>
              <a:rPr lang="en-US" dirty="0"/>
              <a:t>	DF 	Value 	</a:t>
            </a:r>
            <a:r>
              <a:rPr lang="en-US" dirty="0" smtClean="0"/>
              <a:t>	P</a:t>
            </a:r>
            <a:r>
              <a:rPr lang="en-US" dirty="0"/>
              <a:t>-value</a:t>
            </a:r>
          </a:p>
          <a:p>
            <a:r>
              <a:rPr lang="en-US" dirty="0"/>
              <a:t>Chi-square 	16 	104.20794 	&lt;0.0001</a:t>
            </a:r>
          </a:p>
        </p:txBody>
      </p:sp>
    </p:spTree>
    <p:extLst>
      <p:ext uri="{BB962C8B-B14F-4D97-AF65-F5344CB8AC3E}">
        <p14:creationId xmlns:p14="http://schemas.microsoft.com/office/powerpoint/2010/main" val="20303921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1320</TotalTime>
  <Words>793</Words>
  <Application>Microsoft Macintosh PowerPoint</Application>
  <PresentationFormat>On-screen Show (4:3)</PresentationFormat>
  <Paragraphs>104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Elemental</vt:lpstr>
      <vt:lpstr>The Dog (or Cat) ate My Computer: Implementing Statistics Homework Online</vt:lpstr>
      <vt:lpstr>Background</vt:lpstr>
      <vt:lpstr>Background</vt:lpstr>
      <vt:lpstr>Background</vt:lpstr>
      <vt:lpstr>Research Interests/Focus Questions</vt:lpstr>
      <vt:lpstr>Methods</vt:lpstr>
      <vt:lpstr>Methods</vt:lpstr>
      <vt:lpstr>Preliminary Data Analysis</vt:lpstr>
      <vt:lpstr>Preliminary Data Analysis</vt:lpstr>
      <vt:lpstr>Further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Dog ate My Computer: Implementing Statistics Homework Online</dc:title>
  <dc:creator>Leigh Weiss</dc:creator>
  <cp:lastModifiedBy>Leigh Weiss</cp:lastModifiedBy>
  <cp:revision>28</cp:revision>
  <dcterms:created xsi:type="dcterms:W3CDTF">2014-05-12T16:04:00Z</dcterms:created>
  <dcterms:modified xsi:type="dcterms:W3CDTF">2014-05-13T16:57:12Z</dcterms:modified>
</cp:coreProperties>
</file>