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8" r:id="rId2"/>
    <p:sldId id="269" r:id="rId3"/>
    <p:sldId id="271" r:id="rId4"/>
    <p:sldId id="270" r:id="rId5"/>
    <p:sldId id="274" r:id="rId6"/>
    <p:sldId id="257" r:id="rId7"/>
    <p:sldId id="275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C0C0C0"/>
    <a:srgbClr val="969696"/>
    <a:srgbClr val="0000FF"/>
    <a:srgbClr val="33CC33"/>
    <a:srgbClr val="000099"/>
    <a:srgbClr val="FF6600"/>
    <a:srgbClr val="FFFF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77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1616-1941-4CAB-978A-065E1C39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E6F5-DE1D-4216-A010-3ACA8C727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075F-3D94-4106-88FC-81E705DA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9BC8-54FD-492C-B52F-296AF0D8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BE72-2920-4F2F-8681-45FB29D4F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F752-7D8B-4D3F-8B3D-26A0FE45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43A4-F34A-4AF2-A148-7C5EEC8A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7B2F2-3722-4E6E-B290-0AEEE60FC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2B14-16C1-48D5-8FBE-8B266FAF7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737BD-DAB7-48E4-8473-65E99995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8408-7BCA-46EA-A4F2-FF10A58E6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3E799B-C08E-48CB-A48E-B513893EA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uval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ited food shelves 008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3923" t="37051" r="61713" b="10140"/>
          <a:stretch>
            <a:fillRect/>
          </a:stretch>
        </p:blipFill>
        <p:spPr bwMode="auto">
          <a:xfrm>
            <a:off x="1364343" y="0"/>
            <a:ext cx="6415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342620" y="1739403"/>
            <a:ext cx="1574394" cy="136219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64344" y="5644230"/>
            <a:ext cx="6400800" cy="954107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Statistics </a:t>
            </a:r>
            <a:r>
              <a:rPr lang="en-US" sz="2800" b="1" dirty="0">
                <a:solidFill>
                  <a:schemeClr val="bg1"/>
                </a:solidFill>
              </a:rPr>
              <a:t>in the Supermarket: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 </a:t>
            </a:r>
            <a:r>
              <a:rPr lang="en-US" sz="2800" b="1" dirty="0">
                <a:solidFill>
                  <a:schemeClr val="bg1"/>
                </a:solidFill>
              </a:rPr>
              <a:t>Intellectually Nutritious </a:t>
            </a:r>
            <a:r>
              <a:rPr lang="en-US" sz="2800" b="1" dirty="0" smtClean="0">
                <a:solidFill>
                  <a:schemeClr val="bg1"/>
                </a:solidFill>
              </a:rPr>
              <a:t>Activity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2573" y="4470748"/>
            <a:ext cx="4817344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Alan </a:t>
            </a:r>
            <a:r>
              <a:rPr lang="en-US" sz="2800" b="1" dirty="0" err="1" smtClean="0">
                <a:solidFill>
                  <a:schemeClr val="bg1"/>
                </a:solidFill>
              </a:rPr>
              <a:t>Reifman</a:t>
            </a:r>
            <a:r>
              <a:rPr lang="en-US" sz="2800" b="1" dirty="0" smtClean="0">
                <a:solidFill>
                  <a:schemeClr val="bg1"/>
                </a:solidFill>
              </a:rPr>
              <a:t> &amp; Zhen Cong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28480" y="5059554"/>
            <a:ext cx="3930435" cy="523220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Texas Tech 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4343" y="490087"/>
            <a:ext cx="63862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Value of Students in Stat Classes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Collecting Their </a:t>
            </a:r>
            <a:r>
              <a:rPr lang="en-US" sz="2400" b="1" dirty="0" smtClean="0">
                <a:solidFill>
                  <a:srgbClr val="FF0000"/>
                </a:solidFill>
              </a:rPr>
              <a:t>Own Data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Statistics </a:t>
            </a:r>
            <a:r>
              <a:rPr lang="en-US" b="1" dirty="0"/>
              <a:t>educators have long advocated </a:t>
            </a:r>
            <a:r>
              <a:rPr lang="en-US" b="1" dirty="0" smtClean="0"/>
              <a:t>using real</a:t>
            </a:r>
            <a:r>
              <a:rPr lang="en-US" b="1" dirty="0"/>
              <a:t>, as opposed to artificially created, datasets for </a:t>
            </a:r>
            <a:r>
              <a:rPr lang="en-US" b="1" dirty="0" smtClean="0"/>
              <a:t>teaching.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Singer </a:t>
            </a:r>
            <a:r>
              <a:rPr lang="en-US" b="1" dirty="0"/>
              <a:t>and </a:t>
            </a:r>
            <a:r>
              <a:rPr lang="en-US" b="1" dirty="0" smtClean="0"/>
              <a:t>Willett</a:t>
            </a:r>
            <a:r>
              <a:rPr lang="en-US" b="1" dirty="0"/>
              <a:t> </a:t>
            </a:r>
            <a:r>
              <a:rPr lang="en-US" b="1" dirty="0" smtClean="0"/>
              <a:t>(1990)* articulate </a:t>
            </a:r>
            <a:r>
              <a:rPr lang="en-US" b="1" dirty="0"/>
              <a:t>this position, but </a:t>
            </a:r>
            <a:r>
              <a:rPr lang="en-US" b="1" dirty="0" smtClean="0"/>
              <a:t>emphasize having </a:t>
            </a:r>
            <a:r>
              <a:rPr lang="en-US" b="1" dirty="0"/>
              <a:t>students re-analyze existing data (e.g., </a:t>
            </a:r>
            <a:r>
              <a:rPr lang="en-US" b="1" dirty="0" smtClean="0"/>
              <a:t>from U.S</a:t>
            </a:r>
            <a:r>
              <a:rPr lang="en-US" b="1" dirty="0"/>
              <a:t>. Census or previously published articles</a:t>
            </a:r>
            <a:r>
              <a:rPr lang="en-US" b="1" dirty="0" smtClean="0"/>
              <a:t>). 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Having </a:t>
            </a:r>
            <a:r>
              <a:rPr lang="en-US" b="1" dirty="0"/>
              <a:t>students </a:t>
            </a:r>
            <a:r>
              <a:rPr lang="en-US" b="1" dirty="0" smtClean="0"/>
              <a:t>collect </a:t>
            </a:r>
            <a:r>
              <a:rPr lang="en-US" b="1" u="sng" dirty="0">
                <a:solidFill>
                  <a:srgbClr val="FF0000"/>
                </a:solidFill>
              </a:rPr>
              <a:t>new</a:t>
            </a:r>
            <a:r>
              <a:rPr lang="en-US" b="1" dirty="0"/>
              <a:t> data has </a:t>
            </a:r>
            <a:r>
              <a:rPr lang="en-US" b="1" dirty="0" smtClean="0"/>
              <a:t>advantage </a:t>
            </a:r>
            <a:r>
              <a:rPr lang="en-US" b="1" dirty="0"/>
              <a:t>of giving them </a:t>
            </a:r>
            <a:r>
              <a:rPr lang="en-US" b="1" dirty="0" smtClean="0"/>
              <a:t>ownership </a:t>
            </a:r>
            <a:r>
              <a:rPr lang="en-US" b="1" dirty="0"/>
              <a:t>of </a:t>
            </a:r>
            <a:r>
              <a:rPr lang="en-US" b="1" dirty="0" smtClean="0"/>
              <a:t>data </a:t>
            </a:r>
            <a:r>
              <a:rPr lang="en-US" b="1" dirty="0"/>
              <a:t>collection and analyses. 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However</a:t>
            </a:r>
            <a:r>
              <a:rPr lang="en-US" b="1" dirty="0"/>
              <a:t>, common forms of data collection </a:t>
            </a:r>
            <a:r>
              <a:rPr lang="en-US" b="1" dirty="0" smtClean="0"/>
              <a:t>(e.g., surveys) present </a:t>
            </a:r>
            <a:r>
              <a:rPr lang="en-US" b="1" dirty="0"/>
              <a:t>challenges and sources of delay (e.g., </a:t>
            </a:r>
            <a:r>
              <a:rPr lang="en-US" b="1" dirty="0" smtClean="0"/>
              <a:t>finding </a:t>
            </a:r>
            <a:r>
              <a:rPr lang="en-US" b="1" dirty="0"/>
              <a:t>respondents; seeking human-subjects approval under some circumstances</a:t>
            </a:r>
            <a:r>
              <a:rPr lang="en-US" b="1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343" y="5756479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*Singer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J.D</a:t>
            </a:r>
            <a:r>
              <a:rPr lang="en-US" sz="1600" b="1" dirty="0">
                <a:solidFill>
                  <a:srgbClr val="FF0000"/>
                </a:solidFill>
              </a:rPr>
              <a:t>., </a:t>
            </a:r>
            <a:r>
              <a:rPr lang="en-US" sz="1600" b="1" dirty="0" smtClean="0">
                <a:solidFill>
                  <a:srgbClr val="FF0000"/>
                </a:solidFill>
              </a:rPr>
              <a:t>&amp; </a:t>
            </a:r>
            <a:r>
              <a:rPr lang="en-US" sz="1600" b="1" dirty="0">
                <a:solidFill>
                  <a:srgbClr val="FF0000"/>
                </a:solidFill>
              </a:rPr>
              <a:t>Willett, </a:t>
            </a:r>
            <a:r>
              <a:rPr lang="en-US" sz="1600" b="1" dirty="0" smtClean="0">
                <a:solidFill>
                  <a:srgbClr val="FF0000"/>
                </a:solidFill>
              </a:rPr>
              <a:t>J.B</a:t>
            </a:r>
            <a:r>
              <a:rPr lang="en-US" sz="1600" b="1" dirty="0">
                <a:solidFill>
                  <a:srgbClr val="FF0000"/>
                </a:solidFill>
              </a:rPr>
              <a:t>. </a:t>
            </a:r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1990).  Improving the </a:t>
            </a:r>
            <a:r>
              <a:rPr lang="en-US" sz="1600" b="1" dirty="0" smtClean="0">
                <a:solidFill>
                  <a:srgbClr val="FF0000"/>
                </a:solidFill>
              </a:rPr>
              <a:t>teaching </a:t>
            </a:r>
            <a:r>
              <a:rPr lang="en-US" sz="1600" b="1" dirty="0">
                <a:solidFill>
                  <a:srgbClr val="FF0000"/>
                </a:solidFill>
              </a:rPr>
              <a:t>of </a:t>
            </a:r>
            <a:r>
              <a:rPr lang="en-US" sz="1600" b="1" dirty="0" smtClean="0">
                <a:solidFill>
                  <a:srgbClr val="FF0000"/>
                </a:solidFill>
              </a:rPr>
              <a:t>applied statistics</a:t>
            </a:r>
            <a:r>
              <a:rPr lang="en-US" sz="1600" b="1" dirty="0">
                <a:solidFill>
                  <a:srgbClr val="FF0000"/>
                </a:solidFill>
              </a:rPr>
              <a:t>: Putting the </a:t>
            </a:r>
            <a:r>
              <a:rPr lang="en-US" sz="1600" b="1" dirty="0" smtClean="0">
                <a:solidFill>
                  <a:srgbClr val="FF0000"/>
                </a:solidFill>
              </a:rPr>
              <a:t>data back </a:t>
            </a:r>
            <a:r>
              <a:rPr lang="en-US" sz="1600" b="1" dirty="0">
                <a:solidFill>
                  <a:srgbClr val="FF0000"/>
                </a:solidFill>
              </a:rPr>
              <a:t>Into </a:t>
            </a:r>
            <a:r>
              <a:rPr lang="en-US" sz="1600" b="1" dirty="0" smtClean="0">
                <a:solidFill>
                  <a:srgbClr val="FF0000"/>
                </a:solidFill>
              </a:rPr>
              <a:t>data-analysis</a:t>
            </a:r>
            <a:r>
              <a:rPr lang="en-US" sz="1600" b="1" dirty="0">
                <a:solidFill>
                  <a:srgbClr val="FF0000"/>
                </a:solidFill>
              </a:rPr>
              <a:t>. </a:t>
            </a:r>
            <a:r>
              <a:rPr lang="en-US" sz="1600" b="1" i="1" dirty="0">
                <a:solidFill>
                  <a:srgbClr val="FF0000"/>
                </a:solidFill>
              </a:rPr>
              <a:t>American Statistician</a:t>
            </a:r>
            <a:r>
              <a:rPr lang="en-US" sz="1600" b="1" dirty="0">
                <a:solidFill>
                  <a:srgbClr val="FF0000"/>
                </a:solidFill>
              </a:rPr>
              <a:t>, </a:t>
            </a:r>
            <a:r>
              <a:rPr lang="en-US" sz="1600" b="1" i="1" dirty="0" smtClean="0">
                <a:solidFill>
                  <a:srgbClr val="FF0000"/>
                </a:solidFill>
              </a:rPr>
              <a:t>44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223-230.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64343" y="1034481"/>
            <a:ext cx="64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Motivation for Present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ctivity </a:t>
            </a:r>
          </a:p>
          <a:p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Students collect </a:t>
            </a:r>
            <a:r>
              <a:rPr lang="en-US" b="1" dirty="0"/>
              <a:t>their own data, free from common logistical challenges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Activity </a:t>
            </a:r>
            <a:r>
              <a:rPr lang="en-US" b="1" dirty="0"/>
              <a:t>contains a detective-like component, requiring students’ use of statistical analyses to estimate answers to real-world </a:t>
            </a:r>
            <a:r>
              <a:rPr lang="en-US" b="1" dirty="0" smtClean="0"/>
              <a:t>questions.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To begin the project, students are sent to the supermarket…</a:t>
            </a:r>
            <a:endParaRPr lang="en-US" b="1" dirty="0"/>
          </a:p>
        </p:txBody>
      </p:sp>
      <p:pic>
        <p:nvPicPr>
          <p:cNvPr id="21506" name="Picture 2" descr="C:\Users\areifman\AppData\Local\Microsoft\Windows\Temporary Internet Files\Content.IE5\DGGX4Q7Y\MC9003002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687" y="4881242"/>
            <a:ext cx="1808683" cy="162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93371" y="303590"/>
            <a:ext cx="63427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® Nutritional Rating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Displays single value from 1-100 to indicate a given food product’s nutritional value, with higher scores indicating healthier foods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hlinkClick r:id="rId2"/>
              </a:rPr>
              <a:t>http://www.nuval.com/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b="1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Some supermarkets, including one in our home city, display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scores on shelves beside food products.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website notes that the system “takes more than 30 different nutrients and nutrition factors into account,” which are submitted to a “complex algorithm.”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16406" t="39513" r="48675" b="24116"/>
          <a:stretch>
            <a:fillRect/>
          </a:stretch>
        </p:blipFill>
        <p:spPr bwMode="auto">
          <a:xfrm>
            <a:off x="2878818" y="2133600"/>
            <a:ext cx="3405868" cy="198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067504" y="2946399"/>
            <a:ext cx="1600200" cy="1143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64342" y="232947"/>
            <a:ext cx="63427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Statistical Lessons with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System</a:t>
            </a:r>
            <a:endParaRPr lang="en-US" sz="2400" b="1" dirty="0" smtClean="0">
              <a:solidFill>
                <a:srgbClr val="FF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Nutritional information on packages (e.g.,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daily value of carbohydrates, saturated fat, and different vitamins) allows one to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compute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correlations (or regression coefficients) with products’ overall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scores. </a:t>
            </a: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9790" y="2119085"/>
            <a:ext cx="2585811" cy="4506686"/>
            <a:chOff x="4511675" y="1295400"/>
            <a:chExt cx="3586163" cy="55626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4219" t="27701" r="53125" b="9583"/>
            <a:stretch>
              <a:fillRect/>
            </a:stretch>
          </p:blipFill>
          <p:spPr bwMode="auto">
            <a:xfrm>
              <a:off x="4511675" y="1295400"/>
              <a:ext cx="3586163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7407275" y="29718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407275" y="53340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7407275" y="56388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7407275" y="44958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7407275" y="42672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7407275" y="39624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483475" y="37338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407275" y="32766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654675" y="56388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654675" y="5334000"/>
              <a:ext cx="6096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83314" y="2212760"/>
            <a:ext cx="3048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 typeface="Arial" pitchFamily="34" charset="0"/>
              <a:buChar char="•"/>
            </a:pPr>
            <a:r>
              <a:rPr lang="en-US" b="1" dirty="0" smtClean="0">
                <a:ea typeface="Calibri" pitchFamily="34" charset="0"/>
                <a:cs typeface="Times New Roman" pitchFamily="18" charset="0"/>
              </a:rPr>
              <a:t>Trying to discover complete algorithm through statistical analysis beyond the scope of our activity.</a:t>
            </a: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US" b="1" dirty="0" smtClean="0">
                <a:ea typeface="Calibri" pitchFamily="34" charset="0"/>
                <a:cs typeface="Times New Roman" pitchFamily="18" charset="0"/>
              </a:rPr>
              <a:t> Still, students could discover weighted combinations of food properties that correlate well with </a:t>
            </a:r>
            <a:r>
              <a:rPr lang="en-US" b="1" dirty="0" err="1" smtClean="0">
                <a:ea typeface="Calibri" pitchFamily="34" charset="0"/>
                <a:cs typeface="Times New Roman" pitchFamily="18" charset="0"/>
              </a:rPr>
              <a:t>Nuval</a:t>
            </a:r>
            <a:r>
              <a:rPr lang="en-US" b="1" dirty="0" smtClean="0">
                <a:ea typeface="Calibri" pitchFamily="34" charset="0"/>
                <a:cs typeface="Times New Roman" pitchFamily="18" charset="0"/>
              </a:rPr>
              <a:t> scores.</a:t>
            </a:r>
            <a:endParaRPr lang="en-US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93370" y="261257"/>
            <a:ext cx="642982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Activity</a:t>
            </a:r>
          </a:p>
          <a:p>
            <a:pPr lvl="0" eaLnBrk="0" hangingPunct="0"/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Students in 2012 graduate multiple-regression course (taught by second author) assigned to estimate how 10 specific nutritional quantities (independent variables) contributed to overall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 (dependent variable).</a:t>
            </a:r>
          </a:p>
          <a:p>
            <a:pPr lvl="0" eaLnBrk="0" hangingPunct="0">
              <a:buFont typeface="Arial" pitchFamily="34" charset="0"/>
              <a:buChar char="•"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Each student instructed to go to 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-participating supermarket and record the nutritional information for randomly sampled products along a particular aisle (different for each student). </a:t>
            </a: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93370" y="188686"/>
            <a:ext cx="642982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Activity (Continued)</a:t>
            </a:r>
          </a:p>
          <a:p>
            <a:pPr lvl="0" algn="ctr" eaLnBrk="0" hangingPunct="0"/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 b="1" dirty="0" smtClean="0"/>
              <a:t>Format of Data-Recording Sheet</a:t>
            </a:r>
          </a:p>
          <a:p>
            <a:pPr lvl="0" algn="ctr" eaLnBrk="0" hangingPunct="0"/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Each student collected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approximately 48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lines of data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where each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line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contained an overall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 and 10 specific nutritional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daily values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 a product. </a:t>
            </a:r>
          </a:p>
          <a:p>
            <a:pPr lvl="0" eaLnBrk="0" hangingPunct="0">
              <a:buFont typeface="Arial" pitchFamily="34" charset="0"/>
              <a:buChar char="•"/>
            </a:pPr>
            <a:endParaRPr lang="en-US" sz="12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Each student then conducted a multiple-regression analysis with his or her own dataset. </a:t>
            </a:r>
          </a:p>
          <a:p>
            <a:pPr lvl="0" eaLnBrk="0" hangingPunct="0">
              <a:buFont typeface="Arial" pitchFamily="34" charset="0"/>
              <a:buChar char="•"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tudents could examine positive and negative regression weights for different nutritional properties,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to see which properties were associated with increases or decreases 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scores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(and by how much).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Group 174"/>
          <p:cNvGraphicFramePr>
            <a:graphicFrameLocks noGrp="1"/>
          </p:cNvGraphicFramePr>
          <p:nvPr/>
        </p:nvGraphicFramePr>
        <p:xfrm>
          <a:off x="1" y="1293815"/>
          <a:ext cx="9143998" cy="2189615"/>
        </p:xfrm>
        <a:graphic>
          <a:graphicData uri="http://schemas.openxmlformats.org/drawingml/2006/table">
            <a:tbl>
              <a:tblPr/>
              <a:tblGrid>
                <a:gridCol w="986970"/>
                <a:gridCol w="885372"/>
                <a:gridCol w="667657"/>
                <a:gridCol w="783771"/>
                <a:gridCol w="1016000"/>
                <a:gridCol w="638629"/>
                <a:gridCol w="783771"/>
                <a:gridCol w="682172"/>
                <a:gridCol w="566057"/>
                <a:gridCol w="537029"/>
                <a:gridCol w="986971"/>
                <a:gridCol w="609599"/>
              </a:tblGrid>
              <a:tr h="745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Overall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NuVal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Choles-terol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Sod-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ium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4343" y="403001"/>
            <a:ext cx="6400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Results &amp; Recommendations</a:t>
            </a:r>
          </a:p>
          <a:p>
            <a:pPr lvl="0" eaLnBrk="0" hangingPunct="0"/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Students successfully completed the data collection, analysis, and interpretation. </a:t>
            </a:r>
          </a:p>
          <a:p>
            <a:pPr lvl="0" eaLnBrk="0" hangingPunct="0">
              <a:buFont typeface="Arial" pitchFamily="34" charset="0"/>
              <a:buChar char="•"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Beyond the basic question of how the 10 nutritional components related to the overall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score, the activity lends itself to discussion of further issues. </a:t>
            </a:r>
          </a:p>
          <a:p>
            <a:pPr lvl="0" eaLnBrk="0" hangingPunct="0">
              <a:buFont typeface="Arial" pitchFamily="34" charset="0"/>
              <a:buChar char="•"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he R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for the 10-predictor equation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expected to fall well short of 1.00 (and indeed did) due to the fact that the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 is based on 30 contributing factors (with possible nonlinear relations).</a:t>
            </a:r>
          </a:p>
          <a:p>
            <a:pPr lvl="1" eaLnBrk="0" hangingPunct="0"/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relation of a given nutritional property to overall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NuVal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score may be different within </a:t>
            </a:r>
            <a:r>
              <a:rPr lang="en-US" b="1" dirty="0" smtClean="0">
                <a:latin typeface="+mn-lt"/>
                <a:ea typeface="Calibri" pitchFamily="34" charset="0"/>
                <a:cs typeface="Times New Roman" pitchFamily="18" charset="0"/>
              </a:rPr>
              <a:t>types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of food (e.g., cookies/crackers; frozen vegetables) when the data are analyzed separately by food type.  </a:t>
            </a:r>
          </a:p>
          <a:p>
            <a:pPr lvl="1" eaLnBrk="0" hangingPunct="0">
              <a:buFont typeface="Arial" pitchFamily="34" charset="0"/>
              <a:buChar char="•"/>
            </a:pPr>
            <a:endParaRPr lang="en-US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Though implemented with graduate students, the present activity would also be appropriate for advanced undergraduate students, in our view.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r. Zhen Cong"/>
          <p:cNvPicPr>
            <a:picLocks noChangeAspect="1" noChangeArrowheads="1"/>
          </p:cNvPicPr>
          <p:nvPr/>
        </p:nvPicPr>
        <p:blipFill>
          <a:blip r:embed="rId2" cstate="print"/>
          <a:srcRect l="16190" t="4632" r="6079" b="16913"/>
          <a:stretch>
            <a:fillRect/>
          </a:stretch>
        </p:blipFill>
        <p:spPr bwMode="auto">
          <a:xfrm>
            <a:off x="5312228" y="812800"/>
            <a:ext cx="2217145" cy="335668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79657" y="0"/>
            <a:ext cx="1364343" cy="6858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5592" y="4630058"/>
            <a:ext cx="535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Any Questions or Comments?</a:t>
            </a:r>
            <a:endParaRPr lang="en-US" sz="2800" b="1" dirty="0"/>
          </a:p>
        </p:txBody>
      </p:sp>
      <p:pic>
        <p:nvPicPr>
          <p:cNvPr id="1026" name="Picture 2" descr="http://ttuhdfs.files.wordpress.com/2013/11/img_1546.jpg?w=1000&amp;h="/>
          <p:cNvPicPr>
            <a:picLocks noChangeAspect="1" noChangeArrowheads="1"/>
          </p:cNvPicPr>
          <p:nvPr/>
        </p:nvPicPr>
        <p:blipFill>
          <a:blip r:embed="rId3" cstate="print"/>
          <a:srcRect l="63124" r="17719" b="55965"/>
          <a:stretch>
            <a:fillRect/>
          </a:stretch>
        </p:blipFill>
        <p:spPr bwMode="auto">
          <a:xfrm>
            <a:off x="1611086" y="808719"/>
            <a:ext cx="2229530" cy="335688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38" t="54751" r="57429" b="12824"/>
          <a:stretch>
            <a:fillRect/>
          </a:stretch>
        </p:blipFill>
        <p:spPr bwMode="auto">
          <a:xfrm>
            <a:off x="3918859" y="1850733"/>
            <a:ext cx="1291770" cy="129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666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Technology 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Reifman</dc:creator>
  <cp:lastModifiedBy>areifman</cp:lastModifiedBy>
  <cp:revision>126</cp:revision>
  <dcterms:created xsi:type="dcterms:W3CDTF">2012-01-24T15:29:00Z</dcterms:created>
  <dcterms:modified xsi:type="dcterms:W3CDTF">2014-04-26T15:09:54Z</dcterms:modified>
</cp:coreProperties>
</file>