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9" r:id="rId4"/>
    <p:sldId id="274" r:id="rId5"/>
    <p:sldId id="270" r:id="rId6"/>
    <p:sldId id="271" r:id="rId7"/>
    <p:sldId id="267" r:id="rId8"/>
    <p:sldId id="272" r:id="rId9"/>
    <p:sldId id="278" r:id="rId10"/>
    <p:sldId id="275" r:id="rId11"/>
    <p:sldId id="276" r:id="rId12"/>
    <p:sldId id="277" r:id="rId13"/>
  </p:sldIdLst>
  <p:sldSz cx="9144000" cy="6858000" type="screen4x3"/>
  <p:notesSz cx="9167813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12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189"/>
        <p:guide pos="28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72440" cy="3478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93279" y="0"/>
            <a:ext cx="3972440" cy="3478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A5469-4C1E-4851-AB18-CDA9FFD5B275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067"/>
            <a:ext cx="3972440" cy="347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93279" y="6601067"/>
            <a:ext cx="3972440" cy="347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90382-BF9D-43DE-A026-311B2ADDB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15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body"/>
          </p:nvPr>
        </p:nvSpPr>
        <p:spPr>
          <a:xfrm>
            <a:off x="1039868" y="3630691"/>
            <a:ext cx="8310452" cy="3440046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 noProof="0"/>
              <a:t>Click to edit the notes format</a:t>
            </a:r>
            <a:endParaRPr noProof="0"/>
          </a:p>
        </p:txBody>
      </p:sp>
      <p:sp>
        <p:nvSpPr>
          <p:cNvPr id="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4509632" cy="382496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&lt;header&gt;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dt"/>
          </p:nvPr>
        </p:nvSpPr>
        <p:spPr>
          <a:xfrm>
            <a:off x="5880559" y="0"/>
            <a:ext cx="4509630" cy="382496"/>
          </a:xfrm>
          <a:prstGeom prst="rect">
            <a:avLst/>
          </a:prstGeom>
        </p:spPr>
        <p:txBody>
          <a:bodyPr wrap="none"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&lt;date/time&gt;</a:t>
            </a:r>
            <a:endParaRPr/>
          </a:p>
        </p:txBody>
      </p:sp>
      <p:sp>
        <p:nvSpPr>
          <p:cNvPr id="9" name="PlaceHolder 4"/>
          <p:cNvSpPr>
            <a:spLocks noGrp="1"/>
          </p:cNvSpPr>
          <p:nvPr>
            <p:ph type="ftr"/>
          </p:nvPr>
        </p:nvSpPr>
        <p:spPr>
          <a:xfrm>
            <a:off x="0" y="7262588"/>
            <a:ext cx="4509632" cy="382495"/>
          </a:xfrm>
          <a:prstGeom prst="rect">
            <a:avLst/>
          </a:prstGeom>
        </p:spPr>
        <p:txBody>
          <a:bodyPr wrap="none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&lt;footer&gt;</a:t>
            </a:r>
            <a:endParaRPr/>
          </a:p>
        </p:txBody>
      </p:sp>
      <p:sp>
        <p:nvSpPr>
          <p:cNvPr id="10" name="PlaceHolder 5"/>
          <p:cNvSpPr>
            <a:spLocks noGrp="1"/>
          </p:cNvSpPr>
          <p:nvPr>
            <p:ph type="sldNum"/>
          </p:nvPr>
        </p:nvSpPr>
        <p:spPr>
          <a:xfrm>
            <a:off x="5880559" y="7262588"/>
            <a:ext cx="4509630" cy="382495"/>
          </a:xfrm>
          <a:prstGeom prst="rect">
            <a:avLst/>
          </a:prstGeom>
        </p:spPr>
        <p:txBody>
          <a:bodyPr wrap="none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7A68B3-2F38-4945-BA88-07ABEFE9E26B}" type="slidenum">
              <a:rPr lang="en-US"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2727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46388" y="520700"/>
            <a:ext cx="3475037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7A68B3-2F38-4945-BA88-07ABEFE9E2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4579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marL="172684" indent="-172684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8675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9459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0483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1507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9459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marL="172684" indent="-172684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0483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marL="172684" indent="-172684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1507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marL="172684" indent="-172684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2531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ustomShape 1"/>
          <p:cNvSpPr>
            <a:spLocks noChangeArrowheads="1"/>
          </p:cNvSpPr>
          <p:nvPr/>
        </p:nvSpPr>
        <p:spPr bwMode="auto">
          <a:xfrm>
            <a:off x="1527970" y="521256"/>
            <a:ext cx="6111875" cy="26062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2098" tIns="46049" rIns="92098" bIns="4604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23555" name="PlaceHolder 2"/>
          <p:cNvSpPr>
            <a:spLocks noGrp="1"/>
          </p:cNvSpPr>
          <p:nvPr>
            <p:ph type="body"/>
          </p:nvPr>
        </p:nvSpPr>
        <p:spPr bwMode="auto">
          <a:xfrm>
            <a:off x="916782" y="3301286"/>
            <a:ext cx="7334250" cy="643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marL="172684" indent="-172684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86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9865-B952-441F-980C-7FE0382E7A6B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0A06-444E-42C0-83C3-0886AEEF7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936AE-D377-4DB8-8909-6F709EFA058A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9F70-15F3-4342-ADF0-AC0770C07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53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8B6F-4902-40D4-AC0A-8836B4FFEEB3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F03C-DF40-4D8E-895A-FF2758E38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3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0ACB-B709-4E68-AC20-ADE87723A625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907C-396B-46E9-9F7F-9EB030C29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0B3B-DF3E-47E7-BAB6-CA98DD98839D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9689F-D310-4679-BB94-D58502BC7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1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2A9DE-AACC-4D40-8919-A801AAFEB2D0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55DD4-DE45-4880-A816-A14038859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9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20826-4BCD-4BAD-B4BE-C0D82686CC36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A46-B2B0-4086-B41C-B22B2D17A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8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0AB9A-A92E-47EF-BDDC-D4C8BC6F8197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FFAD-28A9-4B30-BAB0-85CEF72A0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4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F59FA-FD7F-421F-B440-C8EF7AB89103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4FBF-E795-40FA-9C3B-4CD2AE78E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5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0876-730F-44EF-8EE5-0C5B0765A9CB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1A2E9-5A6E-4381-9883-EFB4C26A7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5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89B5A-391A-4698-868D-C7C9C5DC9AE4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EF206-15CD-405C-83EC-00AEF5890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6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05788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the title text formatClick to edit Master title style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05788" cy="5243513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/>
              <a:t>Click to edit the outline text format</a:t>
            </a:r>
            <a:endParaRPr/>
          </a:p>
          <a:p>
            <a:pPr lvl="1"/>
            <a:r>
              <a:rPr lang="en-US"/>
              <a:t>Second Outline Level</a:t>
            </a:r>
            <a:endParaRPr/>
          </a:p>
          <a:p>
            <a:pPr lvl="2"/>
            <a:r>
              <a:rPr lang="en-US"/>
              <a:t>Third Outline Level</a:t>
            </a:r>
            <a:endParaRPr/>
          </a:p>
          <a:p>
            <a:pPr lvl="3"/>
            <a:r>
              <a:rPr lang="en-US"/>
              <a:t>Fourth Outline Level</a:t>
            </a:r>
            <a:endParaRPr/>
          </a:p>
          <a:p>
            <a:pPr lvl="4"/>
            <a:r>
              <a:rPr lang="en-US"/>
              <a:t>Fifth Outline Level</a:t>
            </a:r>
            <a:endParaRPr/>
          </a:p>
          <a:p>
            <a:pPr lvl="5"/>
            <a:r>
              <a:rPr lang="en-US"/>
              <a:t>Sixth Outline Level</a:t>
            </a:r>
            <a:endParaRPr/>
          </a:p>
          <a:p>
            <a:pPr lvl="6"/>
            <a:r>
              <a:rPr lang="en-US"/>
              <a:t>Seventh Outline Level</a:t>
            </a:r>
            <a:endParaRPr/>
          </a:p>
          <a:p>
            <a:pPr lvl="7"/>
            <a:r>
              <a:rPr lang="en-US"/>
              <a:t>Eighth Outline Level</a:t>
            </a:r>
            <a:endParaRPr/>
          </a:p>
          <a:p>
            <a:r>
              <a:rPr lang="en-US"/>
              <a:t>Ninth Outline LevelClick to edit Master text styles</a:t>
            </a:r>
            <a:endParaRPr/>
          </a:p>
          <a:p>
            <a:r>
              <a:rPr lang="en-US"/>
              <a:t>Second level</a:t>
            </a:r>
            <a:endParaRPr/>
          </a:p>
          <a:p>
            <a:pPr lvl="1"/>
            <a:r>
              <a:rPr lang="en-US"/>
              <a:t>Third level</a:t>
            </a:r>
            <a:endParaRPr/>
          </a:p>
          <a:p>
            <a:pPr lvl="2"/>
            <a:r>
              <a:rPr lang="en-US"/>
              <a:t>Fourth level</a:t>
            </a:r>
            <a:endParaRPr/>
          </a:p>
          <a:p>
            <a:pPr lvl="3"/>
            <a:r>
              <a:rPr lang="en-US"/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458075" y="6245225"/>
            <a:ext cx="298450" cy="290513"/>
          </a:xfrm>
          <a:prstGeom prst="rect">
            <a:avLst/>
          </a:prstGeom>
        </p:spPr>
        <p:txBody>
          <a:bodyPr lIns="90000" tIns="45000" rIns="90000" bIns="4500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Arial"/>
                <a:ea typeface="SimSun"/>
                <a:cs typeface="+mn-cs"/>
              </a:defRPr>
            </a:lvl1pPr>
          </a:lstStyle>
          <a:p>
            <a:pPr>
              <a:defRPr/>
            </a:pPr>
            <a:fld id="{29FDBE58-EC69-4363-9A30-532498FB8651}" type="slidenum">
              <a:rPr lang="en-US"/>
              <a:pPr>
                <a:defRPr/>
              </a:pPr>
              <a:t>‹#›</a:t>
            </a:fld>
            <a:endParaRPr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13C7E0-772E-4583-84FE-DBC6395C7987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B8547C-B1EB-444F-8F1A-5231D4C35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63613"/>
            <a:ext cx="3429000" cy="589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Shape 2"/>
          <p:cNvSpPr txBox="1">
            <a:spLocks noChangeArrowheads="1"/>
          </p:cNvSpPr>
          <p:nvPr/>
        </p:nvSpPr>
        <p:spPr bwMode="auto">
          <a:xfrm>
            <a:off x="312738" y="1227138"/>
            <a:ext cx="5245100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ea typeface="ヒラギノ角ゴ ProN W3"/>
                <a:cs typeface="ヒラギノ角ゴ ProN W3"/>
              </a:rPr>
              <a:t>Integrating Writing in the Statistics Curriculum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462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Shape 3"/>
          <p:cNvSpPr txBox="1">
            <a:spLocks noChangeArrowheads="1"/>
          </p:cNvSpPr>
          <p:nvPr/>
        </p:nvSpPr>
        <p:spPr bwMode="auto">
          <a:xfrm>
            <a:off x="7458075" y="6245225"/>
            <a:ext cx="29845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043B150-2426-4D6E-84F3-795F475D7B3B}" type="slidenum">
              <a:rPr lang="en-US" altLang="en-US" sz="1800"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4104" name="CustomShape 4"/>
          <p:cNvSpPr>
            <a:spLocks noChangeArrowheads="1"/>
          </p:cNvSpPr>
          <p:nvPr/>
        </p:nvSpPr>
        <p:spPr bwMode="auto">
          <a:xfrm>
            <a:off x="1295400" y="4495800"/>
            <a:ext cx="373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760" tIns="50760" rIns="90000" bIns="5076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ea typeface="ヒラギノ角ゴ ProN W3"/>
                <a:cs typeface="ヒラギノ角ゴ ProN W3"/>
              </a:rPr>
              <a:t>Dean Poeth and Jane Oppenlander</a:t>
            </a: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ea typeface="ヒラギノ角ゴ ProN W3"/>
                <a:cs typeface="ヒラギノ角ゴ ProN W3"/>
              </a:rPr>
              <a:t>Union Graduate College</a:t>
            </a: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ea typeface="ヒラギノ角ゴ ProN W3"/>
                <a:cs typeface="ヒラギノ角ゴ ProN W3"/>
              </a:rPr>
              <a:t>eCOTS, May 19-23, 2014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TextShape 2"/>
          <p:cNvSpPr txBox="1">
            <a:spLocks noChangeArrowheads="1"/>
          </p:cNvSpPr>
          <p:nvPr/>
        </p:nvSpPr>
        <p:spPr bwMode="auto">
          <a:xfrm>
            <a:off x="8153400" y="6256338"/>
            <a:ext cx="6286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612E1FC-42F5-4F82-89E7-D330864AAE12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13317" name="TextShape 3"/>
          <p:cNvSpPr txBox="1">
            <a:spLocks noChangeArrowheads="1"/>
          </p:cNvSpPr>
          <p:nvPr/>
        </p:nvSpPr>
        <p:spPr bwMode="auto">
          <a:xfrm>
            <a:off x="1600200" y="152400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Best Practices</a:t>
            </a:r>
          </a:p>
        </p:txBody>
      </p:sp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266825"/>
            <a:ext cx="8610600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Be prepared to provide examples of outlines, memos, and technical reports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Don’t forget to require an outline as part of an assignment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Be explicit when precise technical language is required in writing statistical results</a:t>
            </a:r>
            <a:endParaRPr lang="en-US" altLang="en-US" sz="2800" dirty="0" smtClean="0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Assess writing no more than 10% of assignment grade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Instructors must model good writing in everything they do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Board work, tests, assignment, emails to students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Encourage proofreading and having someone else review their assignments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Early in the course give small writing assignments </a:t>
            </a:r>
            <a:r>
              <a:rPr lang="en-US" altLang="en-US" sz="200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that have small contribution </a:t>
            </a: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to final course grade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Allows students to become accustomed to technical writing and expectations for professional quality without undue worry about the impact on final course grade</a:t>
            </a: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0" name="TextShape 2"/>
          <p:cNvSpPr txBox="1">
            <a:spLocks noChangeArrowheads="1"/>
          </p:cNvSpPr>
          <p:nvPr/>
        </p:nvSpPr>
        <p:spPr bwMode="auto">
          <a:xfrm>
            <a:off x="8153400" y="6256338"/>
            <a:ext cx="6286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884BD04-C21A-4252-91E2-FB082303CE12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14341" name="TextShape 3"/>
          <p:cNvSpPr txBox="1">
            <a:spLocks noChangeArrowheads="1"/>
          </p:cNvSpPr>
          <p:nvPr/>
        </p:nvSpPr>
        <p:spPr bwMode="auto">
          <a:xfrm>
            <a:off x="1600200" y="152400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Conclusions</a:t>
            </a:r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266825"/>
            <a:ext cx="8610600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Writing reinforces statistical concepts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The act of writing causes students to think about the interpretation of their results 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Use of abstracts and page limits helps students recognize and focus on the key statistical information</a:t>
            </a: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en-US" sz="2000" dirty="0" smtClean="0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Many students understand the importance of good writing for career success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Create a safe atmosphere to practice developing professional writing skills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Provide motivation and examples of good writing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Hold students accountable for their writing</a:t>
            </a: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3206825-9A38-4D55-B243-C84A8522CDA4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5125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Setting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600"/>
            <a:ext cx="8610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Union Graduate College is comprised of four schools offering master’s degrees and post-baccalaureate certificates in:</a:t>
            </a:r>
            <a:endParaRPr lang="en-US" altLang="en-US" sz="2400" dirty="0" smtClean="0">
              <a:ea typeface="ヒラギノ角ゴ ProN W3"/>
              <a:cs typeface="ヒラギノ角ゴ ProN W3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Management and Healthcare Management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Engineering and Computer Science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Education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Bioethics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Effective communication (oral and written) is a required competency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There is no college-wide writing resource center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Graduate level statistics courses are offered in all schools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Required for MBA, elective for all other programs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Taught both on-line and in the classroom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E858D04-24F4-4239-BF3A-F105B17016FD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6149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Expectations</a:t>
            </a:r>
          </a:p>
        </p:txBody>
      </p:sp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600"/>
            <a:ext cx="8610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Students in professional master’s degree programs aspire to leadership positions in their fields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Communication is a core competency for professional success and upward mobility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Our programs develop writing competency across the curricula</a:t>
            </a:r>
            <a:endParaRPr lang="en-US" altLang="en-US" sz="2400" dirty="0" smtClean="0">
              <a:ea typeface="ヒラギノ角ゴ ProN W3"/>
              <a:cs typeface="ヒラギノ角ゴ ProN W3"/>
            </a:endParaRP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In statistics courses we focus on writing professional quality reports and presentations that communicate the results of statistical analysis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In lay language (no statistical jargon)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In the context of the business problem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9FF1BB6-9A52-4B8F-9366-500597E00F45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7173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Observed Writing Issues </a:t>
            </a:r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600"/>
            <a:ext cx="8610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There is a wide range of </a:t>
            </a:r>
            <a:r>
              <a:rPr lang="en-US" altLang="en-US" sz="240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writing skill </a:t>
            </a: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based on: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Undergraduate major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Amount of professional work experience</a:t>
            </a:r>
            <a:endParaRPr lang="en-US" altLang="en-US" sz="2000" dirty="0" smtClean="0">
              <a:ea typeface="ヒラギノ角ゴ ProN W3"/>
              <a:cs typeface="ヒラギノ角ゴ ProN W3"/>
            </a:endParaRP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Many students are unfamiliar with technical writing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Many students are unfamiliar with common professional writing formats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Technical reports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Abstracts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Journal articles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Project proposals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TextShape 2"/>
          <p:cNvSpPr txBox="1">
            <a:spLocks noChangeArrowheads="1"/>
          </p:cNvSpPr>
          <p:nvPr/>
        </p:nvSpPr>
        <p:spPr bwMode="auto">
          <a:xfrm>
            <a:off x="8534400" y="634206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AFE3651-D6C0-4488-A5AA-83D3218095BA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8197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Pedagogical Approach</a:t>
            </a:r>
          </a:p>
        </p:txBody>
      </p:sp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196975"/>
            <a:ext cx="86106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Problem-solving approach to statistics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Statistical analysis supports decision-making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Effectively communicating statistical results to decision-makers in the language of the business is expected.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  <p:pic>
        <p:nvPicPr>
          <p:cNvPr id="820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87638"/>
            <a:ext cx="51625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CustomShape 5"/>
          <p:cNvSpPr>
            <a:spLocks noChangeArrowheads="1"/>
          </p:cNvSpPr>
          <p:nvPr/>
        </p:nvSpPr>
        <p:spPr bwMode="auto">
          <a:xfrm>
            <a:off x="3505200" y="4419600"/>
            <a:ext cx="1990725" cy="604838"/>
          </a:xfrm>
          <a:prstGeom prst="ellipse">
            <a:avLst/>
          </a:prstGeom>
          <a:noFill/>
          <a:ln w="3492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CustomShape 5"/>
          <p:cNvSpPr>
            <a:spLocks noChangeArrowheads="1"/>
          </p:cNvSpPr>
          <p:nvPr/>
        </p:nvSpPr>
        <p:spPr bwMode="auto">
          <a:xfrm>
            <a:off x="1981200" y="3530600"/>
            <a:ext cx="1905000" cy="762000"/>
          </a:xfrm>
          <a:prstGeom prst="ellipse">
            <a:avLst/>
          </a:prstGeom>
          <a:noFill/>
          <a:ln w="3492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" name="CustomShape 4"/>
          <p:cNvSpPr>
            <a:spLocks noChangeArrowheads="1"/>
          </p:cNvSpPr>
          <p:nvPr/>
        </p:nvSpPr>
        <p:spPr bwMode="auto">
          <a:xfrm>
            <a:off x="231775" y="5257800"/>
            <a:ext cx="8302625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1/3, 1/3, 1/3 guideline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Spend 1/3 of your time on developing a clear, concise problem statement, 1/3 of your time on analysis, and 1/3 of your time communicating results</a:t>
            </a: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8F136D4-7DF3-4419-A38A-D33269523D4F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9221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Classroom Activities Include Writing</a:t>
            </a:r>
          </a:p>
        </p:txBody>
      </p:sp>
      <p:pic>
        <p:nvPicPr>
          <p:cNvPr id="922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600"/>
            <a:ext cx="8610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Small group activity – What is a good hospital stay?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Given a vague question small groups write out a clear and precise problem statement.</a:t>
            </a:r>
          </a:p>
          <a:p>
            <a:pPr marL="968375" lvl="1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Classroom discussion of the different problem statements created from the same question illustrates the need for careful problem specification</a:t>
            </a:r>
            <a:endParaRPr lang="en-US" altLang="en-US" sz="2000" dirty="0" smtClean="0">
              <a:ea typeface="ヒラギノ角ゴ ProN W3"/>
              <a:cs typeface="ヒラギノ角ゴ ProN W3"/>
            </a:endParaRP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Individual activity followed by class discussion – review business memo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Class discussion – review abstracts from published articles</a:t>
            </a:r>
          </a:p>
          <a:p>
            <a:pPr marL="225425" indent="-225425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On-line discussion – piloting a survey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4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20474D5-841A-4D88-84F7-005C9134CD42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10245" name="TextShape 3"/>
          <p:cNvSpPr txBox="1">
            <a:spLocks noChangeArrowheads="1"/>
          </p:cNvSpPr>
          <p:nvPr/>
        </p:nvSpPr>
        <p:spPr bwMode="auto">
          <a:xfrm>
            <a:off x="1765300" y="152400"/>
            <a:ext cx="737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Student Learning Assessments</a:t>
            </a:r>
          </a:p>
        </p:txBody>
      </p:sp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600"/>
            <a:ext cx="8610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altLang="en-US" sz="2400" u="sng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Management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One page memo summarizing a descriptive analysis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Four presentation slides summarizing a test of hypothesis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Two page technical report on using simple linear regression to develop a capital asset pricing model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Three page technical paper summarizing a multiple regression case study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altLang="en-US" sz="2400" u="sng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Bioethics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Ten question survey on a health-related topic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Final project - ten page empirical research proposal</a:t>
            </a:r>
          </a:p>
          <a:p>
            <a:pPr lvl="1" eaLnBrk="1" hangingPunct="1">
              <a:lnSpc>
                <a:spcPct val="93000"/>
              </a:lnSpc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Periodic written one page progress reports</a:t>
            </a: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TextShape 2"/>
          <p:cNvSpPr txBox="1">
            <a:spLocks noChangeArrowheads="1"/>
          </p:cNvSpPr>
          <p:nvPr/>
        </p:nvSpPr>
        <p:spPr bwMode="auto">
          <a:xfrm>
            <a:off x="8153400" y="6256338"/>
            <a:ext cx="6286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6CFAF40-B1F8-4328-99A9-93EAED8688AB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11269" name="TextShape 3"/>
          <p:cNvSpPr txBox="1">
            <a:spLocks noChangeArrowheads="1"/>
          </p:cNvSpPr>
          <p:nvPr/>
        </p:nvSpPr>
        <p:spPr bwMode="auto">
          <a:xfrm>
            <a:off x="1600200" y="152400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Resources</a:t>
            </a:r>
          </a:p>
        </p:txBody>
      </p:sp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266825"/>
            <a:ext cx="8610600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Guidelines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Structure and content of a technical report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Constructing good survey questions</a:t>
            </a: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en-US" sz="2000" dirty="0" smtClean="0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Case Study Guidance contains writing and presentation tips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 smtClean="0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Collection of published examples of reports, presentations, posters, abstracts, proposals posted on the learning management system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en-US" sz="2400" dirty="0" smtClean="0">
              <a:solidFill>
                <a:srgbClr val="000000"/>
              </a:solidFill>
              <a:ea typeface="ヒラギノ角ゴ ProN W3"/>
              <a:cs typeface="ヒラギノ角ゴ ProN W3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Internet resources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Purdue Owl project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Author instructions from journals</a:t>
            </a:r>
          </a:p>
          <a:p>
            <a:pPr marL="457200" lvl="1" indent="0" eaLnBrk="1" hangingPunct="1">
              <a:lnSpc>
                <a:spcPct val="93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CustomShape 1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extShape 2"/>
          <p:cNvSpPr txBox="1">
            <a:spLocks noChangeArrowheads="1"/>
          </p:cNvSpPr>
          <p:nvPr/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0CF5FB4-B658-48DE-BED6-565DCA18DE9A}" type="slidenum"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800">
              <a:ea typeface="SimSun" pitchFamily="2" charset="-122"/>
            </a:endParaRPr>
          </a:p>
        </p:txBody>
      </p:sp>
      <p:sp>
        <p:nvSpPr>
          <p:cNvPr id="12293" name="TextShape 3"/>
          <p:cNvSpPr txBox="1">
            <a:spLocks noChangeArrowheads="1"/>
          </p:cNvSpPr>
          <p:nvPr/>
        </p:nvSpPr>
        <p:spPr bwMode="auto">
          <a:xfrm>
            <a:off x="1600200" y="152400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129240" bIns="45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/>
              <a:t>Evaluating </a:t>
            </a:r>
            <a:r>
              <a:rPr lang="en-US" altLang="en-US" sz="3600" dirty="0" smtClean="0"/>
              <a:t>Student </a:t>
            </a:r>
            <a:r>
              <a:rPr lang="en-US" altLang="en-US" sz="3600" dirty="0"/>
              <a:t>Written Work</a:t>
            </a: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CustomShape 4"/>
          <p:cNvSpPr>
            <a:spLocks noChangeArrowheads="1"/>
          </p:cNvSpPr>
          <p:nvPr/>
        </p:nvSpPr>
        <p:spPr bwMode="auto">
          <a:xfrm>
            <a:off x="304800" y="1371599"/>
            <a:ext cx="8610600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2924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All assignments have a rubric for writing/presentation quality including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Structure and organization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Correct grammar and spelling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Adherence to page limits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Clear and concise writing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Writing/presentation quality account for 10-20% of assignment grade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Graded assignments comprise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90% of course grade in bioethics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70% of course grade in management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ea typeface="ヒラギノ角ゴ ProN W3"/>
                <a:cs typeface="ヒラギノ角ゴ ProN W3"/>
              </a:rPr>
              <a:t>Be explicit as to what are errors and what are suggestions for improving clarity and style.</a:t>
            </a:r>
          </a:p>
          <a:p>
            <a:pPr eaLnBrk="1" hangingPunct="1">
              <a:lnSpc>
                <a:spcPct val="93000"/>
              </a:lnSpc>
              <a:spcBef>
                <a:spcPct val="0"/>
              </a:spcBef>
              <a:buNone/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0"/>
              </a:spcBef>
              <a:defRPr/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717</Words>
  <Application>Microsoft Office PowerPoint</Application>
  <PresentationFormat>On-screen Show (4:3)</PresentationFormat>
  <Paragraphs>117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Jane</cp:lastModifiedBy>
  <cp:revision>41</cp:revision>
  <cp:lastPrinted>2014-05-12T01:37:51Z</cp:lastPrinted>
  <dcterms:modified xsi:type="dcterms:W3CDTF">2014-05-12T12:53:48Z</dcterms:modified>
</cp:coreProperties>
</file>