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4" autoAdjust="0"/>
    <p:restoredTop sz="94660"/>
  </p:normalViewPr>
  <p:slideViewPr>
    <p:cSldViewPr>
      <p:cViewPr varScale="1">
        <p:scale>
          <a:sx n="62" d="100"/>
          <a:sy n="62" d="100"/>
        </p:scale>
        <p:origin x="4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7005E-DD41-4A8C-8B79-987C5A40E6FA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64DC5-97AF-4615-B336-8422567CA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54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8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3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6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5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6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1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9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1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8E7E-6001-47A9-B0E7-2A7E0028E52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D1BE-B159-469D-97B9-9755A7420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5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8665056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067800" cy="200025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An overview scheme for introducing statistical inference by labeling inference actions</a:t>
            </a:r>
            <a:br>
              <a:rPr lang="en-US" sz="48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Frank J. Matejcik</a:t>
            </a:r>
            <a:br>
              <a:rPr lang="en-US" dirty="0" smtClean="0"/>
            </a:br>
            <a:r>
              <a:rPr lang="en-US" sz="3200" dirty="0"/>
              <a:t>South Dakota School of Mines &amp; </a:t>
            </a:r>
            <a:r>
              <a:rPr lang="en-US" sz="3200" dirty="0" smtClean="0"/>
              <a:t>Technology</a:t>
            </a:r>
            <a:br>
              <a:rPr lang="en-US" sz="3200" dirty="0" smtClean="0"/>
            </a:br>
            <a:r>
              <a:rPr lang="en-US" sz="3200" dirty="0" smtClean="0"/>
              <a:t>Oglala </a:t>
            </a:r>
            <a:r>
              <a:rPr lang="en-US" sz="3200" dirty="0"/>
              <a:t>Lakota College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153400" cy="236220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 smtClean="0">
                <a:hlinkClick r:id="rId2"/>
              </a:rPr>
              <a:t>vimeo.com/86650563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An </a:t>
            </a:r>
            <a:r>
              <a:rPr lang="en-US" dirty="0" smtClean="0"/>
              <a:t>Overview of Inference</a:t>
            </a:r>
          </a:p>
          <a:p>
            <a:r>
              <a:rPr lang="en-US" dirty="0" smtClean="0"/>
              <a:t>Helpful for Global Learners</a:t>
            </a:r>
          </a:p>
          <a:p>
            <a:r>
              <a:rPr lang="en-US" dirty="0" smtClean="0"/>
              <a:t>&amp; hopefully many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8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4 Uses Statistical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22516"/>
            <a:ext cx="8305800" cy="60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view statistics as random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785258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Adjust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Excite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441372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Measure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Decide</a:t>
            </a:r>
            <a:r>
              <a:rPr lang="en-US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143002"/>
            <a:ext cx="8305800" cy="664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And assume characteristics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8" y="2286000"/>
            <a:ext cx="31908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2286000"/>
            <a:ext cx="31908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30" y="4876800"/>
            <a:ext cx="31908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211" y="4898572"/>
            <a:ext cx="31908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44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8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All 4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4284"/>
            <a:ext cx="8305800" cy="533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Make different data forms (or plans)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186542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Adjust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Excite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191000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Measure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Decide</a:t>
            </a:r>
            <a:r>
              <a:rPr lang="en-US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0287"/>
            <a:ext cx="32670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1779812"/>
            <a:ext cx="30194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762500"/>
            <a:ext cx="30194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410200" y="3592286"/>
            <a:ext cx="3429000" cy="58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p-value is _______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762500"/>
            <a:ext cx="3009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7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3320142"/>
            <a:ext cx="8305800" cy="58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  In control               p-value is high </a:t>
            </a:r>
            <a:r>
              <a:rPr lang="en-US" sz="2400" dirty="0" smtClean="0">
                <a:solidFill>
                  <a:schemeClr val="accent1"/>
                </a:solidFill>
              </a:rPr>
              <a:t>like 0.3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8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4 Uses </a:t>
            </a:r>
            <a:r>
              <a:rPr lang="en-US" dirty="0" smtClean="0"/>
              <a:t>no change shown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4284"/>
            <a:ext cx="8305800" cy="533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870856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Adjust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Excite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886200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Measure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Decide</a:t>
            </a:r>
            <a:r>
              <a:rPr lang="en-US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6400800"/>
            <a:ext cx="8839200" cy="733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 Interval covers </a:t>
            </a:r>
            <a:r>
              <a:rPr lang="en-US" sz="2400" dirty="0"/>
              <a:t>assumed value   </a:t>
            </a:r>
            <a:r>
              <a:rPr lang="en-US" sz="2400" dirty="0" smtClean="0"/>
              <a:t>    Accept </a:t>
            </a:r>
            <a:r>
              <a:rPr lang="en-US" sz="2400" dirty="0"/>
              <a:t>the assumption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</a:t>
            </a: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6" y="1469570"/>
            <a:ext cx="32956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298" y="1443715"/>
            <a:ext cx="30099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070" y="4467225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67225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0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3341914"/>
            <a:ext cx="8686800" cy="58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Out  of control           p-value is low like </a:t>
            </a:r>
            <a:r>
              <a:rPr lang="en-US" sz="2400" dirty="0" smtClean="0">
                <a:solidFill>
                  <a:srgbClr val="C00000"/>
                </a:solidFill>
              </a:rPr>
              <a:t>0.001</a:t>
            </a: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8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4 </a:t>
            </a:r>
            <a:r>
              <a:rPr lang="en-US" dirty="0" smtClean="0"/>
              <a:t>Uses change shown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4284"/>
            <a:ext cx="8305800" cy="533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903514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Adjust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Excite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864428"/>
            <a:ext cx="8305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Measure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Decide</a:t>
            </a:r>
            <a:r>
              <a:rPr lang="en-US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63246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Interval </a:t>
            </a:r>
            <a:r>
              <a:rPr lang="en-US" sz="2400" dirty="0"/>
              <a:t>excludes assumed value </a:t>
            </a:r>
            <a:r>
              <a:rPr lang="en-US" sz="2400" dirty="0" smtClean="0"/>
              <a:t>  Reject </a:t>
            </a:r>
            <a:r>
              <a:rPr lang="en-US" sz="2400" dirty="0"/>
              <a:t>the </a:t>
            </a:r>
            <a:r>
              <a:rPr lang="en-US" sz="2400" dirty="0" smtClean="0"/>
              <a:t>assumption     </a:t>
            </a: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32575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7800"/>
            <a:ext cx="30480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419600"/>
            <a:ext cx="30099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419600"/>
            <a:ext cx="3009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10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888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4 </a:t>
            </a:r>
            <a:r>
              <a:rPr lang="en-US" dirty="0" smtClean="0"/>
              <a:t>Uses called often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4284"/>
            <a:ext cx="8305800" cy="533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741714"/>
            <a:ext cx="8305800" cy="1817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Adjust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Excite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Shewhart</a:t>
            </a:r>
            <a:r>
              <a:rPr lang="en-US" dirty="0" smtClean="0">
                <a:solidFill>
                  <a:srgbClr val="0070C0"/>
                </a:solidFill>
              </a:rPr>
              <a:t>)        p-value method of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Control charts       Hypothesis Testing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136570"/>
            <a:ext cx="83058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5A5A5A"/>
                </a:solidFill>
                <a:latin typeface="MV Boli" panose="02000500030200090000" pitchFamily="2" charset="0"/>
                <a:ea typeface="+mn-ea"/>
                <a:cs typeface="MV Boli" panose="02000500030200090000" pitchFamily="2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Measure</a:t>
            </a:r>
            <a:r>
              <a:rPr lang="en-US" dirty="0" smtClean="0"/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Decide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1-</a:t>
            </a:r>
            <a:r>
              <a:rPr lang="en-US" b="1" i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Confidence    Critical Region method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    Intervals       of Hypothesis Testing</a:t>
            </a: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dirty="0" smtClean="0"/>
              <a:t>4 User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13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Adjuster, Measurer, Exciter, Decider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Map to Aristotle's 4 Temperaments?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Adjuster - </a:t>
            </a:r>
            <a:r>
              <a:rPr lang="en-US" dirty="0"/>
              <a:t>Phlegmatic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Measurer - </a:t>
            </a:r>
            <a:r>
              <a:rPr lang="en-US" dirty="0"/>
              <a:t>Melancholic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Exciter - </a:t>
            </a:r>
            <a:r>
              <a:rPr lang="en-US" dirty="0" smtClean="0"/>
              <a:t>Sanguine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Decider - </a:t>
            </a:r>
            <a:r>
              <a:rPr lang="en-US" dirty="0"/>
              <a:t>Choleric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Can motivate nearly every student?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Can we test for preferences?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dirty="0" smtClean="0"/>
              <a:t>4 Uses Remember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9037"/>
            <a:ext cx="8305800" cy="35353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DAME Offensive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MADE Homophone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MEAD Corporation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AMED a name</a:t>
            </a:r>
          </a:p>
          <a:p>
            <a:pPr marL="0" indent="0">
              <a:buNone/>
            </a:pPr>
            <a:r>
              <a:rPr lang="en-US" dirty="0" smtClean="0"/>
              <a:t>Ahmed Al-</a:t>
            </a:r>
            <a:r>
              <a:rPr lang="en-US" dirty="0" err="1" smtClean="0"/>
              <a:t>Asfour</a:t>
            </a:r>
            <a:r>
              <a:rPr lang="en-US" dirty="0" smtClean="0"/>
              <a:t> is a colleague at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Oglala Lakota College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143000"/>
            <a:ext cx="3962400" cy="1676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3" idx="0"/>
          </p:cNvCxnSpPr>
          <p:nvPr/>
        </p:nvCxnSpPr>
        <p:spPr>
          <a:xfrm flipV="1">
            <a:off x="533400" y="1189037"/>
            <a:ext cx="4000500" cy="163036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381000" y="4495800"/>
            <a:ext cx="8229600" cy="223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5A5A5A"/>
                </a:solidFill>
                <a:latin typeface="MV Boli" panose="02000500030200090000" pitchFamily="2" charset="0"/>
                <a:ea typeface="+mj-ea"/>
                <a:cs typeface="MV Boli" panose="02000500030200090000" pitchFamily="2" charset="0"/>
              </a:defRPr>
            </a:lvl1pPr>
          </a:lstStyle>
          <a:p>
            <a:r>
              <a:rPr lang="en-US" dirty="0" err="1">
                <a:solidFill>
                  <a:srgbClr val="C00000"/>
                </a:solidFill>
              </a:rPr>
              <a:t>Amed</a:t>
            </a:r>
            <a:r>
              <a:rPr lang="en-US" dirty="0">
                <a:solidFill>
                  <a:srgbClr val="C00000"/>
                </a:solidFill>
              </a:rPr>
              <a:t> means “greatly praised”, which is appropriate for the topic of </a:t>
            </a:r>
            <a:r>
              <a:rPr lang="en-US" dirty="0" smtClean="0">
                <a:solidFill>
                  <a:srgbClr val="C00000"/>
                </a:solidFill>
              </a:rPr>
              <a:t>Statistical </a:t>
            </a:r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nference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7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What comes next?</a:t>
            </a:r>
            <a:br>
              <a:rPr lang="en-US" dirty="0" smtClean="0"/>
            </a:br>
            <a:r>
              <a:rPr lang="en-US" dirty="0" smtClean="0"/>
              <a:t>See you at JSM 2014 Boston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177 Quantitative </a:t>
            </a:r>
            <a:r>
              <a:rPr lang="en-US" b="1" dirty="0"/>
              <a:t>Literacy and Introductory Statistics — Contributed </a:t>
            </a:r>
            <a:r>
              <a:rPr lang="en-US" b="1" dirty="0" smtClean="0"/>
              <a:t>Papers</a:t>
            </a:r>
            <a:br>
              <a:rPr lang="en-US" b="1" dirty="0" smtClean="0"/>
            </a:br>
            <a:r>
              <a:rPr lang="en-US" dirty="0" smtClean="0"/>
              <a:t>10:50 AM </a:t>
            </a:r>
            <a:r>
              <a:rPr lang="en-US" b="1" dirty="0"/>
              <a:t>Mon, </a:t>
            </a:r>
            <a:r>
              <a:rPr lang="en-US" b="1" dirty="0" smtClean="0"/>
              <a:t>8/4/2014 </a:t>
            </a:r>
            <a:r>
              <a:rPr lang="en-US" dirty="0"/>
              <a:t>	Introducing Hypothesis Testing with a Reflection Exercise and Student Selected Synonyms — </a:t>
            </a:r>
            <a:endParaRPr lang="en-US" dirty="0" smtClean="0"/>
          </a:p>
          <a:p>
            <a:r>
              <a:rPr lang="en-US" dirty="0" smtClean="0"/>
              <a:t>Frank </a:t>
            </a:r>
            <a:r>
              <a:rPr lang="en-US" dirty="0"/>
              <a:t>Matejcik, South Dakota School of Mines </a:t>
            </a:r>
            <a:r>
              <a:rPr lang="en-US" dirty="0" smtClean="0"/>
              <a:t> </a:t>
            </a:r>
            <a:r>
              <a:rPr lang="en-US" dirty="0"/>
              <a:t>Ahmed Al-</a:t>
            </a:r>
            <a:r>
              <a:rPr lang="en-US" dirty="0" err="1"/>
              <a:t>Asfour</a:t>
            </a:r>
            <a:r>
              <a:rPr lang="en-US" dirty="0"/>
              <a:t>, Oglala Lakota College</a:t>
            </a:r>
          </a:p>
        </p:txBody>
      </p:sp>
    </p:spTree>
    <p:extLst>
      <p:ext uri="{BB962C8B-B14F-4D97-AF65-F5344CB8AC3E}">
        <p14:creationId xmlns:p14="http://schemas.microsoft.com/office/powerpoint/2010/main" val="370097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222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MV Boli</vt:lpstr>
      <vt:lpstr>Symbol</vt:lpstr>
      <vt:lpstr>Office Theme</vt:lpstr>
      <vt:lpstr>An overview scheme for introducing statistical inference by labeling inference actions  Frank J. Matejcik South Dakota School of Mines &amp; Technology Oglala Lakota College</vt:lpstr>
      <vt:lpstr>4 Uses Statistical Inferences</vt:lpstr>
      <vt:lpstr>All 4 Uses</vt:lpstr>
      <vt:lpstr>4 Uses no change shown</vt:lpstr>
      <vt:lpstr>4 Uses change shown</vt:lpstr>
      <vt:lpstr>4 Uses called often</vt:lpstr>
      <vt:lpstr>4 User Preferences</vt:lpstr>
      <vt:lpstr>4 Uses Remember by</vt:lpstr>
      <vt:lpstr>What comes next? See you at JSM 2014 Boston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fmatejci</dc:creator>
  <cp:lastModifiedBy>Matejcik, Frank J.</cp:lastModifiedBy>
  <cp:revision>76</cp:revision>
  <cp:lastPrinted>2013-04-03T03:13:11Z</cp:lastPrinted>
  <dcterms:created xsi:type="dcterms:W3CDTF">2012-09-14T21:56:46Z</dcterms:created>
  <dcterms:modified xsi:type="dcterms:W3CDTF">2014-05-05T21:56:26Z</dcterms:modified>
</cp:coreProperties>
</file>