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13"/>
  </p:notesMasterIdLst>
  <p:sldIdLst>
    <p:sldId id="256" r:id="rId2"/>
    <p:sldId id="305" r:id="rId3"/>
    <p:sldId id="295" r:id="rId4"/>
    <p:sldId id="297" r:id="rId5"/>
    <p:sldId id="309" r:id="rId6"/>
    <p:sldId id="302" r:id="rId7"/>
    <p:sldId id="308" r:id="rId8"/>
    <p:sldId id="310" r:id="rId9"/>
    <p:sldId id="303" r:id="rId10"/>
    <p:sldId id="306" r:id="rId11"/>
    <p:sldId id="311" r:id="rId12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00" autoAdjust="0"/>
  </p:normalViewPr>
  <p:slideViewPr>
    <p:cSldViewPr>
      <p:cViewPr varScale="1">
        <p:scale>
          <a:sx n="62" d="100"/>
          <a:sy n="62" d="100"/>
        </p:scale>
        <p:origin x="845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Student Self-Perceptions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Students</c:v>
          </c:tx>
          <c:spPr>
            <a:gradFill rotWithShape="1">
              <a:gsLst>
                <a:gs pos="0">
                  <a:schemeClr val="accent1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Sheet1!$L$9:$N$9</c:f>
              <c:strCache>
                <c:ptCount val="3"/>
                <c:pt idx="0">
                  <c:v>Awestruck</c:v>
                </c:pt>
                <c:pt idx="1">
                  <c:v>Critical</c:v>
                </c:pt>
                <c:pt idx="2">
                  <c:v>Cynical</c:v>
                </c:pt>
              </c:strCache>
            </c:strRef>
          </c:cat>
          <c:val>
            <c:numRef>
              <c:f>Sheet1!$L$11:$N$11</c:f>
              <c:numCache>
                <c:formatCode>General</c:formatCode>
                <c:ptCount val="3"/>
                <c:pt idx="0">
                  <c:v>18</c:v>
                </c:pt>
                <c:pt idx="1">
                  <c:v>64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93444720"/>
        <c:axId val="293445112"/>
      </c:barChart>
      <c:catAx>
        <c:axId val="29344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445112"/>
        <c:crosses val="autoZero"/>
        <c:auto val="1"/>
        <c:lblAlgn val="ctr"/>
        <c:lblOffset val="100"/>
        <c:noMultiLvlLbl val="0"/>
      </c:catAx>
      <c:valAx>
        <c:axId val="293445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444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/>
              <a:t>Student Self-Perceptions</a:t>
            </a:r>
            <a:r>
              <a:rPr lang="en-US" sz="3600" baseline="0" dirty="0"/>
              <a:t> </a:t>
            </a:r>
            <a:r>
              <a:rPr lang="en-US" sz="3600" baseline="0" dirty="0" err="1"/>
              <a:t>vs</a:t>
            </a:r>
            <a:r>
              <a:rPr lang="en-US" sz="3600" dirty="0"/>
              <a:t> Faculty Perception of </a:t>
            </a:r>
            <a:r>
              <a:rPr lang="en-US" sz="3600" dirty="0" smtClean="0"/>
              <a:t>Students at Start of Intro Statistics</a:t>
            </a:r>
            <a:endParaRPr lang="en-US" sz="3600" dirty="0"/>
          </a:p>
        </c:rich>
      </c:tx>
      <c:layout>
        <c:manualLayout>
          <c:xMode val="edge"/>
          <c:yMode val="edge"/>
          <c:x val="0.13407040355219105"/>
          <c:y val="1.42857142857142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Instructors</c:v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Sheet1!$L$9:$N$9</c:f>
              <c:strCache>
                <c:ptCount val="3"/>
                <c:pt idx="0">
                  <c:v>Awestruck</c:v>
                </c:pt>
                <c:pt idx="1">
                  <c:v>Critical</c:v>
                </c:pt>
                <c:pt idx="2">
                  <c:v>Cynical</c:v>
                </c:pt>
              </c:strCache>
            </c:strRef>
          </c:cat>
          <c:val>
            <c:numRef>
              <c:f>Sheet1!$L$10:$N$10</c:f>
              <c:numCache>
                <c:formatCode>General</c:formatCode>
                <c:ptCount val="3"/>
                <c:pt idx="0">
                  <c:v>44</c:v>
                </c:pt>
                <c:pt idx="1">
                  <c:v>34</c:v>
                </c:pt>
                <c:pt idx="2">
                  <c:v>22</c:v>
                </c:pt>
              </c:numCache>
            </c:numRef>
          </c:val>
        </c:ser>
        <c:ser>
          <c:idx val="1"/>
          <c:order val="1"/>
          <c:tx>
            <c:v>Students</c:v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Sheet1!$L$9:$N$9</c:f>
              <c:strCache>
                <c:ptCount val="3"/>
                <c:pt idx="0">
                  <c:v>Awestruck</c:v>
                </c:pt>
                <c:pt idx="1">
                  <c:v>Critical</c:v>
                </c:pt>
                <c:pt idx="2">
                  <c:v>Cynical</c:v>
                </c:pt>
              </c:strCache>
            </c:strRef>
          </c:cat>
          <c:val>
            <c:numRef>
              <c:f>Sheet1!$L$11:$N$11</c:f>
              <c:numCache>
                <c:formatCode>General</c:formatCode>
                <c:ptCount val="3"/>
                <c:pt idx="0">
                  <c:v>18</c:v>
                </c:pt>
                <c:pt idx="1">
                  <c:v>64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3445896"/>
        <c:axId val="346713928"/>
      </c:barChart>
      <c:catAx>
        <c:axId val="293445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713928"/>
        <c:crosses val="autoZero"/>
        <c:auto val="1"/>
        <c:lblAlgn val="ctr"/>
        <c:lblOffset val="100"/>
        <c:noMultiLvlLbl val="0"/>
      </c:catAx>
      <c:valAx>
        <c:axId val="346713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Percentage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445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Should moving students towards the middle of this spectrum be a standard learning objective in Introductory </a:t>
            </a:r>
            <a:r>
              <a:rPr lang="en-US" sz="2800" dirty="0" smtClean="0"/>
              <a:t>Statistics (n=126)</a:t>
            </a:r>
            <a:endParaRPr lang="en-US" sz="2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Sheet2!$D$3:$D$5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Not Answered</c:v>
                </c:pt>
              </c:strCache>
            </c:strRef>
          </c:cat>
          <c:val>
            <c:numRef>
              <c:f>Sheet2!$E$3:$E$5</c:f>
              <c:numCache>
                <c:formatCode>0.0%</c:formatCode>
                <c:ptCount val="3"/>
                <c:pt idx="0">
                  <c:v>0.80158730158730163</c:v>
                </c:pt>
                <c:pt idx="1">
                  <c:v>0.12698412698412698</c:v>
                </c:pt>
                <c:pt idx="2">
                  <c:v>7.1428571428571425E-2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0308034368772229E-2"/>
          <c:y val="0.6018456388603598"/>
          <c:w val="0.30240215078084037"/>
          <c:h val="0.290801475902468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F4A6B2-4E43-48AE-BD99-B8943FB061EF}" type="doc">
      <dgm:prSet loTypeId="urn:microsoft.com/office/officeart/2005/8/layout/process1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CD7800E-577A-4C3C-916C-42B4F10A2DA1}">
      <dgm:prSet phldrT="[Text]"/>
      <dgm:spPr/>
      <dgm:t>
        <a:bodyPr/>
        <a:lstStyle/>
        <a:p>
          <a:r>
            <a:rPr lang="en-US" dirty="0" smtClean="0"/>
            <a:t>Awestruck / Naïve about Numbers</a:t>
          </a:r>
          <a:endParaRPr lang="en-US" dirty="0"/>
        </a:p>
      </dgm:t>
    </dgm:pt>
    <dgm:pt modelId="{F97D8A6E-42FF-417E-BA73-D6394C2600B4}" type="parTrans" cxnId="{F7F60D3C-B4E6-41F4-856A-E8A71A815AD0}">
      <dgm:prSet/>
      <dgm:spPr/>
      <dgm:t>
        <a:bodyPr/>
        <a:lstStyle/>
        <a:p>
          <a:endParaRPr lang="en-US"/>
        </a:p>
      </dgm:t>
    </dgm:pt>
    <dgm:pt modelId="{49F3F53D-5A7C-46A6-934B-8B35C5DB2953}" type="sibTrans" cxnId="{F7F60D3C-B4E6-41F4-856A-E8A71A815AD0}">
      <dgm:prSet/>
      <dgm:spPr/>
      <dgm:t>
        <a:bodyPr/>
        <a:lstStyle/>
        <a:p>
          <a:endParaRPr lang="en-US"/>
        </a:p>
      </dgm:t>
    </dgm:pt>
    <dgm:pt modelId="{466E5D37-B919-42AA-8AD3-C320856C491C}">
      <dgm:prSet phldrT="[Text]"/>
      <dgm:spPr/>
      <dgm:t>
        <a:bodyPr/>
        <a:lstStyle/>
        <a:p>
          <a:r>
            <a:rPr lang="en-US" dirty="0" smtClean="0"/>
            <a:t>Critical Thinker</a:t>
          </a:r>
          <a:endParaRPr lang="en-US" dirty="0"/>
        </a:p>
      </dgm:t>
    </dgm:pt>
    <dgm:pt modelId="{CD47B80F-ABAF-4196-B0B0-60C53A3AA9E0}" type="parTrans" cxnId="{BE08FCAC-D613-4AF3-AD91-BFB1F7B0AE5B}">
      <dgm:prSet/>
      <dgm:spPr/>
      <dgm:t>
        <a:bodyPr/>
        <a:lstStyle/>
        <a:p>
          <a:endParaRPr lang="en-US"/>
        </a:p>
      </dgm:t>
    </dgm:pt>
    <dgm:pt modelId="{100A6380-BA62-42DE-8646-61A97776D78F}" type="sibTrans" cxnId="{BE08FCAC-D613-4AF3-AD91-BFB1F7B0AE5B}">
      <dgm:prSet/>
      <dgm:spPr/>
      <dgm:t>
        <a:bodyPr/>
        <a:lstStyle/>
        <a:p>
          <a:endParaRPr lang="en-US" dirty="0"/>
        </a:p>
      </dgm:t>
    </dgm:pt>
    <dgm:pt modelId="{8E241D59-05AE-4613-ADC0-8FFFE31F98A0}">
      <dgm:prSet phldrT="[Text]"/>
      <dgm:spPr/>
      <dgm:t>
        <a:bodyPr/>
        <a:lstStyle/>
        <a:p>
          <a:r>
            <a:rPr lang="en-US" dirty="0" smtClean="0"/>
            <a:t>Complete Cynic</a:t>
          </a:r>
          <a:endParaRPr lang="en-US" dirty="0"/>
        </a:p>
      </dgm:t>
    </dgm:pt>
    <dgm:pt modelId="{620BE6E0-C767-4A77-A10B-25153E438155}" type="parTrans" cxnId="{1A49B51A-4971-4FA8-BBFF-4931E0B3D6D6}">
      <dgm:prSet/>
      <dgm:spPr/>
      <dgm:t>
        <a:bodyPr/>
        <a:lstStyle/>
        <a:p>
          <a:endParaRPr lang="en-US"/>
        </a:p>
      </dgm:t>
    </dgm:pt>
    <dgm:pt modelId="{17CFC936-1EC7-45EE-9DFA-DDD4D8F98BE0}" type="sibTrans" cxnId="{1A49B51A-4971-4FA8-BBFF-4931E0B3D6D6}">
      <dgm:prSet/>
      <dgm:spPr/>
      <dgm:t>
        <a:bodyPr/>
        <a:lstStyle/>
        <a:p>
          <a:endParaRPr lang="en-US"/>
        </a:p>
      </dgm:t>
    </dgm:pt>
    <dgm:pt modelId="{6E61B503-5B39-4940-B2FF-962B87C975FD}" type="pres">
      <dgm:prSet presAssocID="{0EF4A6B2-4E43-48AE-BD99-B8943FB061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1A1F71-BD78-4DDA-AFAF-D453E0C0BBD3}" type="pres">
      <dgm:prSet presAssocID="{ECD7800E-577A-4C3C-916C-42B4F10A2DA1}" presName="node" presStyleLbl="node1" presStyleIdx="0" presStyleCnt="3" custLinFactNeighborX="8590" custLinFactNeighborY="-595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AA2B9-4C5C-47E4-B177-651454E9E0A9}" type="pres">
      <dgm:prSet presAssocID="{49F3F53D-5A7C-46A6-934B-8B35C5DB295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7BF9DDC-6CAE-40F4-87EF-C6F10EAD21A0}" type="pres">
      <dgm:prSet presAssocID="{49F3F53D-5A7C-46A6-934B-8B35C5DB295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5BE6706A-BD1E-41D3-A088-D5474E5701BE}" type="pres">
      <dgm:prSet presAssocID="{466E5D37-B919-42AA-8AD3-C320856C491C}" presName="node" presStyleLbl="node1" presStyleIdx="1" presStyleCnt="3" custLinFactNeighborX="-2060" custLinFactNeighborY="-595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BAEBA2-E9B8-4B95-BB39-6B3A6834F2FC}" type="pres">
      <dgm:prSet presAssocID="{100A6380-BA62-42DE-8646-61A97776D78F}" presName="sibTrans" presStyleLbl="sibTrans2D1" presStyleIdx="1" presStyleCnt="2" custAng="10800000"/>
      <dgm:spPr/>
      <dgm:t>
        <a:bodyPr/>
        <a:lstStyle/>
        <a:p>
          <a:endParaRPr lang="en-US"/>
        </a:p>
      </dgm:t>
    </dgm:pt>
    <dgm:pt modelId="{FBFFB138-55C1-43EF-8100-821F97F52B35}" type="pres">
      <dgm:prSet presAssocID="{100A6380-BA62-42DE-8646-61A97776D78F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D76B70A-5BEA-4048-9A9F-AA21C1B86F33}" type="pres">
      <dgm:prSet presAssocID="{8E241D59-05AE-4613-ADC0-8FFFE31F98A0}" presName="node" presStyleLbl="node1" presStyleIdx="2" presStyleCnt="3" custLinFactNeighborX="-3283" custLinFactNeighborY="-595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900C01-2AAE-4DA3-9796-9A06419EF4AA}" type="presOf" srcId="{ECD7800E-577A-4C3C-916C-42B4F10A2DA1}" destId="{9B1A1F71-BD78-4DDA-AFAF-D453E0C0BBD3}" srcOrd="0" destOrd="0" presId="urn:microsoft.com/office/officeart/2005/8/layout/process1"/>
    <dgm:cxn modelId="{1A49B51A-4971-4FA8-BBFF-4931E0B3D6D6}" srcId="{0EF4A6B2-4E43-48AE-BD99-B8943FB061EF}" destId="{8E241D59-05AE-4613-ADC0-8FFFE31F98A0}" srcOrd="2" destOrd="0" parTransId="{620BE6E0-C767-4A77-A10B-25153E438155}" sibTransId="{17CFC936-1EC7-45EE-9DFA-DDD4D8F98BE0}"/>
    <dgm:cxn modelId="{03955CB2-695B-4AFE-8B0E-E671028A0529}" type="presOf" srcId="{49F3F53D-5A7C-46A6-934B-8B35C5DB2953}" destId="{1D2AA2B9-4C5C-47E4-B177-651454E9E0A9}" srcOrd="0" destOrd="0" presId="urn:microsoft.com/office/officeart/2005/8/layout/process1"/>
    <dgm:cxn modelId="{B0B54741-F0C7-4126-A65B-15D468352537}" type="presOf" srcId="{8E241D59-05AE-4613-ADC0-8FFFE31F98A0}" destId="{5D76B70A-5BEA-4048-9A9F-AA21C1B86F33}" srcOrd="0" destOrd="0" presId="urn:microsoft.com/office/officeart/2005/8/layout/process1"/>
    <dgm:cxn modelId="{0A42D452-CE71-4814-8DE9-9624874B3FC6}" type="presOf" srcId="{0EF4A6B2-4E43-48AE-BD99-B8943FB061EF}" destId="{6E61B503-5B39-4940-B2FF-962B87C975FD}" srcOrd="0" destOrd="0" presId="urn:microsoft.com/office/officeart/2005/8/layout/process1"/>
    <dgm:cxn modelId="{B12A861B-B27F-4DA4-A4AD-5B2E298B21CA}" type="presOf" srcId="{100A6380-BA62-42DE-8646-61A97776D78F}" destId="{DEBAEBA2-E9B8-4B95-BB39-6B3A6834F2FC}" srcOrd="0" destOrd="0" presId="urn:microsoft.com/office/officeart/2005/8/layout/process1"/>
    <dgm:cxn modelId="{6DCBCD66-DF74-4DF8-8602-5B2F8E65365A}" type="presOf" srcId="{100A6380-BA62-42DE-8646-61A97776D78F}" destId="{FBFFB138-55C1-43EF-8100-821F97F52B35}" srcOrd="1" destOrd="0" presId="urn:microsoft.com/office/officeart/2005/8/layout/process1"/>
    <dgm:cxn modelId="{BE08FCAC-D613-4AF3-AD91-BFB1F7B0AE5B}" srcId="{0EF4A6B2-4E43-48AE-BD99-B8943FB061EF}" destId="{466E5D37-B919-42AA-8AD3-C320856C491C}" srcOrd="1" destOrd="0" parTransId="{CD47B80F-ABAF-4196-B0B0-60C53A3AA9E0}" sibTransId="{100A6380-BA62-42DE-8646-61A97776D78F}"/>
    <dgm:cxn modelId="{F7F60D3C-B4E6-41F4-856A-E8A71A815AD0}" srcId="{0EF4A6B2-4E43-48AE-BD99-B8943FB061EF}" destId="{ECD7800E-577A-4C3C-916C-42B4F10A2DA1}" srcOrd="0" destOrd="0" parTransId="{F97D8A6E-42FF-417E-BA73-D6394C2600B4}" sibTransId="{49F3F53D-5A7C-46A6-934B-8B35C5DB2953}"/>
    <dgm:cxn modelId="{0EC29B6C-D2D8-41EC-88EC-44EAB85964C0}" type="presOf" srcId="{466E5D37-B919-42AA-8AD3-C320856C491C}" destId="{5BE6706A-BD1E-41D3-A088-D5474E5701BE}" srcOrd="0" destOrd="0" presId="urn:microsoft.com/office/officeart/2005/8/layout/process1"/>
    <dgm:cxn modelId="{9551DE3A-A899-4FA2-944D-52CFB7E70CB0}" type="presOf" srcId="{49F3F53D-5A7C-46A6-934B-8B35C5DB2953}" destId="{37BF9DDC-6CAE-40F4-87EF-C6F10EAD21A0}" srcOrd="1" destOrd="0" presId="urn:microsoft.com/office/officeart/2005/8/layout/process1"/>
    <dgm:cxn modelId="{2C66989E-C4CA-4E9D-B531-6DB67D27ECFD}" type="presParOf" srcId="{6E61B503-5B39-4940-B2FF-962B87C975FD}" destId="{9B1A1F71-BD78-4DDA-AFAF-D453E0C0BBD3}" srcOrd="0" destOrd="0" presId="urn:microsoft.com/office/officeart/2005/8/layout/process1"/>
    <dgm:cxn modelId="{AAE65156-55FD-400F-9234-3A87A9775C7D}" type="presParOf" srcId="{6E61B503-5B39-4940-B2FF-962B87C975FD}" destId="{1D2AA2B9-4C5C-47E4-B177-651454E9E0A9}" srcOrd="1" destOrd="0" presId="urn:microsoft.com/office/officeart/2005/8/layout/process1"/>
    <dgm:cxn modelId="{D66C90D8-C534-4A5A-869A-E93BDFEB574B}" type="presParOf" srcId="{1D2AA2B9-4C5C-47E4-B177-651454E9E0A9}" destId="{37BF9DDC-6CAE-40F4-87EF-C6F10EAD21A0}" srcOrd="0" destOrd="0" presId="urn:microsoft.com/office/officeart/2005/8/layout/process1"/>
    <dgm:cxn modelId="{582ADCC3-63B5-41D5-AEF9-A7FD4AADCE3D}" type="presParOf" srcId="{6E61B503-5B39-4940-B2FF-962B87C975FD}" destId="{5BE6706A-BD1E-41D3-A088-D5474E5701BE}" srcOrd="2" destOrd="0" presId="urn:microsoft.com/office/officeart/2005/8/layout/process1"/>
    <dgm:cxn modelId="{1D5D03E0-32BC-4142-AF98-ED108704774E}" type="presParOf" srcId="{6E61B503-5B39-4940-B2FF-962B87C975FD}" destId="{DEBAEBA2-E9B8-4B95-BB39-6B3A6834F2FC}" srcOrd="3" destOrd="0" presId="urn:microsoft.com/office/officeart/2005/8/layout/process1"/>
    <dgm:cxn modelId="{1CDFA869-124C-4C87-9260-2DA4B1C54295}" type="presParOf" srcId="{DEBAEBA2-E9B8-4B95-BB39-6B3A6834F2FC}" destId="{FBFFB138-55C1-43EF-8100-821F97F52B35}" srcOrd="0" destOrd="0" presId="urn:microsoft.com/office/officeart/2005/8/layout/process1"/>
    <dgm:cxn modelId="{975E45F4-81E8-4B2C-A79B-A87CF481FE97}" type="presParOf" srcId="{6E61B503-5B39-4940-B2FF-962B87C975FD}" destId="{5D76B70A-5BEA-4048-9A9F-AA21C1B86F3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A1F71-BD78-4DDA-AFAF-D453E0C0BBD3}">
      <dsp:nvSpPr>
        <dsp:cNvPr id="0" name=""/>
        <dsp:cNvSpPr/>
      </dsp:nvSpPr>
      <dsp:spPr>
        <a:xfrm>
          <a:off x="67882" y="530808"/>
          <a:ext cx="1800313" cy="10801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Awestruck / Naïve about Numbers</a:t>
          </a:r>
          <a:endParaRPr lang="en-US" sz="2000" kern="1200" dirty="0"/>
        </a:p>
      </dsp:txBody>
      <dsp:txXfrm>
        <a:off x="99520" y="562446"/>
        <a:ext cx="1737037" cy="1016911"/>
      </dsp:txXfrm>
    </dsp:sp>
    <dsp:sp modelId="{1D2AA2B9-4C5C-47E4-B177-651454E9E0A9}">
      <dsp:nvSpPr>
        <dsp:cNvPr id="0" name=""/>
        <dsp:cNvSpPr/>
      </dsp:nvSpPr>
      <dsp:spPr>
        <a:xfrm>
          <a:off x="2029053" y="847663"/>
          <a:ext cx="341018" cy="4464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029053" y="936958"/>
        <a:ext cx="238713" cy="267887"/>
      </dsp:txXfrm>
    </dsp:sp>
    <dsp:sp modelId="{5BE6706A-BD1E-41D3-A088-D5474E5701BE}">
      <dsp:nvSpPr>
        <dsp:cNvPr id="0" name=""/>
        <dsp:cNvSpPr/>
      </dsp:nvSpPr>
      <dsp:spPr>
        <a:xfrm>
          <a:off x="2511627" y="530808"/>
          <a:ext cx="1800313" cy="10801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Critical Thinker</a:t>
          </a:r>
          <a:endParaRPr lang="en-US" sz="2000" kern="1200" dirty="0"/>
        </a:p>
      </dsp:txBody>
      <dsp:txXfrm>
        <a:off x="2543265" y="562446"/>
        <a:ext cx="1737037" cy="1016911"/>
      </dsp:txXfrm>
    </dsp:sp>
    <dsp:sp modelId="{DEBAEBA2-E9B8-4B95-BB39-6B3A6834F2FC}">
      <dsp:nvSpPr>
        <dsp:cNvPr id="0" name=""/>
        <dsp:cNvSpPr/>
      </dsp:nvSpPr>
      <dsp:spPr>
        <a:xfrm rot="10800000">
          <a:off x="4489770" y="847663"/>
          <a:ext cx="376998" cy="4464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602869" y="936958"/>
        <a:ext cx="263899" cy="267887"/>
      </dsp:txXfrm>
    </dsp:sp>
    <dsp:sp modelId="{5D76B70A-5BEA-4048-9A9F-AA21C1B86F33}">
      <dsp:nvSpPr>
        <dsp:cNvPr id="0" name=""/>
        <dsp:cNvSpPr/>
      </dsp:nvSpPr>
      <dsp:spPr>
        <a:xfrm>
          <a:off x="5023258" y="530808"/>
          <a:ext cx="1800313" cy="10801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Complete Cynic</a:t>
          </a:r>
          <a:endParaRPr lang="en-US" sz="2000" kern="1200" dirty="0"/>
        </a:p>
      </dsp:txBody>
      <dsp:txXfrm>
        <a:off x="5054896" y="562446"/>
        <a:ext cx="1737037" cy="1016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6C46D1E-C04A-47B3-A349-1F0902B451CF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5C3825A-564D-414E-9E7F-CA5879F05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84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3825A-564D-414E-9E7F-CA5879F05D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16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3825A-564D-414E-9E7F-CA5879F05D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02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3825A-564D-414E-9E7F-CA5879F05D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9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3825A-564D-414E-9E7F-CA5879F05D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2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3825A-564D-414E-9E7F-CA5879F05D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16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3825A-564D-414E-9E7F-CA5879F05D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20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3825A-564D-414E-9E7F-CA5879F05D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17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3825A-564D-414E-9E7F-CA5879F05D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40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3825A-564D-414E-9E7F-CA5879F05D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83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3825A-564D-414E-9E7F-CA5879F05D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5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3825A-564D-414E-9E7F-CA5879F05D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82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8002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945B4-C6B3-4413-9656-3D46816727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7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4874B-8C1E-4BA0-AFF1-D40CF66E25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7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BD1E4-EC09-4A36-A34A-224E325C6A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0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D8F6C-1F4F-41BF-A38A-B35D0173EE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2D1AA-A82E-4B8E-B823-F5355D712F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5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0B358-743B-45B4-8F5C-EC90967FED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0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B2E5A-E7BD-45CB-86C1-BBC358602F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7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A3A5F-1085-40F8-8BC2-CCF73C6E08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4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71771-007E-470C-9CE4-F7CF0CAA51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5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91EE1-D18D-4FF3-9C20-15D47B51F4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1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EB9066-1ED9-4434-B497-35FCB3AF65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64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ctrTitle"/>
          </p:nvPr>
        </p:nvSpPr>
        <p:spPr>
          <a:xfrm>
            <a:off x="838200" y="990600"/>
            <a:ext cx="6173808" cy="2895600"/>
          </a:xfrm>
        </p:spPr>
        <p:txBody>
          <a:bodyPr/>
          <a:lstStyle/>
          <a:p>
            <a:pPr eaLnBrk="1" hangingPunct="1"/>
            <a:r>
              <a:rPr lang="en-US" sz="6000" dirty="0" smtClean="0"/>
              <a:t>Stay Calm &amp;</a:t>
            </a:r>
            <a:br>
              <a:rPr lang="en-US" sz="6000" dirty="0" smtClean="0"/>
            </a:br>
            <a:r>
              <a:rPr lang="en-US" sz="6000" dirty="0" smtClean="0"/>
              <a:t>Think Critically!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b="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4343400"/>
            <a:ext cx="4013200" cy="1930400"/>
          </a:xfrm>
        </p:spPr>
        <p:txBody>
          <a:bodyPr/>
          <a:lstStyle/>
          <a:p>
            <a:pPr eaLnBrk="1" hangingPunct="1"/>
            <a:r>
              <a:rPr lang="en-US" dirty="0" smtClean="0"/>
              <a:t>Marc </a:t>
            </a:r>
            <a:r>
              <a:rPr lang="en-US" dirty="0" err="1" smtClean="0"/>
              <a:t>ISAACSOn</a:t>
            </a:r>
            <a:endParaRPr lang="en-US" dirty="0" smtClean="0"/>
          </a:p>
          <a:p>
            <a:pPr eaLnBrk="1" hangingPunct="1"/>
            <a:r>
              <a:rPr lang="en-US" dirty="0" smtClean="0"/>
              <a:t>Augsburg College</a:t>
            </a:r>
          </a:p>
          <a:p>
            <a:pPr eaLnBrk="1" hangingPunct="1"/>
            <a:r>
              <a:rPr lang="en-US" dirty="0" smtClean="0"/>
              <a:t>ECOTS Poster</a:t>
            </a:r>
          </a:p>
          <a:p>
            <a:pPr eaLnBrk="1" hangingPunct="1"/>
            <a:r>
              <a:rPr lang="en-US" dirty="0" smtClean="0"/>
              <a:t>May 2014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Recommendations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848600" cy="51054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300" dirty="0" smtClean="0"/>
              <a:t>Ask your students where they stand on this spectrum before and after the course.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 smtClean="0"/>
              <a:t>Educators </a:t>
            </a:r>
            <a:r>
              <a:rPr lang="en-US" sz="3300" dirty="0"/>
              <a:t>should include “Thinking Critically about Numbers” as a learning objective in introductory statistics courses.</a:t>
            </a:r>
          </a:p>
          <a:p>
            <a:pPr marL="852577" lvl="2" indent="-514350"/>
            <a:r>
              <a:rPr lang="en-US" sz="2750" dirty="0"/>
              <a:t>Awestruck students need to see the variety of ways that </a:t>
            </a:r>
            <a:r>
              <a:rPr lang="en-US" sz="2750" dirty="0" smtClean="0"/>
              <a:t>statistics </a:t>
            </a:r>
            <a:r>
              <a:rPr lang="en-US" sz="2750" dirty="0"/>
              <a:t>can be influenced in the process flowing from the “Where Do Statistics Come From?” question</a:t>
            </a:r>
          </a:p>
          <a:p>
            <a:pPr marL="852577" lvl="2" indent="-514350"/>
            <a:r>
              <a:rPr lang="en-US" sz="2700" dirty="0" smtClean="0"/>
              <a:t> </a:t>
            </a:r>
            <a:r>
              <a:rPr lang="en-US" sz="2700" dirty="0"/>
              <a:t>Cynical </a:t>
            </a:r>
            <a:r>
              <a:rPr lang="en-US" sz="2700" dirty="0"/>
              <a:t>students need to see the process </a:t>
            </a:r>
            <a:r>
              <a:rPr lang="en-US" sz="2700" dirty="0"/>
              <a:t>as a logical process that they can evaluate at each step</a:t>
            </a:r>
            <a:endParaRPr lang="en-US" sz="2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1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848600" cy="5410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dirty="0" smtClean="0"/>
              <a:t>The primary goal of </a:t>
            </a:r>
            <a:r>
              <a:rPr lang="en-US" sz="3300" dirty="0" smtClean="0"/>
              <a:t>Intro Statistics should </a:t>
            </a:r>
            <a:r>
              <a:rPr lang="en-US" sz="3300" dirty="0" smtClean="0"/>
              <a:t>be to </a:t>
            </a:r>
            <a:r>
              <a:rPr lang="en-US" sz="3300" dirty="0" smtClean="0"/>
              <a:t>d</a:t>
            </a:r>
            <a:r>
              <a:rPr lang="en-US" sz="3300" dirty="0" smtClean="0"/>
              <a:t>evelop the </a:t>
            </a:r>
            <a:r>
              <a:rPr lang="en-US" sz="3300" dirty="0"/>
              <a:t>habit of mind to evaluate statistical evidence in a critical manner</a:t>
            </a:r>
            <a:r>
              <a:rPr lang="en-US" sz="3300" dirty="0" smtClean="0"/>
              <a:t>.</a:t>
            </a:r>
            <a:endParaRPr lang="en-US" sz="3300" dirty="0" smtClean="0"/>
          </a:p>
          <a:p>
            <a:pPr marL="0" indent="0">
              <a:buNone/>
            </a:pPr>
            <a:r>
              <a:rPr lang="en-US" sz="3300" dirty="0" smtClean="0"/>
              <a:t>Students should recognize that choices made in creating a statistic influence its value, its statistical significance and its usefulness.</a:t>
            </a:r>
          </a:p>
          <a:p>
            <a:pPr marL="0" indent="0">
              <a:buNone/>
            </a:pPr>
            <a:r>
              <a:rPr lang="en-US" sz="3300" dirty="0" smtClean="0"/>
              <a:t>Leaving STAT 101 without being critical consumers (e.g. naïve or cynical) of statistical information will disadvantage students in the future.</a:t>
            </a:r>
          </a:p>
          <a:p>
            <a:pPr marL="0" indent="0">
              <a:buNone/>
            </a:pPr>
            <a:r>
              <a:rPr lang="en-US" sz="3300" u="sng" dirty="0" smtClean="0"/>
              <a:t>Realities / Challenges:</a:t>
            </a:r>
          </a:p>
          <a:p>
            <a:pPr marL="347755" lvl="2" indent="0">
              <a:buNone/>
            </a:pPr>
            <a:r>
              <a:rPr lang="en-US" sz="2850" dirty="0" smtClean="0"/>
              <a:t>Not an easy task.  Can’t outsource critical thinking.  It takes time, teacher role modeling and lots of practice.</a:t>
            </a:r>
          </a:p>
          <a:p>
            <a:pPr marL="347755" lvl="2" indent="0">
              <a:buNone/>
            </a:pPr>
            <a:endParaRPr lang="en-US" sz="2850" dirty="0" smtClean="0"/>
          </a:p>
          <a:p>
            <a:pPr marL="347755" lvl="2" indent="0">
              <a:buNone/>
            </a:pPr>
            <a:r>
              <a:rPr lang="en-US" sz="2850" dirty="0" smtClean="0"/>
              <a:t>Balance is required to prevent converting Awestruck students into Cynics with the presentation of bad practice.</a:t>
            </a:r>
            <a:endParaRPr lang="en-US" sz="285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92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Class Survey on First Day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1"/>
            <a:ext cx="9144000" cy="533400"/>
          </a:xfrm>
        </p:spPr>
        <p:txBody>
          <a:bodyPr>
            <a:normAutofit/>
          </a:bodyPr>
          <a:lstStyle/>
          <a:p>
            <a:pPr marL="571500" indent="-514350" algn="ctr">
              <a:buFont typeface="+mj-lt"/>
              <a:buAutoNum type="arabicPeriod"/>
            </a:pPr>
            <a:r>
              <a:rPr lang="en-US" sz="2800" dirty="0" smtClean="0"/>
              <a:t>“Where Do Statistics Come From?”</a:t>
            </a:r>
          </a:p>
          <a:p>
            <a:pPr marL="516777" lvl="1" indent="-342900" algn="ctr">
              <a:buFont typeface="+mj-lt"/>
              <a:buAutoNum type="arabicPeriod"/>
            </a:pPr>
            <a:endParaRPr lang="en-US" sz="1600" dirty="0" smtClean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10" y="2057400"/>
            <a:ext cx="649837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6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524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600" dirty="0" smtClean="0"/>
              <a:t>Saying “Statistics Come From Data”</a:t>
            </a:r>
            <a:br>
              <a:rPr lang="en-US" sz="3600" dirty="0" smtClean="0"/>
            </a:br>
            <a:r>
              <a:rPr lang="en-US" sz="3600" dirty="0" smtClean="0"/>
              <a:t>is like saying</a:t>
            </a:r>
            <a:br>
              <a:rPr lang="en-US" sz="3600" dirty="0" smtClean="0"/>
            </a:br>
            <a:r>
              <a:rPr lang="en-US" sz="3600" dirty="0" smtClean="0"/>
              <a:t>“Babies Come from Hospitals”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3177292"/>
            <a:ext cx="9144000" cy="3276600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sz="4100" dirty="0" smtClean="0"/>
              <a:t>It’s true but leaves out the interesting details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2051" name="Picture 3" descr="C:\Users\isaacson\AppData\Local\Microsoft\Windows\Temporary Internet Files\Content.IE5\GUM0RPHC\MC90001603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77292"/>
            <a:ext cx="1848002" cy="190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saacson\AppData\Local\Microsoft\Windows\Temporary Internet Files\Content.IE5\DM3T7QUW\MP90031436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31646"/>
            <a:ext cx="2420112" cy="279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75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8001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Statistics Come From a Logical Process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199"/>
            <a:ext cx="5257800" cy="4191001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The Process:</a:t>
            </a:r>
          </a:p>
          <a:p>
            <a:pPr lvl="1"/>
            <a:r>
              <a:rPr lang="en-US" sz="3200" dirty="0" smtClean="0"/>
              <a:t>A Question of Interest</a:t>
            </a:r>
          </a:p>
          <a:p>
            <a:pPr lvl="1"/>
            <a:r>
              <a:rPr lang="en-US" sz="3200" dirty="0" smtClean="0"/>
              <a:t>Data Collection </a:t>
            </a:r>
            <a:r>
              <a:rPr lang="en-US" sz="3200" dirty="0" smtClean="0"/>
              <a:t>/ Gathering</a:t>
            </a:r>
            <a:endParaRPr lang="en-US" sz="3200" dirty="0" smtClean="0"/>
          </a:p>
          <a:p>
            <a:pPr lvl="1"/>
            <a:r>
              <a:rPr lang="en-US" sz="3200" dirty="0" smtClean="0"/>
              <a:t>Data Analysis</a:t>
            </a:r>
          </a:p>
          <a:p>
            <a:pPr lvl="1"/>
            <a:r>
              <a:rPr lang="en-US" sz="3200" dirty="0" smtClean="0"/>
              <a:t>Statistical Analysis</a:t>
            </a:r>
          </a:p>
          <a:p>
            <a:pPr lvl="1"/>
            <a:r>
              <a:rPr lang="en-US" sz="3200" dirty="0" smtClean="0"/>
              <a:t>Reporting of Results</a:t>
            </a:r>
            <a:endParaRPr lang="en-US" sz="3200" dirty="0"/>
          </a:p>
        </p:txBody>
      </p:sp>
      <p:pic>
        <p:nvPicPr>
          <p:cNvPr id="4" name="Picture 3" descr="Rough_Uncut_Diamond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0188" y="1676400"/>
            <a:ext cx="1733894" cy="144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rot="5400000">
            <a:off x="6277535" y="3619500"/>
            <a:ext cx="1219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isaacson\AppData\Local\Microsoft\Windows\Temporary Internet Files\Content.IE5\AFZAEUQX\MP90041009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188" y="4648198"/>
            <a:ext cx="1752602" cy="175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4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Class Survey on First Day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1"/>
            <a:ext cx="6858000" cy="15239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 smtClean="0"/>
              <a:t>2.  Which phrase describes </a:t>
            </a:r>
            <a:r>
              <a:rPr lang="en-US" sz="2800" dirty="0"/>
              <a:t>you best when exposed to arguments involving statistics used by others in the media or at work. </a:t>
            </a:r>
            <a:r>
              <a:rPr lang="en-US" sz="2800" dirty="0" smtClean="0"/>
              <a:t> Briefly Explain…</a:t>
            </a:r>
          </a:p>
          <a:p>
            <a:pPr marL="173877" lvl="1" indent="0" algn="ctr">
              <a:buNone/>
            </a:pPr>
            <a:endParaRPr lang="en-US" sz="28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348022"/>
              </p:ext>
            </p:extLst>
          </p:nvPr>
        </p:nvGraphicFramePr>
        <p:xfrm>
          <a:off x="1142108" y="2590800"/>
          <a:ext cx="6853237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6372" y="5181600"/>
            <a:ext cx="2024047" cy="12132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4351969" y="4459221"/>
            <a:ext cx="432854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0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990600"/>
          </a:xfrm>
        </p:spPr>
        <p:txBody>
          <a:bodyPr/>
          <a:lstStyle/>
          <a:p>
            <a:pPr algn="ctr"/>
            <a:r>
              <a:rPr lang="en-US" sz="3600" dirty="0" smtClean="0"/>
              <a:t>Student Surveys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(n = 89 students)</a:t>
            </a:r>
            <a:endParaRPr lang="en-US" sz="2800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5458244"/>
              </p:ext>
            </p:extLst>
          </p:nvPr>
        </p:nvGraphicFramePr>
        <p:xfrm>
          <a:off x="1142107" y="1371600"/>
          <a:ext cx="6859787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191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284567"/>
              </p:ext>
            </p:extLst>
          </p:nvPr>
        </p:nvGraphicFramePr>
        <p:xfrm>
          <a:off x="533400" y="457200"/>
          <a:ext cx="7924799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211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Impact of Student Perceptions on STAT 101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467963" cy="2590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u="sng" dirty="0" smtClean="0"/>
              <a:t>Awestruck Students</a:t>
            </a:r>
          </a:p>
          <a:p>
            <a:pPr lvl="1"/>
            <a:r>
              <a:rPr lang="en-US" sz="2000" dirty="0" smtClean="0"/>
              <a:t>See a jumble of methods, techniques, formulas</a:t>
            </a:r>
          </a:p>
          <a:p>
            <a:pPr lvl="1"/>
            <a:r>
              <a:rPr lang="en-US" sz="2000" dirty="0" smtClean="0"/>
              <a:t>Desire for 1 correct answer</a:t>
            </a:r>
          </a:p>
          <a:p>
            <a:pPr lvl="1"/>
            <a:r>
              <a:rPr lang="en-US" sz="2000" dirty="0" smtClean="0"/>
              <a:t>Focus on #’s as pure facts</a:t>
            </a:r>
          </a:p>
          <a:p>
            <a:pPr lvl="1"/>
            <a:r>
              <a:rPr lang="en-US" sz="2000" dirty="0" smtClean="0"/>
              <a:t>Unaware of influences on data and statistics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784" y="1600199"/>
            <a:ext cx="3315563" cy="2590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u="sng" dirty="0" smtClean="0"/>
              <a:t>Cynical Students</a:t>
            </a:r>
          </a:p>
          <a:p>
            <a:pPr lvl="1"/>
            <a:r>
              <a:rPr lang="en-US" sz="2000" dirty="0" smtClean="0"/>
              <a:t>Believe numbers are modified on a whim</a:t>
            </a:r>
          </a:p>
          <a:p>
            <a:pPr lvl="1"/>
            <a:r>
              <a:rPr lang="en-US" sz="2000" dirty="0" smtClean="0"/>
              <a:t>Lack appreciation for scientific method</a:t>
            </a:r>
          </a:p>
          <a:p>
            <a:pPr lvl="1"/>
            <a:r>
              <a:rPr lang="en-US" sz="2000" dirty="0" smtClean="0"/>
              <a:t>Tend to dismiss statistics based on the source</a:t>
            </a:r>
          </a:p>
          <a:p>
            <a:pPr lvl="1"/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4571999"/>
            <a:ext cx="5486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Ultimate </a:t>
            </a:r>
            <a:r>
              <a:rPr lang="en-US" sz="2000" u="sng" dirty="0" smtClean="0"/>
              <a:t>Goal of Intro Statistics:  </a:t>
            </a:r>
            <a:endParaRPr lang="en-US" sz="2000" u="sng" dirty="0" smtClean="0"/>
          </a:p>
          <a:p>
            <a:endParaRPr lang="en-US" sz="2000" u="sng" dirty="0" smtClean="0"/>
          </a:p>
          <a:p>
            <a:r>
              <a:rPr lang="en-US" sz="2000" dirty="0" smtClean="0"/>
              <a:t>Developing the habit of mind to evaluate statistical evidence in a critical manner.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950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Faculty Response:</a:t>
            </a:r>
            <a:br>
              <a:rPr lang="en-US" sz="3600" dirty="0" smtClean="0"/>
            </a:br>
            <a:r>
              <a:rPr lang="en-US" sz="3600" dirty="0" smtClean="0"/>
              <a:t>Critical Thinking as a Learning Objective?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692346"/>
              </p:ext>
            </p:extLst>
          </p:nvPr>
        </p:nvGraphicFramePr>
        <p:xfrm>
          <a:off x="1119454" y="1250092"/>
          <a:ext cx="7392292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052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TS102895261</Template>
  <TotalTime>1330</TotalTime>
  <Words>426</Words>
  <Application>Microsoft Office PowerPoint</Application>
  <PresentationFormat>On-screen Show (4:3)</PresentationFormat>
  <Paragraphs>73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Corbel</vt:lpstr>
      <vt:lpstr>Digital Blue Tunnel 16x9</vt:lpstr>
      <vt:lpstr>Stay Calm &amp; Think Critically! </vt:lpstr>
      <vt:lpstr>Class Survey on First Day</vt:lpstr>
      <vt:lpstr>Saying “Statistics Come From Data” is like saying “Babies Come from Hospitals”</vt:lpstr>
      <vt:lpstr>Statistics Come From a Logical Process</vt:lpstr>
      <vt:lpstr>Class Survey on First Day</vt:lpstr>
      <vt:lpstr>Student Surveys (n = 89 students)</vt:lpstr>
      <vt:lpstr>PowerPoint Presentation</vt:lpstr>
      <vt:lpstr>Impact of Student Perceptions on STAT 101</vt:lpstr>
      <vt:lpstr>Faculty Response: Critical Thinking as a Learning Objective?</vt:lpstr>
      <vt:lpstr>Recommendations</vt:lpstr>
      <vt:lpstr>Conclusions</vt:lpstr>
    </vt:vector>
  </TitlesOfParts>
  <Company>Augsburg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ECOTS 2014:  Stay Calm and Think Critically! </dc:title>
  <dc:creator>Marc Isaacson</dc:creator>
  <cp:lastModifiedBy>Marc D Isaacson</cp:lastModifiedBy>
  <cp:revision>99</cp:revision>
  <cp:lastPrinted>2014-05-07T16:08:40Z</cp:lastPrinted>
  <dcterms:created xsi:type="dcterms:W3CDTF">2006-09-11T15:13:10Z</dcterms:created>
  <dcterms:modified xsi:type="dcterms:W3CDTF">2014-05-07T16:31:19Z</dcterms:modified>
</cp:coreProperties>
</file>