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3" r:id="rId4"/>
    <p:sldId id="270" r:id="rId5"/>
    <p:sldId id="260" r:id="rId6"/>
    <p:sldId id="261" r:id="rId7"/>
    <p:sldId id="262" r:id="rId8"/>
    <p:sldId id="266" r:id="rId9"/>
    <p:sldId id="268" r:id="rId10"/>
    <p:sldId id="272" r:id="rId11"/>
    <p:sldId id="271" r:id="rId12"/>
  </p:sldIdLst>
  <p:sldSz cx="9144000" cy="6858000" type="screen4x3"/>
  <p:notesSz cx="6858000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541B"/>
    <a:srgbClr val="910558"/>
    <a:srgbClr val="5C8D27"/>
    <a:srgbClr val="3C5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2" autoAdjust="0"/>
    <p:restoredTop sz="85080" autoAdjust="0"/>
  </p:normalViewPr>
  <p:slideViewPr>
    <p:cSldViewPr>
      <p:cViewPr>
        <p:scale>
          <a:sx n="70" d="100"/>
          <a:sy n="70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9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Online</c:v>
                </c:pt>
              </c:strCache>
            </c:strRef>
          </c:tx>
          <c:spPr>
            <a:pattFill prst="wdUpDiag">
              <a:fgClr>
                <a:schemeClr val="accent2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Comments Shared</c:v>
                </c:pt>
                <c:pt idx="1">
                  <c:v>Comments Withheld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5.73</c:v>
                </c:pt>
                <c:pt idx="1">
                  <c:v>1.0900000000000001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Face-to-Face</c:v>
                </c:pt>
              </c:strCache>
            </c:strRef>
          </c:tx>
          <c:spPr>
            <a:solidFill>
              <a:srgbClr val="910558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Comments Shared</c:v>
                </c:pt>
                <c:pt idx="1">
                  <c:v>Comments Withheld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</c:v>
                </c:pt>
                <c:pt idx="1">
                  <c:v>5.18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282112"/>
        <c:axId val="34288000"/>
      </c:barChart>
      <c:catAx>
        <c:axId val="34282112"/>
        <c:scaling>
          <c:orientation val="minMax"/>
        </c:scaling>
        <c:delete val="0"/>
        <c:axPos val="b"/>
        <c:majorTickMark val="none"/>
        <c:minorTickMark val="none"/>
        <c:tickLblPos val="nextTo"/>
        <c:crossAx val="34288000"/>
        <c:crosses val="autoZero"/>
        <c:auto val="1"/>
        <c:lblAlgn val="ctr"/>
        <c:lblOffset val="100"/>
        <c:noMultiLvlLbl val="0"/>
      </c:catAx>
      <c:valAx>
        <c:axId val="342880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CA" b="0" dirty="0" smtClean="0"/>
                  <a:t>Mean Total Comments</a:t>
                </a:r>
                <a:endParaRPr lang="en-CA" b="0" dirty="0"/>
              </a:p>
            </c:rich>
          </c:tx>
          <c:layout>
            <c:manualLayout>
              <c:xMode val="edge"/>
              <c:yMode val="edge"/>
              <c:x val="1.8993468530936104E-2"/>
              <c:y val="0.1249897504721331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3428211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527050710807885E-2"/>
          <c:y val="4.0886304828148236E-2"/>
          <c:w val="0.59952261379688632"/>
          <c:h val="0.8022732563880754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Face-to-face</c:v>
                </c:pt>
              </c:strCache>
            </c:strRef>
          </c:tx>
          <c:spPr>
            <a:pattFill prst="pct80">
              <a:fgClr>
                <a:schemeClr val="accent6">
                  <a:lumMod val="50000"/>
                </a:schemeClr>
              </a:fgClr>
              <a:bgClr>
                <a:schemeClr val="bg1"/>
              </a:bgClr>
            </a:patt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More 
Comfortable</c:v>
                </c:pt>
                <c:pt idx="1">
                  <c:v>More 
Enjoyable</c:v>
                </c:pt>
                <c:pt idx="2">
                  <c:v>Contributed More 
to My Learning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Online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More 
Comfortable</c:v>
                </c:pt>
                <c:pt idx="1">
                  <c:v>More 
Enjoyable</c:v>
                </c:pt>
                <c:pt idx="2">
                  <c:v>Contributed More 
to My Learning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 Preference</c:v>
                </c:pt>
              </c:strCache>
            </c:strRef>
          </c:tx>
          <c:spPr>
            <a:pattFill prst="dkDnDiag">
              <a:fgClr>
                <a:srgbClr val="1A541B"/>
              </a:fgClr>
              <a:bgClr>
                <a:schemeClr val="bg1"/>
              </a:bgClr>
            </a:patt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More 
Comfortable</c:v>
                </c:pt>
                <c:pt idx="1">
                  <c:v>More 
Enjoyable</c:v>
                </c:pt>
                <c:pt idx="2">
                  <c:v>Contributed More 
to My Learning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707264"/>
        <c:axId val="34701312"/>
      </c:barChart>
      <c:catAx>
        <c:axId val="69707264"/>
        <c:scaling>
          <c:orientation val="minMax"/>
        </c:scaling>
        <c:delete val="0"/>
        <c:axPos val="b"/>
        <c:majorTickMark val="out"/>
        <c:minorTickMark val="none"/>
        <c:tickLblPos val="nextTo"/>
        <c:crossAx val="34701312"/>
        <c:crosses val="autoZero"/>
        <c:auto val="1"/>
        <c:lblAlgn val="ctr"/>
        <c:lblOffset val="100"/>
        <c:noMultiLvlLbl val="0"/>
      </c:catAx>
      <c:valAx>
        <c:axId val="34701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CA" dirty="0" smtClean="0"/>
                  <a:t>Frequency of</a:t>
                </a:r>
                <a:r>
                  <a:rPr lang="en-CA" baseline="0" dirty="0" smtClean="0"/>
                  <a:t> Students</a:t>
                </a:r>
                <a:endParaRPr lang="en-CA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9707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189743816121658"/>
          <c:y val="0.21166620816410853"/>
          <c:w val="0.20494921593231544"/>
          <c:h val="0.21144418156024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D9D5C6-54FD-4857-9F3E-794282D8E0A9}" type="doc">
      <dgm:prSet loTypeId="urn:microsoft.com/office/officeart/2008/layout/AlternatingPictureBlocks" loCatId="picture" qsTypeId="urn:microsoft.com/office/officeart/2005/8/quickstyle/simple1" qsCatId="simple" csTypeId="urn:microsoft.com/office/officeart/2005/8/colors/colorful1" csCatId="colorful" phldr="1"/>
      <dgm:spPr/>
    </dgm:pt>
    <dgm:pt modelId="{37285D23-6B8F-4DDA-BC18-BE9F7684C7AE}">
      <dgm:prSet phldrT="[Text]" custT="1"/>
      <dgm:spPr/>
      <dgm:t>
        <a:bodyPr/>
        <a:lstStyle/>
        <a:p>
          <a:pPr marL="177800" indent="0" algn="l"/>
          <a:r>
            <a:rPr lang="en-CA" sz="2200" dirty="0" smtClean="0"/>
            <a:t>Statistics is one of the most anxiety-inducing courses in students’ programs of study </a:t>
          </a:r>
        </a:p>
        <a:p>
          <a:pPr marL="177800" indent="0" algn="l"/>
          <a:r>
            <a:rPr lang="en-CA" sz="1600" dirty="0" smtClean="0"/>
            <a:t>(Schacht &amp; Stewart, 1990, 1991; </a:t>
          </a:r>
          <a:r>
            <a:rPr lang="en-CA" sz="1600" dirty="0" err="1" smtClean="0"/>
            <a:t>Zeidner</a:t>
          </a:r>
          <a:r>
            <a:rPr lang="en-CA" sz="1600" dirty="0" smtClean="0"/>
            <a:t>, 1991)</a:t>
          </a:r>
          <a:endParaRPr lang="en-CA" sz="2200" dirty="0"/>
        </a:p>
      </dgm:t>
    </dgm:pt>
    <dgm:pt modelId="{CAF10325-2E73-4EA0-9330-C52E052B3AB8}" type="parTrans" cxnId="{F1010C52-7EBC-42B1-8543-766FAB85635D}">
      <dgm:prSet/>
      <dgm:spPr/>
      <dgm:t>
        <a:bodyPr/>
        <a:lstStyle/>
        <a:p>
          <a:endParaRPr lang="en-CA" sz="2200"/>
        </a:p>
      </dgm:t>
    </dgm:pt>
    <dgm:pt modelId="{B9BFCA5D-CD24-4B50-992E-5B20A75B37F8}" type="sibTrans" cxnId="{F1010C52-7EBC-42B1-8543-766FAB85635D}">
      <dgm:prSet/>
      <dgm:spPr/>
      <dgm:t>
        <a:bodyPr/>
        <a:lstStyle/>
        <a:p>
          <a:endParaRPr lang="en-CA" sz="2200"/>
        </a:p>
      </dgm:t>
    </dgm:pt>
    <dgm:pt modelId="{A8F28399-0657-4762-B8D4-EB70F5E64FF2}">
      <dgm:prSet phldrT="[Text]" custT="1"/>
      <dgm:spPr/>
      <dgm:t>
        <a:bodyPr/>
        <a:lstStyle/>
        <a:p>
          <a:pPr marL="177800" indent="0" algn="l"/>
          <a:r>
            <a:rPr lang="en-CA" sz="2200" dirty="0" smtClean="0"/>
            <a:t>One method to alleviate anxiety may be computer-mediated discussions, because visual information is concealed and the user is anonymous</a:t>
          </a:r>
          <a:endParaRPr lang="en-CA" sz="2200" dirty="0"/>
        </a:p>
      </dgm:t>
    </dgm:pt>
    <dgm:pt modelId="{4AAE25B8-0696-4D43-8A2A-45F83B89062E}" type="parTrans" cxnId="{B4E42F58-9E09-4CEB-83EE-4EF327FBFF13}">
      <dgm:prSet/>
      <dgm:spPr/>
      <dgm:t>
        <a:bodyPr/>
        <a:lstStyle/>
        <a:p>
          <a:endParaRPr lang="en-CA" sz="2200"/>
        </a:p>
      </dgm:t>
    </dgm:pt>
    <dgm:pt modelId="{569DF6F9-ADD0-427E-82BF-C0E6B47E3D2A}" type="sibTrans" cxnId="{B4E42F58-9E09-4CEB-83EE-4EF327FBFF13}">
      <dgm:prSet/>
      <dgm:spPr/>
      <dgm:t>
        <a:bodyPr/>
        <a:lstStyle/>
        <a:p>
          <a:endParaRPr lang="en-CA" sz="2200"/>
        </a:p>
      </dgm:t>
    </dgm:pt>
    <dgm:pt modelId="{BE1AE9A8-72C4-4FF3-AED5-21B9931C23FC}">
      <dgm:prSet phldrT="[Text]" custT="1"/>
      <dgm:spPr/>
      <dgm:t>
        <a:bodyPr/>
        <a:lstStyle/>
        <a:p>
          <a:pPr marL="177800" indent="0" algn="l"/>
          <a:r>
            <a:rPr lang="en-CA" sz="2200" dirty="0" smtClean="0"/>
            <a:t>Computer-mediated conversations may create an environment where students feel comfortable sharing potentially incorrect answers</a:t>
          </a:r>
          <a:endParaRPr lang="en-CA" sz="2200" dirty="0"/>
        </a:p>
      </dgm:t>
    </dgm:pt>
    <dgm:pt modelId="{DB079AD7-C3A5-457F-B6BB-A7BE6CE33C3F}" type="parTrans" cxnId="{E0412BE6-8855-499B-ACCC-56BDA161DB70}">
      <dgm:prSet/>
      <dgm:spPr/>
      <dgm:t>
        <a:bodyPr/>
        <a:lstStyle/>
        <a:p>
          <a:endParaRPr lang="en-CA" sz="2200"/>
        </a:p>
      </dgm:t>
    </dgm:pt>
    <dgm:pt modelId="{8905AD2F-0C00-4375-9712-2B395B7BE69B}" type="sibTrans" cxnId="{E0412BE6-8855-499B-ACCC-56BDA161DB70}">
      <dgm:prSet/>
      <dgm:spPr/>
      <dgm:t>
        <a:bodyPr/>
        <a:lstStyle/>
        <a:p>
          <a:endParaRPr lang="en-CA" sz="2200"/>
        </a:p>
      </dgm:t>
    </dgm:pt>
    <dgm:pt modelId="{B48C6A8E-E090-464C-94A8-B37C94A96E8D}" type="pres">
      <dgm:prSet presAssocID="{E6D9D5C6-54FD-4857-9F3E-794282D8E0A9}" presName="linearFlow" presStyleCnt="0">
        <dgm:presLayoutVars>
          <dgm:dir/>
          <dgm:resizeHandles val="exact"/>
        </dgm:presLayoutVars>
      </dgm:prSet>
      <dgm:spPr/>
    </dgm:pt>
    <dgm:pt modelId="{74DB3EDE-4BFC-4AF0-B317-6AD0AE26B472}" type="pres">
      <dgm:prSet presAssocID="{37285D23-6B8F-4DDA-BC18-BE9F7684C7AE}" presName="comp" presStyleCnt="0"/>
      <dgm:spPr/>
    </dgm:pt>
    <dgm:pt modelId="{41C108EB-C94C-4245-9B12-D2697D842406}" type="pres">
      <dgm:prSet presAssocID="{37285D23-6B8F-4DDA-BC18-BE9F7684C7AE}" presName="rect2" presStyleLbl="node1" presStyleIdx="0" presStyleCnt="3" custScaleX="198479" custLinFactNeighborX="21243" custLinFactNeighborY="-3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9F91F87-2709-44F2-909D-74D014B211A4}" type="pres">
      <dgm:prSet presAssocID="{37285D23-6B8F-4DDA-BC18-BE9F7684C7AE}" presName="rect1" presStyleLbl="lnNode1" presStyleIdx="0" presStyleCnt="3" custLinFactNeighborX="-65965" custLinFactNeighborY="-4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>
          <a:solidFill>
            <a:schemeClr val="accent6">
              <a:lumMod val="75000"/>
            </a:schemeClr>
          </a:solidFill>
        </a:ln>
      </dgm:spPr>
    </dgm:pt>
    <dgm:pt modelId="{74E28568-758D-463F-94D4-997CDE186368}" type="pres">
      <dgm:prSet presAssocID="{B9BFCA5D-CD24-4B50-992E-5B20A75B37F8}" presName="sibTrans" presStyleCnt="0"/>
      <dgm:spPr/>
    </dgm:pt>
    <dgm:pt modelId="{9EC950F9-5033-4C45-B2DF-B1C5C1584AD8}" type="pres">
      <dgm:prSet presAssocID="{A8F28399-0657-4762-B8D4-EB70F5E64FF2}" presName="comp" presStyleCnt="0"/>
      <dgm:spPr/>
    </dgm:pt>
    <dgm:pt modelId="{AAB2ED5D-7E6E-40BB-8CA9-304D75860499}" type="pres">
      <dgm:prSet presAssocID="{A8F28399-0657-4762-B8D4-EB70F5E64FF2}" presName="rect2" presStyleLbl="node1" presStyleIdx="1" presStyleCnt="3" custScaleX="195266" custLinFactNeighborX="-30340" custLinFactNeighborY="107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0871BCEC-8F8F-4253-A6E8-7110C8E38144}" type="pres">
      <dgm:prSet presAssocID="{A8F28399-0657-4762-B8D4-EB70F5E64FF2}" presName="rect1" presStyleLbl="lnNode1" presStyleIdx="1" presStyleCnt="3" custLinFactNeighborX="48462" custLinFactNeighborY="107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>
          <a:solidFill>
            <a:schemeClr val="accent3">
              <a:lumMod val="75000"/>
            </a:schemeClr>
          </a:solidFill>
        </a:ln>
      </dgm:spPr>
    </dgm:pt>
    <dgm:pt modelId="{77C0F618-D532-4F40-948A-E3B1BEE6161E}" type="pres">
      <dgm:prSet presAssocID="{569DF6F9-ADD0-427E-82BF-C0E6B47E3D2A}" presName="sibTrans" presStyleCnt="0"/>
      <dgm:spPr/>
    </dgm:pt>
    <dgm:pt modelId="{2AA9CE3D-C021-4573-8371-AAF0CA824880}" type="pres">
      <dgm:prSet presAssocID="{BE1AE9A8-72C4-4FF3-AED5-21B9931C23FC}" presName="comp" presStyleCnt="0"/>
      <dgm:spPr/>
    </dgm:pt>
    <dgm:pt modelId="{9E0666FE-DA19-44D9-90CD-0F90A8D81651}" type="pres">
      <dgm:prSet presAssocID="{BE1AE9A8-72C4-4FF3-AED5-21B9931C23FC}" presName="rect2" presStyleLbl="node1" presStyleIdx="2" presStyleCnt="3" custScaleX="196716" custLinFactNeighborX="22437" custLinFactNeighborY="-4818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7F7E0D0-C45F-4C92-9762-586020A1F680}" type="pres">
      <dgm:prSet presAssocID="{BE1AE9A8-72C4-4FF3-AED5-21B9931C23FC}" presName="rect1" presStyleLbl="lnNode1" presStyleIdx="2" presStyleCnt="3" custLinFactNeighborX="-66333" custLinFactNeighborY="-481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>
          <a:solidFill>
            <a:schemeClr val="accent4">
              <a:lumMod val="75000"/>
            </a:schemeClr>
          </a:solidFill>
        </a:ln>
      </dgm:spPr>
    </dgm:pt>
  </dgm:ptLst>
  <dgm:cxnLst>
    <dgm:cxn modelId="{DE7A8134-8244-4201-9DA8-736EF8F7AED3}" type="presOf" srcId="{BE1AE9A8-72C4-4FF3-AED5-21B9931C23FC}" destId="{9E0666FE-DA19-44D9-90CD-0F90A8D81651}" srcOrd="0" destOrd="0" presId="urn:microsoft.com/office/officeart/2008/layout/AlternatingPictureBlocks"/>
    <dgm:cxn modelId="{21A38B78-8DE7-4BFD-AA57-E677D802FCF4}" type="presOf" srcId="{37285D23-6B8F-4DDA-BC18-BE9F7684C7AE}" destId="{41C108EB-C94C-4245-9B12-D2697D842406}" srcOrd="0" destOrd="0" presId="urn:microsoft.com/office/officeart/2008/layout/AlternatingPictureBlocks"/>
    <dgm:cxn modelId="{D5897CDF-F3CB-44CC-BA88-1A93B26BC65E}" type="presOf" srcId="{A8F28399-0657-4762-B8D4-EB70F5E64FF2}" destId="{AAB2ED5D-7E6E-40BB-8CA9-304D75860499}" srcOrd="0" destOrd="0" presId="urn:microsoft.com/office/officeart/2008/layout/AlternatingPictureBlocks"/>
    <dgm:cxn modelId="{B4E42F58-9E09-4CEB-83EE-4EF327FBFF13}" srcId="{E6D9D5C6-54FD-4857-9F3E-794282D8E0A9}" destId="{A8F28399-0657-4762-B8D4-EB70F5E64FF2}" srcOrd="1" destOrd="0" parTransId="{4AAE25B8-0696-4D43-8A2A-45F83B89062E}" sibTransId="{569DF6F9-ADD0-427E-82BF-C0E6B47E3D2A}"/>
    <dgm:cxn modelId="{F1010C52-7EBC-42B1-8543-766FAB85635D}" srcId="{E6D9D5C6-54FD-4857-9F3E-794282D8E0A9}" destId="{37285D23-6B8F-4DDA-BC18-BE9F7684C7AE}" srcOrd="0" destOrd="0" parTransId="{CAF10325-2E73-4EA0-9330-C52E052B3AB8}" sibTransId="{B9BFCA5D-CD24-4B50-992E-5B20A75B37F8}"/>
    <dgm:cxn modelId="{E0412BE6-8855-499B-ACCC-56BDA161DB70}" srcId="{E6D9D5C6-54FD-4857-9F3E-794282D8E0A9}" destId="{BE1AE9A8-72C4-4FF3-AED5-21B9931C23FC}" srcOrd="2" destOrd="0" parTransId="{DB079AD7-C3A5-457F-B6BB-A7BE6CE33C3F}" sibTransId="{8905AD2F-0C00-4375-9712-2B395B7BE69B}"/>
    <dgm:cxn modelId="{09607A06-804A-4C83-B6D2-941D2335D985}" type="presOf" srcId="{E6D9D5C6-54FD-4857-9F3E-794282D8E0A9}" destId="{B48C6A8E-E090-464C-94A8-B37C94A96E8D}" srcOrd="0" destOrd="0" presId="urn:microsoft.com/office/officeart/2008/layout/AlternatingPictureBlocks"/>
    <dgm:cxn modelId="{C8E75E9F-17D4-4735-BE22-6EA3CEB6F48A}" type="presParOf" srcId="{B48C6A8E-E090-464C-94A8-B37C94A96E8D}" destId="{74DB3EDE-4BFC-4AF0-B317-6AD0AE26B472}" srcOrd="0" destOrd="0" presId="urn:microsoft.com/office/officeart/2008/layout/AlternatingPictureBlocks"/>
    <dgm:cxn modelId="{1A9260DC-8323-4C5E-9BE1-57D1E480C2D9}" type="presParOf" srcId="{74DB3EDE-4BFC-4AF0-B317-6AD0AE26B472}" destId="{41C108EB-C94C-4245-9B12-D2697D842406}" srcOrd="0" destOrd="0" presId="urn:microsoft.com/office/officeart/2008/layout/AlternatingPictureBlocks"/>
    <dgm:cxn modelId="{56A4F042-2A17-4876-8045-A14ABC56792D}" type="presParOf" srcId="{74DB3EDE-4BFC-4AF0-B317-6AD0AE26B472}" destId="{D9F91F87-2709-44F2-909D-74D014B211A4}" srcOrd="1" destOrd="0" presId="urn:microsoft.com/office/officeart/2008/layout/AlternatingPictureBlocks"/>
    <dgm:cxn modelId="{2B56F57E-8DE0-474D-BCE5-88F5B8444760}" type="presParOf" srcId="{B48C6A8E-E090-464C-94A8-B37C94A96E8D}" destId="{74E28568-758D-463F-94D4-997CDE186368}" srcOrd="1" destOrd="0" presId="urn:microsoft.com/office/officeart/2008/layout/AlternatingPictureBlocks"/>
    <dgm:cxn modelId="{2243AE63-7165-495C-B516-8D1870236799}" type="presParOf" srcId="{B48C6A8E-E090-464C-94A8-B37C94A96E8D}" destId="{9EC950F9-5033-4C45-B2DF-B1C5C1584AD8}" srcOrd="2" destOrd="0" presId="urn:microsoft.com/office/officeart/2008/layout/AlternatingPictureBlocks"/>
    <dgm:cxn modelId="{48072A75-CBEC-456B-839D-2FEAB5365771}" type="presParOf" srcId="{9EC950F9-5033-4C45-B2DF-B1C5C1584AD8}" destId="{AAB2ED5D-7E6E-40BB-8CA9-304D75860499}" srcOrd="0" destOrd="0" presId="urn:microsoft.com/office/officeart/2008/layout/AlternatingPictureBlocks"/>
    <dgm:cxn modelId="{E66672D9-1324-4372-BD50-ADD056D9FFD7}" type="presParOf" srcId="{9EC950F9-5033-4C45-B2DF-B1C5C1584AD8}" destId="{0871BCEC-8F8F-4253-A6E8-7110C8E38144}" srcOrd="1" destOrd="0" presId="urn:microsoft.com/office/officeart/2008/layout/AlternatingPictureBlocks"/>
    <dgm:cxn modelId="{2A6FDAC9-22E6-440A-A120-4FC50688F111}" type="presParOf" srcId="{B48C6A8E-E090-464C-94A8-B37C94A96E8D}" destId="{77C0F618-D532-4F40-948A-E3B1BEE6161E}" srcOrd="3" destOrd="0" presId="urn:microsoft.com/office/officeart/2008/layout/AlternatingPictureBlocks"/>
    <dgm:cxn modelId="{3D071AA0-943E-4F82-B12E-5F3484C7B06D}" type="presParOf" srcId="{B48C6A8E-E090-464C-94A8-B37C94A96E8D}" destId="{2AA9CE3D-C021-4573-8371-AAF0CA824880}" srcOrd="4" destOrd="0" presId="urn:microsoft.com/office/officeart/2008/layout/AlternatingPictureBlocks"/>
    <dgm:cxn modelId="{FD3D0523-3F63-42C4-855D-20BBE361AF12}" type="presParOf" srcId="{2AA9CE3D-C021-4573-8371-AAF0CA824880}" destId="{9E0666FE-DA19-44D9-90CD-0F90A8D81651}" srcOrd="0" destOrd="0" presId="urn:microsoft.com/office/officeart/2008/layout/AlternatingPictureBlocks"/>
    <dgm:cxn modelId="{09158A23-9415-4742-87D9-99AE3A49D949}" type="presParOf" srcId="{2AA9CE3D-C021-4573-8371-AAF0CA824880}" destId="{17F7E0D0-C45F-4C92-9762-586020A1F680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9846D2-CF12-4319-96E1-E1C4FCC02EB3}" type="doc">
      <dgm:prSet loTypeId="urn:microsoft.com/office/officeart/2005/8/layout/h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8E3E8A7D-0E67-4231-A7AD-82363510997B}">
      <dgm:prSet phldrT="[Text]"/>
      <dgm:spPr/>
      <dgm:t>
        <a:bodyPr/>
        <a:lstStyle/>
        <a:p>
          <a:r>
            <a:rPr lang="en-CA" b="1" dirty="0" smtClean="0"/>
            <a:t>Computer-mediated</a:t>
          </a:r>
          <a:endParaRPr lang="en-CA" b="1" dirty="0"/>
        </a:p>
      </dgm:t>
    </dgm:pt>
    <dgm:pt modelId="{65E0E2EF-420D-4582-8B7C-2D5BFCF852F9}" type="parTrans" cxnId="{EF2CF19F-0A41-463A-BC2B-030DA74A986A}">
      <dgm:prSet/>
      <dgm:spPr/>
      <dgm:t>
        <a:bodyPr/>
        <a:lstStyle/>
        <a:p>
          <a:endParaRPr lang="en-CA"/>
        </a:p>
      </dgm:t>
    </dgm:pt>
    <dgm:pt modelId="{454F8C4E-43AE-41DC-B068-378BAEB6EC04}" type="sibTrans" cxnId="{EF2CF19F-0A41-463A-BC2B-030DA74A986A}">
      <dgm:prSet/>
      <dgm:spPr/>
      <dgm:t>
        <a:bodyPr/>
        <a:lstStyle/>
        <a:p>
          <a:endParaRPr lang="en-CA"/>
        </a:p>
      </dgm:t>
    </dgm:pt>
    <dgm:pt modelId="{EEFA0703-A447-4024-9BF6-E902C47B0495}">
      <dgm:prSet phldrT="[Text]" custT="1"/>
      <dgm:spPr/>
      <dgm:t>
        <a:bodyPr/>
        <a:lstStyle/>
        <a:p>
          <a:r>
            <a:rPr lang="en-CA" sz="2200" dirty="0" smtClean="0"/>
            <a:t>Would have repeated previous comments from peers</a:t>
          </a:r>
          <a:endParaRPr lang="en-CA" sz="2200" dirty="0"/>
        </a:p>
      </dgm:t>
    </dgm:pt>
    <dgm:pt modelId="{AE497B31-F09B-4F6C-9987-E9040F8051C2}" type="parTrans" cxnId="{DCF00877-4BA9-4221-ADFD-27CB067B125C}">
      <dgm:prSet/>
      <dgm:spPr/>
      <dgm:t>
        <a:bodyPr/>
        <a:lstStyle/>
        <a:p>
          <a:endParaRPr lang="en-CA"/>
        </a:p>
      </dgm:t>
    </dgm:pt>
    <dgm:pt modelId="{16EDDEEC-9EB2-4A30-B94A-37BC7EE5C3B6}" type="sibTrans" cxnId="{DCF00877-4BA9-4221-ADFD-27CB067B125C}">
      <dgm:prSet/>
      <dgm:spPr/>
      <dgm:t>
        <a:bodyPr/>
        <a:lstStyle/>
        <a:p>
          <a:endParaRPr lang="en-CA"/>
        </a:p>
      </dgm:t>
    </dgm:pt>
    <dgm:pt modelId="{BB34C10B-6469-445B-B988-DB802CD6B8C9}">
      <dgm:prSet phldrT="[Text]"/>
      <dgm:spPr/>
      <dgm:t>
        <a:bodyPr/>
        <a:lstStyle/>
        <a:p>
          <a:r>
            <a:rPr lang="en-CA" b="1" dirty="0" smtClean="0"/>
            <a:t>Face-to-face</a:t>
          </a:r>
          <a:endParaRPr lang="en-CA" b="1" dirty="0"/>
        </a:p>
      </dgm:t>
    </dgm:pt>
    <dgm:pt modelId="{E7670A56-4C04-47D9-AD6E-22D36C9852DB}" type="parTrans" cxnId="{4CAA1DD7-B439-4180-89FA-6D68EAA72186}">
      <dgm:prSet/>
      <dgm:spPr/>
      <dgm:t>
        <a:bodyPr/>
        <a:lstStyle/>
        <a:p>
          <a:endParaRPr lang="en-CA"/>
        </a:p>
      </dgm:t>
    </dgm:pt>
    <dgm:pt modelId="{335E647F-0034-4EB8-9BD6-ACB896655DC4}" type="sibTrans" cxnId="{4CAA1DD7-B439-4180-89FA-6D68EAA72186}">
      <dgm:prSet/>
      <dgm:spPr/>
      <dgm:t>
        <a:bodyPr/>
        <a:lstStyle/>
        <a:p>
          <a:endParaRPr lang="en-CA"/>
        </a:p>
      </dgm:t>
    </dgm:pt>
    <dgm:pt modelId="{E2C23874-F08A-478F-803D-5892C387A9EC}">
      <dgm:prSet phldrT="[Text]" custT="1"/>
      <dgm:spPr/>
      <dgm:t>
        <a:bodyPr/>
        <a:lstStyle/>
        <a:p>
          <a:r>
            <a:rPr lang="en-CA" sz="2000" dirty="0" smtClean="0"/>
            <a:t>Repetition</a:t>
          </a:r>
          <a:endParaRPr lang="en-CA" sz="2000" dirty="0"/>
        </a:p>
      </dgm:t>
    </dgm:pt>
    <dgm:pt modelId="{6D91B318-972F-401C-B605-5F356F9B7FAB}" type="parTrans" cxnId="{6908B7B1-001D-4AFB-AE80-D089A547F2CA}">
      <dgm:prSet/>
      <dgm:spPr/>
      <dgm:t>
        <a:bodyPr/>
        <a:lstStyle/>
        <a:p>
          <a:endParaRPr lang="en-CA"/>
        </a:p>
      </dgm:t>
    </dgm:pt>
    <dgm:pt modelId="{480EE509-B826-4EF3-AFF6-3844E6135D67}" type="sibTrans" cxnId="{6908B7B1-001D-4AFB-AE80-D089A547F2CA}">
      <dgm:prSet/>
      <dgm:spPr/>
      <dgm:t>
        <a:bodyPr/>
        <a:lstStyle/>
        <a:p>
          <a:endParaRPr lang="en-CA"/>
        </a:p>
      </dgm:t>
    </dgm:pt>
    <dgm:pt modelId="{943E0B03-EBA3-4E15-B4F5-BCA0D1953383}">
      <dgm:prSet phldrT="[Text]" custT="1"/>
      <dgm:spPr/>
      <dgm:t>
        <a:bodyPr/>
        <a:lstStyle/>
        <a:p>
          <a:r>
            <a:rPr lang="en-CA" sz="2000" dirty="0" smtClean="0"/>
            <a:t>Being shy</a:t>
          </a:r>
          <a:endParaRPr lang="en-CA" sz="2000" dirty="0"/>
        </a:p>
      </dgm:t>
    </dgm:pt>
    <dgm:pt modelId="{26F8D472-28C3-433C-A302-5AFE1016A79A}" type="parTrans" cxnId="{48D55964-970B-42BD-8542-1571C54057C6}">
      <dgm:prSet/>
      <dgm:spPr/>
      <dgm:t>
        <a:bodyPr/>
        <a:lstStyle/>
        <a:p>
          <a:endParaRPr lang="en-CA"/>
        </a:p>
      </dgm:t>
    </dgm:pt>
    <dgm:pt modelId="{9293E963-B53A-4A27-B119-5B4899CAF4F8}" type="sibTrans" cxnId="{48D55964-970B-42BD-8542-1571C54057C6}">
      <dgm:prSet/>
      <dgm:spPr/>
      <dgm:t>
        <a:bodyPr/>
        <a:lstStyle/>
        <a:p>
          <a:endParaRPr lang="en-CA"/>
        </a:p>
      </dgm:t>
    </dgm:pt>
    <dgm:pt modelId="{A7FB1AEE-4DE3-471C-83A4-72E4774753D1}">
      <dgm:prSet phldrT="[Text]" custT="1"/>
      <dgm:spPr/>
      <dgm:t>
        <a:bodyPr/>
        <a:lstStyle/>
        <a:p>
          <a:r>
            <a:rPr lang="en-CA" sz="2000" dirty="0" smtClean="0"/>
            <a:t>Didn’t feel like speaking</a:t>
          </a:r>
          <a:endParaRPr lang="en-CA" sz="2000" dirty="0"/>
        </a:p>
      </dgm:t>
    </dgm:pt>
    <dgm:pt modelId="{95313EDF-55A6-4F1B-A13F-FCEC4588BC1A}" type="parTrans" cxnId="{64AE29FC-46F5-45FD-BBC2-D96EEA186EE7}">
      <dgm:prSet/>
      <dgm:spPr/>
      <dgm:t>
        <a:bodyPr/>
        <a:lstStyle/>
        <a:p>
          <a:endParaRPr lang="en-CA"/>
        </a:p>
      </dgm:t>
    </dgm:pt>
    <dgm:pt modelId="{DF6D3502-CDCC-4932-BC03-086A165FC86B}" type="sibTrans" cxnId="{64AE29FC-46F5-45FD-BBC2-D96EEA186EE7}">
      <dgm:prSet/>
      <dgm:spPr/>
      <dgm:t>
        <a:bodyPr/>
        <a:lstStyle/>
        <a:p>
          <a:endParaRPr lang="en-CA"/>
        </a:p>
      </dgm:t>
    </dgm:pt>
    <dgm:pt modelId="{116C8308-D006-4C07-91CA-2DFEE11F4177}">
      <dgm:prSet phldrT="[Text]" custT="1"/>
      <dgm:spPr/>
      <dgm:t>
        <a:bodyPr/>
        <a:lstStyle/>
        <a:p>
          <a:r>
            <a:rPr lang="en-CA" sz="2000" dirty="0" smtClean="0"/>
            <a:t>Being distracted</a:t>
          </a:r>
          <a:endParaRPr lang="en-CA" sz="2000" dirty="0"/>
        </a:p>
      </dgm:t>
    </dgm:pt>
    <dgm:pt modelId="{A4DB6EBC-C11C-42D5-B891-479C9E2BA53D}" type="parTrans" cxnId="{526F0885-EE47-4127-844B-13651539BA22}">
      <dgm:prSet/>
      <dgm:spPr/>
      <dgm:t>
        <a:bodyPr/>
        <a:lstStyle/>
        <a:p>
          <a:endParaRPr lang="en-CA"/>
        </a:p>
      </dgm:t>
    </dgm:pt>
    <dgm:pt modelId="{60DB5115-D1E7-4E34-8224-F046BF7E4129}" type="sibTrans" cxnId="{526F0885-EE47-4127-844B-13651539BA22}">
      <dgm:prSet/>
      <dgm:spPr/>
      <dgm:t>
        <a:bodyPr/>
        <a:lstStyle/>
        <a:p>
          <a:endParaRPr lang="en-CA"/>
        </a:p>
      </dgm:t>
    </dgm:pt>
    <dgm:pt modelId="{1BD64191-1C21-442E-8237-AE23A54CDE14}">
      <dgm:prSet phldrT="[Text]" custT="1"/>
      <dgm:spPr/>
      <dgm:t>
        <a:bodyPr/>
        <a:lstStyle/>
        <a:p>
          <a:r>
            <a:rPr lang="en-CA" sz="2000" dirty="0" smtClean="0"/>
            <a:t>Discussion ended</a:t>
          </a:r>
          <a:endParaRPr lang="en-CA" sz="2000" dirty="0"/>
        </a:p>
      </dgm:t>
    </dgm:pt>
    <dgm:pt modelId="{83053AB4-A7BE-4CD1-80C8-969B6AC65A1A}" type="parTrans" cxnId="{19D0B60A-0A4C-4653-98A6-41FB4B544879}">
      <dgm:prSet/>
      <dgm:spPr/>
      <dgm:t>
        <a:bodyPr/>
        <a:lstStyle/>
        <a:p>
          <a:endParaRPr lang="en-CA"/>
        </a:p>
      </dgm:t>
    </dgm:pt>
    <dgm:pt modelId="{F0044F5D-5D74-4BE5-B71B-6F2CAB02C44B}" type="sibTrans" cxnId="{19D0B60A-0A4C-4653-98A6-41FB4B544879}">
      <dgm:prSet/>
      <dgm:spPr/>
      <dgm:t>
        <a:bodyPr/>
        <a:lstStyle/>
        <a:p>
          <a:endParaRPr lang="en-CA"/>
        </a:p>
      </dgm:t>
    </dgm:pt>
    <dgm:pt modelId="{C595F6C6-3FD2-4602-9AC7-6B25BDE6217F}">
      <dgm:prSet phldrT="[Text]" custT="1"/>
      <dgm:spPr/>
      <dgm:t>
        <a:bodyPr/>
        <a:lstStyle/>
        <a:p>
          <a:r>
            <a:rPr lang="en-CA" sz="2000" dirty="0" smtClean="0"/>
            <a:t>Uncertainty </a:t>
          </a:r>
          <a:r>
            <a:rPr lang="en-CA" sz="2000" dirty="0" smtClean="0"/>
            <a:t>of answer</a:t>
          </a:r>
          <a:endParaRPr lang="en-CA" sz="2000" dirty="0"/>
        </a:p>
      </dgm:t>
    </dgm:pt>
    <dgm:pt modelId="{F9CCBAF6-3CBA-4484-9A8F-9A27C34122D2}" type="parTrans" cxnId="{32C3CD9E-D6BF-47F0-8C62-61A29FAE0CE0}">
      <dgm:prSet/>
      <dgm:spPr/>
      <dgm:t>
        <a:bodyPr/>
        <a:lstStyle/>
        <a:p>
          <a:endParaRPr lang="en-CA"/>
        </a:p>
      </dgm:t>
    </dgm:pt>
    <dgm:pt modelId="{412A2082-CB4D-489F-B7F8-3EC62797A15D}" type="sibTrans" cxnId="{32C3CD9E-D6BF-47F0-8C62-61A29FAE0CE0}">
      <dgm:prSet/>
      <dgm:spPr/>
      <dgm:t>
        <a:bodyPr/>
        <a:lstStyle/>
        <a:p>
          <a:endParaRPr lang="en-CA"/>
        </a:p>
      </dgm:t>
    </dgm:pt>
    <dgm:pt modelId="{F05B107B-2D6D-4B71-A784-95EB59D5FADF}" type="pres">
      <dgm:prSet presAssocID="{F69846D2-CF12-4319-96E1-E1C4FCC02EB3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CA302DFC-C6A0-48C6-8A26-5A786546F6D1}" type="pres">
      <dgm:prSet presAssocID="{8E3E8A7D-0E67-4231-A7AD-82363510997B}" presName="compositeNode" presStyleCnt="0">
        <dgm:presLayoutVars>
          <dgm:bulletEnabled val="1"/>
        </dgm:presLayoutVars>
      </dgm:prSet>
      <dgm:spPr/>
    </dgm:pt>
    <dgm:pt modelId="{138A2838-D4A9-4788-8A0E-36E7B0CF92D6}" type="pres">
      <dgm:prSet presAssocID="{8E3E8A7D-0E67-4231-A7AD-82363510997B}" presName="image" presStyleLbl="fgImgPlac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CA"/>
        </a:p>
      </dgm:t>
    </dgm:pt>
    <dgm:pt modelId="{DBD36A49-55A7-4767-9EF2-B0E133C19F79}" type="pres">
      <dgm:prSet presAssocID="{8E3E8A7D-0E67-4231-A7AD-82363510997B}" presName="childNode" presStyleLbl="node1" presStyleIdx="0" presStyleCnt="2" custScaleY="8018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8130E2C-AA29-44AF-AAFC-A3181E6DDA48}" type="pres">
      <dgm:prSet presAssocID="{8E3E8A7D-0E67-4231-A7AD-82363510997B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5C5D3A6-5FB1-4DD0-9D38-2355062523C2}" type="pres">
      <dgm:prSet presAssocID="{454F8C4E-43AE-41DC-B068-378BAEB6EC04}" presName="sibTrans" presStyleCnt="0"/>
      <dgm:spPr/>
    </dgm:pt>
    <dgm:pt modelId="{E05626C5-DF5E-4534-B50C-F264CC89E0CC}" type="pres">
      <dgm:prSet presAssocID="{BB34C10B-6469-445B-B988-DB802CD6B8C9}" presName="compositeNode" presStyleCnt="0">
        <dgm:presLayoutVars>
          <dgm:bulletEnabled val="1"/>
        </dgm:presLayoutVars>
      </dgm:prSet>
      <dgm:spPr/>
    </dgm:pt>
    <dgm:pt modelId="{2DFCF916-98B4-4566-B2F0-73338E0F11FB}" type="pres">
      <dgm:prSet presAssocID="{BB34C10B-6469-445B-B988-DB802CD6B8C9}" presName="imag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CA"/>
        </a:p>
      </dgm:t>
    </dgm:pt>
    <dgm:pt modelId="{4859C550-5319-427D-B6F8-DDCEF2433135}" type="pres">
      <dgm:prSet presAssocID="{BB34C10B-6469-445B-B988-DB802CD6B8C9}" presName="childNode" presStyleLbl="node1" presStyleIdx="1" presStyleCnt="2" custScaleY="80182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03FB60B-6020-47B0-BA81-B4619C93DD8C}" type="pres">
      <dgm:prSet presAssocID="{BB34C10B-6469-445B-B988-DB802CD6B8C9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95BE381-A146-46F9-9AA5-1D69D231BFE4}" type="presOf" srcId="{116C8308-D006-4C07-91CA-2DFEE11F4177}" destId="{4859C550-5319-427D-B6F8-DDCEF2433135}" srcOrd="0" destOrd="4" presId="urn:microsoft.com/office/officeart/2005/8/layout/hList2"/>
    <dgm:cxn modelId="{7C8C316A-780C-417F-A07D-E29D0227EE27}" type="presOf" srcId="{E2C23874-F08A-478F-803D-5892C387A9EC}" destId="{4859C550-5319-427D-B6F8-DDCEF2433135}" srcOrd="0" destOrd="0" presId="urn:microsoft.com/office/officeart/2005/8/layout/hList2"/>
    <dgm:cxn modelId="{89AA27B5-3129-4F14-A59B-CDC31088F3C6}" type="presOf" srcId="{1BD64191-1C21-442E-8237-AE23A54CDE14}" destId="{4859C550-5319-427D-B6F8-DDCEF2433135}" srcOrd="0" destOrd="5" presId="urn:microsoft.com/office/officeart/2005/8/layout/hList2"/>
    <dgm:cxn modelId="{C6C767D4-2562-4964-8927-D85CC3F1AFE0}" type="presOf" srcId="{943E0B03-EBA3-4E15-B4F5-BCA0D1953383}" destId="{4859C550-5319-427D-B6F8-DDCEF2433135}" srcOrd="0" destOrd="2" presId="urn:microsoft.com/office/officeart/2005/8/layout/hList2"/>
    <dgm:cxn modelId="{64AE29FC-46F5-45FD-BBC2-D96EEA186EE7}" srcId="{BB34C10B-6469-445B-B988-DB802CD6B8C9}" destId="{A7FB1AEE-4DE3-471C-83A4-72E4774753D1}" srcOrd="3" destOrd="0" parTransId="{95313EDF-55A6-4F1B-A13F-FCEC4588BC1A}" sibTransId="{DF6D3502-CDCC-4932-BC03-086A165FC86B}"/>
    <dgm:cxn modelId="{6908B7B1-001D-4AFB-AE80-D089A547F2CA}" srcId="{BB34C10B-6469-445B-B988-DB802CD6B8C9}" destId="{E2C23874-F08A-478F-803D-5892C387A9EC}" srcOrd="0" destOrd="0" parTransId="{6D91B318-972F-401C-B605-5F356F9B7FAB}" sibTransId="{480EE509-B826-4EF3-AFF6-3844E6135D67}"/>
    <dgm:cxn modelId="{19D0B60A-0A4C-4653-98A6-41FB4B544879}" srcId="{BB34C10B-6469-445B-B988-DB802CD6B8C9}" destId="{1BD64191-1C21-442E-8237-AE23A54CDE14}" srcOrd="5" destOrd="0" parTransId="{83053AB4-A7BE-4CD1-80C8-969B6AC65A1A}" sibTransId="{F0044F5D-5D74-4BE5-B71B-6F2CAB02C44B}"/>
    <dgm:cxn modelId="{4801EA62-83E4-41BB-9726-F7BDCE4A265A}" type="presOf" srcId="{F69846D2-CF12-4319-96E1-E1C4FCC02EB3}" destId="{F05B107B-2D6D-4B71-A784-95EB59D5FADF}" srcOrd="0" destOrd="0" presId="urn:microsoft.com/office/officeart/2005/8/layout/hList2"/>
    <dgm:cxn modelId="{AC4B2AC5-34E1-4818-A56D-5362EDC6FC63}" type="presOf" srcId="{EEFA0703-A447-4024-9BF6-E902C47B0495}" destId="{DBD36A49-55A7-4767-9EF2-B0E133C19F79}" srcOrd="0" destOrd="0" presId="urn:microsoft.com/office/officeart/2005/8/layout/hList2"/>
    <dgm:cxn modelId="{32C3CD9E-D6BF-47F0-8C62-61A29FAE0CE0}" srcId="{BB34C10B-6469-445B-B988-DB802CD6B8C9}" destId="{C595F6C6-3FD2-4602-9AC7-6B25BDE6217F}" srcOrd="1" destOrd="0" parTransId="{F9CCBAF6-3CBA-4484-9A8F-9A27C34122D2}" sibTransId="{412A2082-CB4D-489F-B7F8-3EC62797A15D}"/>
    <dgm:cxn modelId="{6D06347E-0AF7-483B-A8E6-145B457FE9E5}" type="presOf" srcId="{C595F6C6-3FD2-4602-9AC7-6B25BDE6217F}" destId="{4859C550-5319-427D-B6F8-DDCEF2433135}" srcOrd="0" destOrd="1" presId="urn:microsoft.com/office/officeart/2005/8/layout/hList2"/>
    <dgm:cxn modelId="{4CAA1DD7-B439-4180-89FA-6D68EAA72186}" srcId="{F69846D2-CF12-4319-96E1-E1C4FCC02EB3}" destId="{BB34C10B-6469-445B-B988-DB802CD6B8C9}" srcOrd="1" destOrd="0" parTransId="{E7670A56-4C04-47D9-AD6E-22D36C9852DB}" sibTransId="{335E647F-0034-4EB8-9BD6-ACB896655DC4}"/>
    <dgm:cxn modelId="{DCF00877-4BA9-4221-ADFD-27CB067B125C}" srcId="{8E3E8A7D-0E67-4231-A7AD-82363510997B}" destId="{EEFA0703-A447-4024-9BF6-E902C47B0495}" srcOrd="0" destOrd="0" parTransId="{AE497B31-F09B-4F6C-9987-E9040F8051C2}" sibTransId="{16EDDEEC-9EB2-4A30-B94A-37BC7EE5C3B6}"/>
    <dgm:cxn modelId="{A0B960D2-ECF8-4BA3-9053-959F1E365AED}" type="presOf" srcId="{8E3E8A7D-0E67-4231-A7AD-82363510997B}" destId="{48130E2C-AA29-44AF-AAFC-A3181E6DDA48}" srcOrd="0" destOrd="0" presId="urn:microsoft.com/office/officeart/2005/8/layout/hList2"/>
    <dgm:cxn modelId="{6A12A474-1BF6-4DC9-94B8-B2FFEA9B298E}" type="presOf" srcId="{A7FB1AEE-4DE3-471C-83A4-72E4774753D1}" destId="{4859C550-5319-427D-B6F8-DDCEF2433135}" srcOrd="0" destOrd="3" presId="urn:microsoft.com/office/officeart/2005/8/layout/hList2"/>
    <dgm:cxn modelId="{526F0885-EE47-4127-844B-13651539BA22}" srcId="{BB34C10B-6469-445B-B988-DB802CD6B8C9}" destId="{116C8308-D006-4C07-91CA-2DFEE11F4177}" srcOrd="4" destOrd="0" parTransId="{A4DB6EBC-C11C-42D5-B891-479C9E2BA53D}" sibTransId="{60DB5115-D1E7-4E34-8224-F046BF7E4129}"/>
    <dgm:cxn modelId="{F142F90B-EE51-4550-8DF4-82D672097672}" type="presOf" srcId="{BB34C10B-6469-445B-B988-DB802CD6B8C9}" destId="{103FB60B-6020-47B0-BA81-B4619C93DD8C}" srcOrd="0" destOrd="0" presId="urn:microsoft.com/office/officeart/2005/8/layout/hList2"/>
    <dgm:cxn modelId="{EF2CF19F-0A41-463A-BC2B-030DA74A986A}" srcId="{F69846D2-CF12-4319-96E1-E1C4FCC02EB3}" destId="{8E3E8A7D-0E67-4231-A7AD-82363510997B}" srcOrd="0" destOrd="0" parTransId="{65E0E2EF-420D-4582-8B7C-2D5BFCF852F9}" sibTransId="{454F8C4E-43AE-41DC-B068-378BAEB6EC04}"/>
    <dgm:cxn modelId="{48D55964-970B-42BD-8542-1571C54057C6}" srcId="{BB34C10B-6469-445B-B988-DB802CD6B8C9}" destId="{943E0B03-EBA3-4E15-B4F5-BCA0D1953383}" srcOrd="2" destOrd="0" parTransId="{26F8D472-28C3-433C-A302-5AFE1016A79A}" sibTransId="{9293E963-B53A-4A27-B119-5B4899CAF4F8}"/>
    <dgm:cxn modelId="{06F8BE47-47D2-48EF-83E3-D147895A1925}" type="presParOf" srcId="{F05B107B-2D6D-4B71-A784-95EB59D5FADF}" destId="{CA302DFC-C6A0-48C6-8A26-5A786546F6D1}" srcOrd="0" destOrd="0" presId="urn:microsoft.com/office/officeart/2005/8/layout/hList2"/>
    <dgm:cxn modelId="{38B38552-16D8-47D5-A873-9104AD70DB7C}" type="presParOf" srcId="{CA302DFC-C6A0-48C6-8A26-5A786546F6D1}" destId="{138A2838-D4A9-4788-8A0E-36E7B0CF92D6}" srcOrd="0" destOrd="0" presId="urn:microsoft.com/office/officeart/2005/8/layout/hList2"/>
    <dgm:cxn modelId="{1D6D307E-4F8B-4057-9A84-DA338F276F12}" type="presParOf" srcId="{CA302DFC-C6A0-48C6-8A26-5A786546F6D1}" destId="{DBD36A49-55A7-4767-9EF2-B0E133C19F79}" srcOrd="1" destOrd="0" presId="urn:microsoft.com/office/officeart/2005/8/layout/hList2"/>
    <dgm:cxn modelId="{FEC3F4FE-85A1-4296-BE02-5EF09128546B}" type="presParOf" srcId="{CA302DFC-C6A0-48C6-8A26-5A786546F6D1}" destId="{48130E2C-AA29-44AF-AAFC-A3181E6DDA48}" srcOrd="2" destOrd="0" presId="urn:microsoft.com/office/officeart/2005/8/layout/hList2"/>
    <dgm:cxn modelId="{E3E5385C-6E9D-42CD-879E-ADB56088A7F7}" type="presParOf" srcId="{F05B107B-2D6D-4B71-A784-95EB59D5FADF}" destId="{D5C5D3A6-5FB1-4DD0-9D38-2355062523C2}" srcOrd="1" destOrd="0" presId="urn:microsoft.com/office/officeart/2005/8/layout/hList2"/>
    <dgm:cxn modelId="{79E5F3B9-DAA5-4A94-8620-BEFC094D5070}" type="presParOf" srcId="{F05B107B-2D6D-4B71-A784-95EB59D5FADF}" destId="{E05626C5-DF5E-4534-B50C-F264CC89E0CC}" srcOrd="2" destOrd="0" presId="urn:microsoft.com/office/officeart/2005/8/layout/hList2"/>
    <dgm:cxn modelId="{97B29DFB-DB47-4F41-B3E8-67C6409CC008}" type="presParOf" srcId="{E05626C5-DF5E-4534-B50C-F264CC89E0CC}" destId="{2DFCF916-98B4-4566-B2F0-73338E0F11FB}" srcOrd="0" destOrd="0" presId="urn:microsoft.com/office/officeart/2005/8/layout/hList2"/>
    <dgm:cxn modelId="{3AE31BAB-6C26-48B6-93FC-DD20AB684BD8}" type="presParOf" srcId="{E05626C5-DF5E-4534-B50C-F264CC89E0CC}" destId="{4859C550-5319-427D-B6F8-DDCEF2433135}" srcOrd="1" destOrd="0" presId="urn:microsoft.com/office/officeart/2005/8/layout/hList2"/>
    <dgm:cxn modelId="{AEF98914-C5AF-46E9-A3A0-CC817300977E}" type="presParOf" srcId="{E05626C5-DF5E-4534-B50C-F264CC89E0CC}" destId="{103FB60B-6020-47B0-BA81-B4619C93DD8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108EB-C94C-4245-9B12-D2697D842406}">
      <dsp:nvSpPr>
        <dsp:cNvPr id="0" name=""/>
        <dsp:cNvSpPr/>
      </dsp:nvSpPr>
      <dsp:spPr>
        <a:xfrm>
          <a:off x="1666539" y="154"/>
          <a:ext cx="6230697" cy="14198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200" kern="1200" dirty="0" smtClean="0"/>
            <a:t>Statistics is one of the most anxiety-inducing courses in students’ programs of study </a:t>
          </a:r>
        </a:p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(Schacht &amp; Stewart, 1990, 1991; </a:t>
          </a:r>
          <a:r>
            <a:rPr lang="en-CA" sz="1600" kern="1200" dirty="0" err="1" smtClean="0"/>
            <a:t>Zeidner</a:t>
          </a:r>
          <a:r>
            <a:rPr lang="en-CA" sz="1600" kern="1200" dirty="0" smtClean="0"/>
            <a:t>, 1991)</a:t>
          </a:r>
          <a:endParaRPr lang="en-CA" sz="2200" kern="1200" dirty="0"/>
        </a:p>
      </dsp:txBody>
      <dsp:txXfrm>
        <a:off x="1666539" y="154"/>
        <a:ext cx="6230697" cy="1419820"/>
      </dsp:txXfrm>
    </dsp:sp>
    <dsp:sp modelId="{D9F91F87-2709-44F2-909D-74D014B211A4}">
      <dsp:nvSpPr>
        <dsp:cNvPr id="0" name=""/>
        <dsp:cNvSpPr/>
      </dsp:nvSpPr>
      <dsp:spPr>
        <a:xfrm>
          <a:off x="72009" y="0"/>
          <a:ext cx="1405622" cy="1419820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905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B2ED5D-7E6E-40BB-8CA9-304D75860499}">
      <dsp:nvSpPr>
        <dsp:cNvPr id="0" name=""/>
        <dsp:cNvSpPr/>
      </dsp:nvSpPr>
      <dsp:spPr>
        <a:xfrm>
          <a:off x="72003" y="1656190"/>
          <a:ext cx="6129834" cy="14198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200" kern="1200" dirty="0" smtClean="0"/>
            <a:t>One method to alleviate anxiety may be computer-mediated discussions, because visual information is concealed and the user is anonymous</a:t>
          </a:r>
          <a:endParaRPr lang="en-CA" sz="2200" kern="1200" dirty="0"/>
        </a:p>
      </dsp:txBody>
      <dsp:txXfrm>
        <a:off x="72003" y="1656190"/>
        <a:ext cx="6129834" cy="1419820"/>
      </dsp:txXfrm>
    </dsp:sp>
    <dsp:sp modelId="{0871BCEC-8F8F-4253-A6E8-7110C8E38144}">
      <dsp:nvSpPr>
        <dsp:cNvPr id="0" name=""/>
        <dsp:cNvSpPr/>
      </dsp:nvSpPr>
      <dsp:spPr>
        <a:xfrm>
          <a:off x="6480726" y="1656190"/>
          <a:ext cx="1405622" cy="141982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905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666FE-DA19-44D9-90CD-0F90A8D81651}">
      <dsp:nvSpPr>
        <dsp:cNvPr id="0" name=""/>
        <dsp:cNvSpPr/>
      </dsp:nvSpPr>
      <dsp:spPr>
        <a:xfrm>
          <a:off x="1745530" y="3240355"/>
          <a:ext cx="6175353" cy="14198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780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200" kern="1200" dirty="0" smtClean="0"/>
            <a:t>Computer-mediated conversations may create an environment where students feel comfortable sharing potentially incorrect answers</a:t>
          </a:r>
          <a:endParaRPr lang="en-CA" sz="2200" kern="1200" dirty="0"/>
        </a:p>
      </dsp:txBody>
      <dsp:txXfrm>
        <a:off x="1745530" y="3240355"/>
        <a:ext cx="6175353" cy="1419820"/>
      </dsp:txXfrm>
    </dsp:sp>
    <dsp:sp modelId="{17F7E0D0-C45F-4C92-9762-586020A1F680}">
      <dsp:nvSpPr>
        <dsp:cNvPr id="0" name=""/>
        <dsp:cNvSpPr/>
      </dsp:nvSpPr>
      <dsp:spPr>
        <a:xfrm>
          <a:off x="80672" y="3240355"/>
          <a:ext cx="1405622" cy="14198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905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130E2C-AA29-44AF-AAFC-A3181E6DDA48}">
      <dsp:nvSpPr>
        <dsp:cNvPr id="0" name=""/>
        <dsp:cNvSpPr/>
      </dsp:nvSpPr>
      <dsp:spPr>
        <a:xfrm rot="16200000">
          <a:off x="-1488267" y="2462807"/>
          <a:ext cx="3688747" cy="613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41437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300" b="1" kern="1200" dirty="0" smtClean="0"/>
            <a:t>Computer-mediated</a:t>
          </a:r>
          <a:endParaRPr lang="en-CA" sz="2300" b="1" kern="1200" dirty="0"/>
        </a:p>
      </dsp:txBody>
      <dsp:txXfrm>
        <a:off x="-1488267" y="2462807"/>
        <a:ext cx="3688747" cy="613912"/>
      </dsp:txXfrm>
    </dsp:sp>
    <dsp:sp modelId="{DBD36A49-55A7-4767-9EF2-B0E133C19F79}">
      <dsp:nvSpPr>
        <dsp:cNvPr id="0" name=""/>
        <dsp:cNvSpPr/>
      </dsp:nvSpPr>
      <dsp:spPr>
        <a:xfrm>
          <a:off x="663062" y="1290908"/>
          <a:ext cx="3057937" cy="29577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541437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200" kern="1200" dirty="0" smtClean="0"/>
            <a:t>Would have repeated previous comments from peers</a:t>
          </a:r>
          <a:endParaRPr lang="en-CA" sz="2200" kern="1200" dirty="0"/>
        </a:p>
      </dsp:txBody>
      <dsp:txXfrm>
        <a:off x="663062" y="1290908"/>
        <a:ext cx="3057937" cy="2957711"/>
      </dsp:txXfrm>
    </dsp:sp>
    <dsp:sp modelId="{138A2838-D4A9-4788-8A0E-36E7B0CF92D6}">
      <dsp:nvSpPr>
        <dsp:cNvPr id="0" name=""/>
        <dsp:cNvSpPr/>
      </dsp:nvSpPr>
      <dsp:spPr>
        <a:xfrm>
          <a:off x="49149" y="115025"/>
          <a:ext cx="1227825" cy="1227825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3FB60B-6020-47B0-BA81-B4619C93DD8C}">
      <dsp:nvSpPr>
        <dsp:cNvPr id="0" name=""/>
        <dsp:cNvSpPr/>
      </dsp:nvSpPr>
      <dsp:spPr>
        <a:xfrm rot="16200000">
          <a:off x="2971182" y="2462807"/>
          <a:ext cx="3688747" cy="613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41437" bIns="0" numCol="1" spcCol="1270" anchor="t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300" b="1" kern="1200" dirty="0" smtClean="0"/>
            <a:t>Face-to-face</a:t>
          </a:r>
          <a:endParaRPr lang="en-CA" sz="2300" b="1" kern="1200" dirty="0"/>
        </a:p>
      </dsp:txBody>
      <dsp:txXfrm>
        <a:off x="2971182" y="2462807"/>
        <a:ext cx="3688747" cy="613912"/>
      </dsp:txXfrm>
    </dsp:sp>
    <dsp:sp modelId="{4859C550-5319-427D-B6F8-DDCEF2433135}">
      <dsp:nvSpPr>
        <dsp:cNvPr id="0" name=""/>
        <dsp:cNvSpPr/>
      </dsp:nvSpPr>
      <dsp:spPr>
        <a:xfrm>
          <a:off x="5122512" y="1290908"/>
          <a:ext cx="3057937" cy="2957711"/>
        </a:xfrm>
        <a:prstGeom prst="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541437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Repetition</a:t>
          </a:r>
          <a:endParaRPr lang="en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Uncertainty </a:t>
          </a:r>
          <a:r>
            <a:rPr lang="en-CA" sz="2000" kern="1200" dirty="0" smtClean="0"/>
            <a:t>of answer</a:t>
          </a:r>
          <a:endParaRPr lang="en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Being shy</a:t>
          </a:r>
          <a:endParaRPr lang="en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Didn’t feel like speaking</a:t>
          </a:r>
          <a:endParaRPr lang="en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Being distracted</a:t>
          </a:r>
          <a:endParaRPr lang="en-CA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2000" kern="1200" dirty="0" smtClean="0"/>
            <a:t>Discussion ended</a:t>
          </a:r>
          <a:endParaRPr lang="en-CA" sz="2000" kern="1200" dirty="0"/>
        </a:p>
      </dsp:txBody>
      <dsp:txXfrm>
        <a:off x="5122512" y="1290908"/>
        <a:ext cx="3057937" cy="2957711"/>
      </dsp:txXfrm>
    </dsp:sp>
    <dsp:sp modelId="{2DFCF916-98B4-4566-B2F0-73338E0F11FB}">
      <dsp:nvSpPr>
        <dsp:cNvPr id="0" name=""/>
        <dsp:cNvSpPr/>
      </dsp:nvSpPr>
      <dsp:spPr>
        <a:xfrm>
          <a:off x="4508599" y="115025"/>
          <a:ext cx="1227825" cy="122782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171F8-921B-49E8-B1F7-573AAB6938F8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7CC16-827E-419D-9067-4CF7EF6929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9054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80698-DFA6-4958-BC1B-9D875BAE2C67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3331"/>
            <a:ext cx="5486400" cy="41905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5045"/>
            <a:ext cx="2971800" cy="4656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F005D-83DC-479B-905D-14FD0D35084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339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F005D-83DC-479B-905D-14FD0D35084E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353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F005D-83DC-479B-905D-14FD0D35084E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1044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4607FD2-B548-473E-A126-8DF1C6FC076C}" type="datetimeFigureOut">
              <a:rPr lang="en-CA" smtClean="0"/>
              <a:t>11/05/2014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4B0D14C-4BE5-45B7-A78E-7FDE5A6FEB5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458200" cy="1902073"/>
          </a:xfrm>
        </p:spPr>
        <p:txBody>
          <a:bodyPr>
            <a:noAutofit/>
          </a:bodyPr>
          <a:lstStyle/>
          <a:p>
            <a:r>
              <a:rPr lang="en-CA" sz="3200" dirty="0"/>
              <a:t>Comparing </a:t>
            </a:r>
            <a:r>
              <a:rPr lang="en-CA" sz="3200" dirty="0" smtClean="0"/>
              <a:t>Participation in Computer-mediated </a:t>
            </a:r>
            <a:r>
              <a:rPr lang="en-CA" sz="3200" dirty="0"/>
              <a:t>and </a:t>
            </a:r>
            <a:r>
              <a:rPr lang="en-CA" sz="3200" dirty="0" smtClean="0"/>
              <a:t>Traditional Discussions </a:t>
            </a:r>
            <a:r>
              <a:rPr lang="en-CA" sz="3200" dirty="0"/>
              <a:t>in </a:t>
            </a:r>
            <a:r>
              <a:rPr lang="en-CA" sz="3200" dirty="0" smtClean="0"/>
              <a:t>an Undergraduate Behavioural Sciences Statistics Course</a:t>
            </a:r>
            <a:r>
              <a:rPr lang="en-CA" sz="3200" dirty="0"/>
              <a:t>: An </a:t>
            </a:r>
            <a:r>
              <a:rPr lang="en-CA" sz="3200" dirty="0" smtClean="0"/>
              <a:t>Exploratory Study</a:t>
            </a:r>
            <a:endParaRPr lang="en-CA" sz="3200" dirty="0"/>
          </a:p>
        </p:txBody>
      </p:sp>
      <p:pic>
        <p:nvPicPr>
          <p:cNvPr id="4" name="Picture 2" descr="C:\Users\Owner\AppData\Local\Temp\MRU_2c_logo_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1944216" cy="127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5536" y="4094894"/>
            <a:ext cx="4953000" cy="1710370"/>
          </a:xfrm>
        </p:spPr>
        <p:txBody>
          <a:bodyPr>
            <a:normAutofit/>
          </a:bodyPr>
          <a:lstStyle/>
          <a:p>
            <a:r>
              <a:rPr lang="en-CA" b="1" dirty="0" smtClean="0"/>
              <a:t>Malinda Desjarlais</a:t>
            </a:r>
          </a:p>
          <a:p>
            <a:r>
              <a:rPr lang="en-CA" dirty="0" smtClean="0"/>
              <a:t>Department of Psychology</a:t>
            </a:r>
          </a:p>
          <a:p>
            <a:r>
              <a:rPr lang="en-CA" dirty="0" smtClean="0"/>
              <a:t>Mount Royal University</a:t>
            </a:r>
          </a:p>
          <a:p>
            <a:r>
              <a:rPr lang="en-CA" dirty="0" smtClean="0"/>
              <a:t>mddesjarlais@mtroyal.ca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601199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chemeClr val="accent6">
                    <a:lumMod val="75000"/>
                  </a:schemeClr>
                </a:solidFill>
              </a:rPr>
              <a:t>Calgary, Alberta, Canada</a:t>
            </a:r>
            <a:endParaRPr lang="en-CA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52128"/>
          </a:xfrm>
        </p:spPr>
        <p:txBody>
          <a:bodyPr>
            <a:noAutofit/>
          </a:bodyPr>
          <a:lstStyle/>
          <a:p>
            <a:r>
              <a:rPr lang="en-CA" sz="2800" dirty="0" smtClean="0"/>
              <a:t>Directions for Future Research</a:t>
            </a:r>
            <a:endParaRPr lang="en-CA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536" y="1700808"/>
            <a:ext cx="8424936" cy="4608512"/>
          </a:xfrm>
        </p:spPr>
        <p:txBody>
          <a:bodyPr>
            <a:normAutofit lnSpcReduction="10000"/>
          </a:bodyPr>
          <a:lstStyle/>
          <a:p>
            <a:pPr marL="635000" indent="-457200">
              <a:buAutoNum type="arabicPeriod"/>
            </a:pPr>
            <a:r>
              <a:rPr lang="en-CA" sz="2400" dirty="0" smtClean="0">
                <a:solidFill>
                  <a:schemeClr val="accent3">
                    <a:lumMod val="50000"/>
                  </a:schemeClr>
                </a:solidFill>
              </a:rPr>
              <a:t>Why </a:t>
            </a:r>
            <a:r>
              <a:rPr lang="en-CA" sz="2400" dirty="0">
                <a:solidFill>
                  <a:schemeClr val="accent3">
                    <a:lumMod val="50000"/>
                  </a:schemeClr>
                </a:solidFill>
              </a:rPr>
              <a:t>would online discussions benefit the average student in other courses (as per previous research) but not behavioural sciences statistics</a:t>
            </a:r>
            <a:r>
              <a:rPr lang="en-CA" sz="2400" dirty="0" smtClean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927608" lvl="1" indent="-457200"/>
            <a:r>
              <a:rPr lang="en-CA" sz="2400" dirty="0" smtClean="0">
                <a:solidFill>
                  <a:schemeClr val="tx1"/>
                </a:solidFill>
              </a:rPr>
              <a:t>Statistics </a:t>
            </a:r>
            <a:r>
              <a:rPr lang="en-CA" sz="2400" dirty="0" smtClean="0">
                <a:solidFill>
                  <a:schemeClr val="tx1"/>
                </a:solidFill>
              </a:rPr>
              <a:t>may be </a:t>
            </a:r>
            <a:r>
              <a:rPr lang="en-CA" sz="2400" dirty="0" smtClean="0">
                <a:solidFill>
                  <a:schemeClr val="tx1"/>
                </a:solidFill>
              </a:rPr>
              <a:t>unique </a:t>
            </a:r>
            <a:r>
              <a:rPr lang="en-CA" sz="2400" dirty="0" smtClean="0">
                <a:solidFill>
                  <a:schemeClr val="tx1"/>
                </a:solidFill>
                <a:latin typeface="Calibri"/>
              </a:rPr>
              <a:t>→ </a:t>
            </a:r>
            <a:r>
              <a:rPr lang="en-CA" sz="2400" dirty="0" smtClean="0">
                <a:solidFill>
                  <a:schemeClr val="tx1"/>
                </a:solidFill>
              </a:rPr>
              <a:t>st</a:t>
            </a:r>
            <a:r>
              <a:rPr lang="en-CA" sz="2400" dirty="0" smtClean="0">
                <a:solidFill>
                  <a:schemeClr val="tx1"/>
                </a:solidFill>
              </a:rPr>
              <a:t>udents cannot contribute to discussions regarding statistical concepts if they do not have any knowledge of the concept </a:t>
            </a:r>
            <a:endParaRPr lang="en-CA" sz="2400" dirty="0" smtClean="0">
              <a:solidFill>
                <a:schemeClr val="tx1"/>
              </a:solidFill>
            </a:endParaRPr>
          </a:p>
          <a:p>
            <a:pPr marL="1192784" lvl="2" indent="-457200"/>
            <a:r>
              <a:rPr lang="en-CA" sz="2400" dirty="0" smtClean="0">
                <a:solidFill>
                  <a:schemeClr val="tx1"/>
                </a:solidFill>
              </a:rPr>
              <a:t>Results </a:t>
            </a:r>
            <a:r>
              <a:rPr lang="en-CA" sz="2400" dirty="0" smtClean="0">
                <a:solidFill>
                  <a:schemeClr val="tx1"/>
                </a:solidFill>
              </a:rPr>
              <a:t>show that students </a:t>
            </a:r>
            <a:r>
              <a:rPr lang="en-CA" sz="2400" dirty="0">
                <a:solidFill>
                  <a:schemeClr val="tx1"/>
                </a:solidFill>
              </a:rPr>
              <a:t>who share less </a:t>
            </a:r>
            <a:r>
              <a:rPr lang="en-CA" sz="2400" dirty="0" smtClean="0">
                <a:solidFill>
                  <a:schemeClr val="tx1"/>
                </a:solidFill>
              </a:rPr>
              <a:t>in the classroom also tend to do </a:t>
            </a:r>
            <a:r>
              <a:rPr lang="en-CA" sz="2400" dirty="0" smtClean="0">
                <a:solidFill>
                  <a:schemeClr val="tx1"/>
                </a:solidFill>
              </a:rPr>
              <a:t>online </a:t>
            </a:r>
            <a:endParaRPr lang="en-CA" sz="2400" dirty="0" smtClean="0">
              <a:solidFill>
                <a:schemeClr val="tx1"/>
              </a:solidFill>
            </a:endParaRPr>
          </a:p>
          <a:p>
            <a:pPr marL="635000" indent="-457200">
              <a:buFont typeface="+mj-lt"/>
              <a:buAutoNum type="arabicPeriod"/>
            </a:pPr>
            <a:endParaRPr lang="en-CA" sz="2400" dirty="0" smtClean="0"/>
          </a:p>
          <a:p>
            <a:pPr marL="635000" indent="-457200">
              <a:buFont typeface="+mj-lt"/>
              <a:buAutoNum type="arabicPeriod"/>
            </a:pPr>
            <a:r>
              <a:rPr lang="en-CA" sz="2400" dirty="0" smtClean="0">
                <a:solidFill>
                  <a:schemeClr val="accent3">
                    <a:lumMod val="50000"/>
                  </a:schemeClr>
                </a:solidFill>
              </a:rPr>
              <a:t>Who benefits from incorporating online discussions into behavioural sciences statistics?</a:t>
            </a:r>
          </a:p>
          <a:p>
            <a:pPr marL="927608" lvl="1" indent="-457200"/>
            <a:r>
              <a:rPr lang="en-CA" sz="2400" dirty="0" smtClean="0">
                <a:solidFill>
                  <a:schemeClr val="tx1"/>
                </a:solidFill>
              </a:rPr>
              <a:t>Learner characteristics may include statistical anxiety, social anxiety, knowledge level</a:t>
            </a:r>
          </a:p>
        </p:txBody>
      </p:sp>
    </p:spTree>
    <p:extLst>
      <p:ext uri="{BB962C8B-B14F-4D97-AF65-F5344CB8AC3E}">
        <p14:creationId xmlns:p14="http://schemas.microsoft.com/office/powerpoint/2010/main" val="26357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36504"/>
          </a:xfrm>
        </p:spPr>
        <p:txBody>
          <a:bodyPr>
            <a:noAutofit/>
          </a:bodyPr>
          <a:lstStyle/>
          <a:p>
            <a:r>
              <a:rPr lang="en-CA" sz="2400" dirty="0" smtClean="0"/>
              <a:t>Although there is great potential for online discussions to enhance learning, they may encourage quantity of comments (especially repetition among students) rather than quality.</a:t>
            </a:r>
          </a:p>
          <a:p>
            <a:pPr lvl="1"/>
            <a:r>
              <a:rPr lang="en-CA" sz="2400" dirty="0" smtClean="0">
                <a:solidFill>
                  <a:schemeClr val="tx1"/>
                </a:solidFill>
              </a:rPr>
              <a:t>Attention to development and facilitation needs to occur to ensure online discussions are valuable for the learning experience.</a:t>
            </a:r>
          </a:p>
          <a:p>
            <a:endParaRPr lang="en-CA" sz="2400" dirty="0"/>
          </a:p>
          <a:p>
            <a:endParaRPr lang="en-CA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089610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Note</a:t>
            </a:r>
            <a:r>
              <a:rPr lang="en-CA" dirty="0" smtClean="0"/>
              <a:t>: based </a:t>
            </a:r>
            <a:r>
              <a:rPr lang="en-CA" dirty="0"/>
              <a:t>on small sample size and findings should be interpreted with </a:t>
            </a:r>
            <a:r>
              <a:rPr lang="en-CA" dirty="0" smtClean="0"/>
              <a:t>caution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5805264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800" b="1" i="1" dirty="0" smtClean="0">
                <a:solidFill>
                  <a:schemeClr val="accent3">
                    <a:lumMod val="50000"/>
                  </a:schemeClr>
                </a:solidFill>
              </a:rPr>
              <a:t>Thank you.</a:t>
            </a:r>
            <a:endParaRPr lang="en-CA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12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38808"/>
          </a:xfrm>
        </p:spPr>
        <p:txBody>
          <a:bodyPr>
            <a:noAutofit/>
          </a:bodyPr>
          <a:lstStyle/>
          <a:p>
            <a:r>
              <a:rPr lang="en-CA" sz="2800" dirty="0" smtClean="0"/>
              <a:t>Why consider incorporating computer-mediated discussions into the traditional classroom?</a:t>
            </a:r>
            <a:endParaRPr lang="en-CA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595330"/>
              </p:ext>
            </p:extLst>
          </p:nvPr>
        </p:nvGraphicFramePr>
        <p:xfrm>
          <a:off x="467544" y="1988840"/>
          <a:ext cx="8229600" cy="472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530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F91F87-2709-44F2-909D-74D014B211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9F91F87-2709-44F2-909D-74D014B211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1C108EB-C94C-4245-9B12-D2697D842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41C108EB-C94C-4245-9B12-D2697D8424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871BCEC-8F8F-4253-A6E8-7110C8E38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0871BCEC-8F8F-4253-A6E8-7110C8E381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AB2ED5D-7E6E-40BB-8CA9-304D758604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AAB2ED5D-7E6E-40BB-8CA9-304D758604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F7E0D0-C45F-4C92-9762-586020A1F6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17F7E0D0-C45F-4C92-9762-586020A1F6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0666FE-DA19-44D9-90CD-0F90A8D816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9E0666FE-DA19-44D9-90CD-0F90A8D816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33100" y="3980078"/>
            <a:ext cx="8205792" cy="982870"/>
            <a:chOff x="468605" y="3941047"/>
            <a:chExt cx="8205792" cy="982870"/>
          </a:xfrm>
        </p:grpSpPr>
        <p:sp>
          <p:nvSpPr>
            <p:cNvPr id="7" name="Freeform 6"/>
            <p:cNvSpPr/>
            <p:nvPr/>
          </p:nvSpPr>
          <p:spPr>
            <a:xfrm>
              <a:off x="2643017" y="4037625"/>
              <a:ext cx="6031380" cy="789714"/>
            </a:xfrm>
            <a:custGeom>
              <a:avLst/>
              <a:gdLst>
                <a:gd name="connsiteX0" fmla="*/ 131622 w 789714"/>
                <a:gd name="connsiteY0" fmla="*/ 0 h 6031380"/>
                <a:gd name="connsiteX1" fmla="*/ 658092 w 789714"/>
                <a:gd name="connsiteY1" fmla="*/ 0 h 6031380"/>
                <a:gd name="connsiteX2" fmla="*/ 789714 w 789714"/>
                <a:gd name="connsiteY2" fmla="*/ 131622 h 6031380"/>
                <a:gd name="connsiteX3" fmla="*/ 789714 w 789714"/>
                <a:gd name="connsiteY3" fmla="*/ 6031380 h 6031380"/>
                <a:gd name="connsiteX4" fmla="*/ 789714 w 789714"/>
                <a:gd name="connsiteY4" fmla="*/ 6031380 h 6031380"/>
                <a:gd name="connsiteX5" fmla="*/ 0 w 789714"/>
                <a:gd name="connsiteY5" fmla="*/ 6031380 h 6031380"/>
                <a:gd name="connsiteX6" fmla="*/ 0 w 789714"/>
                <a:gd name="connsiteY6" fmla="*/ 6031380 h 6031380"/>
                <a:gd name="connsiteX7" fmla="*/ 0 w 789714"/>
                <a:gd name="connsiteY7" fmla="*/ 131622 h 6031380"/>
                <a:gd name="connsiteX8" fmla="*/ 131622 w 789714"/>
                <a:gd name="connsiteY8" fmla="*/ 0 h 6031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9714" h="6031380">
                  <a:moveTo>
                    <a:pt x="789714" y="1005255"/>
                  </a:moveTo>
                  <a:lnTo>
                    <a:pt x="789714" y="5026125"/>
                  </a:lnTo>
                  <a:cubicBezTo>
                    <a:pt x="789714" y="5581311"/>
                    <a:pt x="781998" y="6031376"/>
                    <a:pt x="772480" y="6031376"/>
                  </a:cubicBezTo>
                  <a:lnTo>
                    <a:pt x="0" y="6031376"/>
                  </a:lnTo>
                  <a:lnTo>
                    <a:pt x="0" y="6031376"/>
                  </a:lnTo>
                  <a:lnTo>
                    <a:pt x="0" y="4"/>
                  </a:lnTo>
                  <a:lnTo>
                    <a:pt x="0" y="4"/>
                  </a:lnTo>
                  <a:lnTo>
                    <a:pt x="772480" y="4"/>
                  </a:lnTo>
                  <a:cubicBezTo>
                    <a:pt x="781998" y="4"/>
                    <a:pt x="789714" y="450069"/>
                    <a:pt x="789714" y="1005255"/>
                  </a:cubicBezTo>
                  <a:close/>
                </a:path>
              </a:pathLst>
            </a:cu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62375" rIns="286200" bIns="162377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CA" sz="1800" kern="1200" dirty="0" smtClean="0"/>
                <a:t>Contains more task-oriented interactions </a:t>
              </a:r>
              <a:r>
                <a:rPr lang="en-CA" sz="1400" kern="1200" dirty="0" smtClean="0"/>
                <a:t>(Connolly et al., 1990)</a:t>
              </a:r>
              <a:endParaRPr lang="en-CA" sz="1800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468605" y="3941047"/>
              <a:ext cx="2174412" cy="982870"/>
            </a:xfrm>
            <a:custGeom>
              <a:avLst/>
              <a:gdLst>
                <a:gd name="connsiteX0" fmla="*/ 0 w 2174412"/>
                <a:gd name="connsiteY0" fmla="*/ 163815 h 982870"/>
                <a:gd name="connsiteX1" fmla="*/ 163815 w 2174412"/>
                <a:gd name="connsiteY1" fmla="*/ 0 h 982870"/>
                <a:gd name="connsiteX2" fmla="*/ 2010597 w 2174412"/>
                <a:gd name="connsiteY2" fmla="*/ 0 h 982870"/>
                <a:gd name="connsiteX3" fmla="*/ 2174412 w 2174412"/>
                <a:gd name="connsiteY3" fmla="*/ 163815 h 982870"/>
                <a:gd name="connsiteX4" fmla="*/ 2174412 w 2174412"/>
                <a:gd name="connsiteY4" fmla="*/ 819055 h 982870"/>
                <a:gd name="connsiteX5" fmla="*/ 2010597 w 2174412"/>
                <a:gd name="connsiteY5" fmla="*/ 982870 h 982870"/>
                <a:gd name="connsiteX6" fmla="*/ 163815 w 2174412"/>
                <a:gd name="connsiteY6" fmla="*/ 982870 h 982870"/>
                <a:gd name="connsiteX7" fmla="*/ 0 w 2174412"/>
                <a:gd name="connsiteY7" fmla="*/ 819055 h 982870"/>
                <a:gd name="connsiteX8" fmla="*/ 0 w 2174412"/>
                <a:gd name="connsiteY8" fmla="*/ 163815 h 98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4412" h="982870">
                  <a:moveTo>
                    <a:pt x="0" y="163815"/>
                  </a:moveTo>
                  <a:cubicBezTo>
                    <a:pt x="0" y="73342"/>
                    <a:pt x="73342" y="0"/>
                    <a:pt x="163815" y="0"/>
                  </a:cubicBezTo>
                  <a:lnTo>
                    <a:pt x="2010597" y="0"/>
                  </a:lnTo>
                  <a:cubicBezTo>
                    <a:pt x="2101070" y="0"/>
                    <a:pt x="2174412" y="73342"/>
                    <a:pt x="2174412" y="163815"/>
                  </a:cubicBezTo>
                  <a:lnTo>
                    <a:pt x="2174412" y="819055"/>
                  </a:lnTo>
                  <a:cubicBezTo>
                    <a:pt x="2174412" y="909528"/>
                    <a:pt x="2101070" y="982870"/>
                    <a:pt x="2010597" y="982870"/>
                  </a:cubicBezTo>
                  <a:lnTo>
                    <a:pt x="163815" y="982870"/>
                  </a:lnTo>
                  <a:cubicBezTo>
                    <a:pt x="73342" y="982870"/>
                    <a:pt x="0" y="909528"/>
                    <a:pt x="0" y="819055"/>
                  </a:cubicBezTo>
                  <a:lnTo>
                    <a:pt x="0" y="16381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560" tIns="82270" rIns="116560" bIns="8227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 smtClean="0">
                  <a:solidFill>
                    <a:schemeClr val="bg1"/>
                  </a:solidFill>
                </a:rPr>
                <a:t>Relevancy</a:t>
              </a:r>
              <a:endParaRPr lang="en-CA" sz="1800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95536" y="836712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Previous research examining the integration of online discussions into traditional post-secondary classrooms indicates positive </a:t>
            </a:r>
            <a:r>
              <a:rPr lang="en-CA" sz="2200" dirty="0" smtClean="0"/>
              <a:t>outcomes for other courses:</a:t>
            </a:r>
            <a:endParaRPr lang="en-CA" sz="2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33100" y="2060848"/>
            <a:ext cx="8206789" cy="1737487"/>
            <a:chOff x="468605" y="2133054"/>
            <a:chExt cx="8206789" cy="1737487"/>
          </a:xfrm>
        </p:grpSpPr>
        <p:sp>
          <p:nvSpPr>
            <p:cNvPr id="12" name="Freeform 11"/>
            <p:cNvSpPr/>
            <p:nvPr/>
          </p:nvSpPr>
          <p:spPr>
            <a:xfrm>
              <a:off x="2642295" y="2230709"/>
              <a:ext cx="6033099" cy="1542179"/>
            </a:xfrm>
            <a:custGeom>
              <a:avLst/>
              <a:gdLst>
                <a:gd name="connsiteX0" fmla="*/ 257035 w 1542179"/>
                <a:gd name="connsiteY0" fmla="*/ 0 h 6033099"/>
                <a:gd name="connsiteX1" fmla="*/ 1285144 w 1542179"/>
                <a:gd name="connsiteY1" fmla="*/ 0 h 6033099"/>
                <a:gd name="connsiteX2" fmla="*/ 1542179 w 1542179"/>
                <a:gd name="connsiteY2" fmla="*/ 257035 h 6033099"/>
                <a:gd name="connsiteX3" fmla="*/ 1542179 w 1542179"/>
                <a:gd name="connsiteY3" fmla="*/ 6033099 h 6033099"/>
                <a:gd name="connsiteX4" fmla="*/ 1542179 w 1542179"/>
                <a:gd name="connsiteY4" fmla="*/ 6033099 h 6033099"/>
                <a:gd name="connsiteX5" fmla="*/ 0 w 1542179"/>
                <a:gd name="connsiteY5" fmla="*/ 6033099 h 6033099"/>
                <a:gd name="connsiteX6" fmla="*/ 0 w 1542179"/>
                <a:gd name="connsiteY6" fmla="*/ 6033099 h 6033099"/>
                <a:gd name="connsiteX7" fmla="*/ 0 w 1542179"/>
                <a:gd name="connsiteY7" fmla="*/ 257035 h 6033099"/>
                <a:gd name="connsiteX8" fmla="*/ 257035 w 1542179"/>
                <a:gd name="connsiteY8" fmla="*/ 0 h 603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42179" h="6033099">
                  <a:moveTo>
                    <a:pt x="1542179" y="1005538"/>
                  </a:moveTo>
                  <a:lnTo>
                    <a:pt x="1542179" y="5027561"/>
                  </a:lnTo>
                  <a:cubicBezTo>
                    <a:pt x="1542179" y="5582905"/>
                    <a:pt x="1512763" y="6033097"/>
                    <a:pt x="1476476" y="6033097"/>
                  </a:cubicBezTo>
                  <a:lnTo>
                    <a:pt x="0" y="6033097"/>
                  </a:lnTo>
                  <a:lnTo>
                    <a:pt x="0" y="6033097"/>
                  </a:lnTo>
                  <a:lnTo>
                    <a:pt x="0" y="2"/>
                  </a:lnTo>
                  <a:lnTo>
                    <a:pt x="0" y="2"/>
                  </a:lnTo>
                  <a:lnTo>
                    <a:pt x="1476476" y="2"/>
                  </a:lnTo>
                  <a:cubicBezTo>
                    <a:pt x="1512763" y="2"/>
                    <a:pt x="1542179" y="450194"/>
                    <a:pt x="1542179" y="1005538"/>
                  </a:cubicBez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99107" rIns="322932" bIns="199109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CA" sz="1800" kern="1200" dirty="0" smtClean="0"/>
                <a:t>More uninhibited </a:t>
              </a:r>
              <a:r>
                <a:rPr lang="en-CA" sz="1400" kern="1200" dirty="0" smtClean="0"/>
                <a:t>(</a:t>
              </a:r>
              <a:r>
                <a:rPr lang="en-CA" sz="1400" kern="1200" dirty="0" err="1" smtClean="0"/>
                <a:t>Sproull</a:t>
              </a:r>
              <a:r>
                <a:rPr lang="en-CA" sz="1400" kern="1200" dirty="0" smtClean="0"/>
                <a:t> &amp; </a:t>
              </a:r>
              <a:r>
                <a:rPr lang="en-CA" sz="1400" kern="1200" dirty="0" err="1" smtClean="0"/>
                <a:t>Kiesler</a:t>
              </a:r>
              <a:r>
                <a:rPr lang="en-CA" sz="1400" kern="1200" dirty="0" smtClean="0"/>
                <a:t>, 1991)</a:t>
              </a:r>
              <a:endParaRPr lang="en-CA" sz="16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CA" sz="1800" kern="1200" dirty="0" smtClean="0"/>
                <a:t>Increased participation </a:t>
              </a:r>
              <a:r>
                <a:rPr lang="en-CA" sz="1400" kern="1200" dirty="0" smtClean="0"/>
                <a:t>(</a:t>
              </a:r>
              <a:r>
                <a:rPr lang="en-CA" sz="1400" kern="1200" dirty="0" err="1" smtClean="0"/>
                <a:t>Rubverg</a:t>
              </a:r>
              <a:r>
                <a:rPr lang="en-CA" sz="1400" kern="1200" dirty="0" smtClean="0"/>
                <a:t> et al., 1996; </a:t>
              </a:r>
              <a:r>
                <a:rPr lang="en-CA" sz="1400" kern="1200" dirty="0" err="1" smtClean="0"/>
                <a:t>Sproull</a:t>
              </a:r>
              <a:r>
                <a:rPr lang="en-CA" sz="1400" kern="1200" dirty="0" smtClean="0"/>
                <a:t> &amp; </a:t>
              </a:r>
              <a:r>
                <a:rPr lang="en-CA" sz="1400" kern="1200" dirty="0" err="1" smtClean="0"/>
                <a:t>Kiesler</a:t>
              </a:r>
              <a:r>
                <a:rPr lang="en-CA" sz="1400" kern="1200" dirty="0" smtClean="0"/>
                <a:t>, 1991)</a:t>
              </a:r>
              <a:endParaRPr lang="en-CA" sz="18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CA" sz="1800" kern="1200" dirty="0" smtClean="0"/>
                <a:t>Maximize engagement in learning </a:t>
              </a:r>
              <a:r>
                <a:rPr lang="en-CA" sz="1400" kern="1200" dirty="0" smtClean="0"/>
                <a:t>(</a:t>
              </a:r>
              <a:r>
                <a:rPr lang="en-CA" sz="1400" kern="1200" dirty="0" err="1" smtClean="0"/>
                <a:t>Ohlund</a:t>
              </a:r>
              <a:r>
                <a:rPr lang="en-CA" sz="1400" kern="1200" dirty="0" smtClean="0"/>
                <a:t> et al., 2000)</a:t>
              </a:r>
              <a:endParaRPr lang="en-CA" sz="14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68605" y="2133054"/>
              <a:ext cx="2173690" cy="1737487"/>
            </a:xfrm>
            <a:custGeom>
              <a:avLst/>
              <a:gdLst>
                <a:gd name="connsiteX0" fmla="*/ 0 w 2173690"/>
                <a:gd name="connsiteY0" fmla="*/ 289587 h 1737487"/>
                <a:gd name="connsiteX1" fmla="*/ 289587 w 2173690"/>
                <a:gd name="connsiteY1" fmla="*/ 0 h 1737487"/>
                <a:gd name="connsiteX2" fmla="*/ 1884103 w 2173690"/>
                <a:gd name="connsiteY2" fmla="*/ 0 h 1737487"/>
                <a:gd name="connsiteX3" fmla="*/ 2173690 w 2173690"/>
                <a:gd name="connsiteY3" fmla="*/ 289587 h 1737487"/>
                <a:gd name="connsiteX4" fmla="*/ 2173690 w 2173690"/>
                <a:gd name="connsiteY4" fmla="*/ 1447900 h 1737487"/>
                <a:gd name="connsiteX5" fmla="*/ 1884103 w 2173690"/>
                <a:gd name="connsiteY5" fmla="*/ 1737487 h 1737487"/>
                <a:gd name="connsiteX6" fmla="*/ 289587 w 2173690"/>
                <a:gd name="connsiteY6" fmla="*/ 1737487 h 1737487"/>
                <a:gd name="connsiteX7" fmla="*/ 0 w 2173690"/>
                <a:gd name="connsiteY7" fmla="*/ 1447900 h 1737487"/>
                <a:gd name="connsiteX8" fmla="*/ 0 w 2173690"/>
                <a:gd name="connsiteY8" fmla="*/ 289587 h 1737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3690" h="1737487">
                  <a:moveTo>
                    <a:pt x="0" y="289587"/>
                  </a:moveTo>
                  <a:cubicBezTo>
                    <a:pt x="0" y="129653"/>
                    <a:pt x="129653" y="0"/>
                    <a:pt x="289587" y="0"/>
                  </a:cubicBezTo>
                  <a:lnTo>
                    <a:pt x="1884103" y="0"/>
                  </a:lnTo>
                  <a:cubicBezTo>
                    <a:pt x="2044037" y="0"/>
                    <a:pt x="2173690" y="129653"/>
                    <a:pt x="2173690" y="289587"/>
                  </a:cubicBezTo>
                  <a:lnTo>
                    <a:pt x="2173690" y="1447900"/>
                  </a:lnTo>
                  <a:cubicBezTo>
                    <a:pt x="2173690" y="1607834"/>
                    <a:pt x="2044037" y="1737487"/>
                    <a:pt x="1884103" y="1737487"/>
                  </a:cubicBezTo>
                  <a:lnTo>
                    <a:pt x="289587" y="1737487"/>
                  </a:lnTo>
                  <a:cubicBezTo>
                    <a:pt x="129653" y="1737487"/>
                    <a:pt x="0" y="1607834"/>
                    <a:pt x="0" y="1447900"/>
                  </a:cubicBezTo>
                  <a:lnTo>
                    <a:pt x="0" y="28958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3397" tIns="119107" rIns="153397" bIns="119107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 smtClean="0"/>
                <a:t>Participation</a:t>
              </a:r>
              <a:endParaRPr lang="en-CA" sz="1800" kern="12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3088" y="5085184"/>
            <a:ext cx="8205804" cy="1507209"/>
            <a:chOff x="468605" y="4994422"/>
            <a:chExt cx="8205804" cy="1507209"/>
          </a:xfrm>
        </p:grpSpPr>
        <p:sp>
          <p:nvSpPr>
            <p:cNvPr id="23" name="Freeform 22"/>
            <p:cNvSpPr/>
            <p:nvPr/>
          </p:nvSpPr>
          <p:spPr>
            <a:xfrm>
              <a:off x="2642999" y="4994422"/>
              <a:ext cx="6031410" cy="1507209"/>
            </a:xfrm>
            <a:custGeom>
              <a:avLst/>
              <a:gdLst>
                <a:gd name="connsiteX0" fmla="*/ 251206 w 1507208"/>
                <a:gd name="connsiteY0" fmla="*/ 0 h 6031409"/>
                <a:gd name="connsiteX1" fmla="*/ 1256002 w 1507208"/>
                <a:gd name="connsiteY1" fmla="*/ 0 h 6031409"/>
                <a:gd name="connsiteX2" fmla="*/ 1507208 w 1507208"/>
                <a:gd name="connsiteY2" fmla="*/ 251206 h 6031409"/>
                <a:gd name="connsiteX3" fmla="*/ 1507208 w 1507208"/>
                <a:gd name="connsiteY3" fmla="*/ 6031409 h 6031409"/>
                <a:gd name="connsiteX4" fmla="*/ 1507208 w 1507208"/>
                <a:gd name="connsiteY4" fmla="*/ 6031409 h 6031409"/>
                <a:gd name="connsiteX5" fmla="*/ 0 w 1507208"/>
                <a:gd name="connsiteY5" fmla="*/ 6031409 h 6031409"/>
                <a:gd name="connsiteX6" fmla="*/ 0 w 1507208"/>
                <a:gd name="connsiteY6" fmla="*/ 6031409 h 6031409"/>
                <a:gd name="connsiteX7" fmla="*/ 0 w 1507208"/>
                <a:gd name="connsiteY7" fmla="*/ 251206 h 6031409"/>
                <a:gd name="connsiteX8" fmla="*/ 251206 w 1507208"/>
                <a:gd name="connsiteY8" fmla="*/ 0 h 6031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7208" h="6031409">
                  <a:moveTo>
                    <a:pt x="1507208" y="1005255"/>
                  </a:moveTo>
                  <a:lnTo>
                    <a:pt x="1507208" y="5026154"/>
                  </a:lnTo>
                  <a:cubicBezTo>
                    <a:pt x="1507208" y="5581339"/>
                    <a:pt x="1479103" y="6031407"/>
                    <a:pt x="1444433" y="6031407"/>
                  </a:cubicBezTo>
                  <a:lnTo>
                    <a:pt x="0" y="6031407"/>
                  </a:lnTo>
                  <a:lnTo>
                    <a:pt x="0" y="6031407"/>
                  </a:lnTo>
                  <a:lnTo>
                    <a:pt x="0" y="2"/>
                  </a:lnTo>
                  <a:lnTo>
                    <a:pt x="0" y="2"/>
                  </a:lnTo>
                  <a:lnTo>
                    <a:pt x="1444433" y="2"/>
                  </a:lnTo>
                  <a:cubicBezTo>
                    <a:pt x="1479103" y="2"/>
                    <a:pt x="1507208" y="450070"/>
                    <a:pt x="1507208" y="1005255"/>
                  </a:cubicBezTo>
                  <a:close/>
                </a:path>
              </a:pathLst>
            </a:custGeom>
          </p:spPr>
          <p:style>
            <a:lnRef idx="2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1" tIns="197401" rIns="321226" bIns="197402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CA" sz="1800" kern="1200" dirty="0" smtClean="0"/>
                <a:t>Report enjoyment (as a supplement to traditional learning environments) </a:t>
              </a:r>
              <a:r>
                <a:rPr lang="en-CA" sz="1400" kern="1200" dirty="0" smtClean="0"/>
                <a:t>(Dickey, 2003; </a:t>
              </a:r>
              <a:r>
                <a:rPr lang="en-CA" sz="1400" kern="1200" dirty="0" err="1" smtClean="0"/>
                <a:t>Shotsberger</a:t>
              </a:r>
              <a:r>
                <a:rPr lang="en-CA" sz="1400" kern="1200" dirty="0" smtClean="0"/>
                <a:t>, 2000)</a:t>
              </a:r>
              <a:endParaRPr lang="en-CA" sz="1800" kern="1200" dirty="0"/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CA" sz="1800" kern="1200" dirty="0" smtClean="0"/>
                <a:t>Feel more comfortable and confident in their discussions </a:t>
              </a:r>
              <a:r>
                <a:rPr lang="en-CA" sz="1400" kern="1200" dirty="0" smtClean="0"/>
                <a:t>(Dietz-</a:t>
              </a:r>
              <a:r>
                <a:rPr lang="en-CA" sz="1400" kern="1200" dirty="0" err="1" smtClean="0"/>
                <a:t>Uhler</a:t>
              </a:r>
              <a:r>
                <a:rPr lang="en-CA" sz="1400" kern="1200" dirty="0" smtClean="0"/>
                <a:t> &amp; Bishop-Clark, 2001)</a:t>
              </a:r>
              <a:endParaRPr lang="en-CA" sz="1800" kern="1200" dirty="0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468605" y="5042975"/>
              <a:ext cx="2174395" cy="1410103"/>
            </a:xfrm>
            <a:custGeom>
              <a:avLst/>
              <a:gdLst>
                <a:gd name="connsiteX0" fmla="*/ 0 w 2174395"/>
                <a:gd name="connsiteY0" fmla="*/ 235022 h 1410103"/>
                <a:gd name="connsiteX1" fmla="*/ 235022 w 2174395"/>
                <a:gd name="connsiteY1" fmla="*/ 0 h 1410103"/>
                <a:gd name="connsiteX2" fmla="*/ 1939373 w 2174395"/>
                <a:gd name="connsiteY2" fmla="*/ 0 h 1410103"/>
                <a:gd name="connsiteX3" fmla="*/ 2174395 w 2174395"/>
                <a:gd name="connsiteY3" fmla="*/ 235022 h 1410103"/>
                <a:gd name="connsiteX4" fmla="*/ 2174395 w 2174395"/>
                <a:gd name="connsiteY4" fmla="*/ 1175081 h 1410103"/>
                <a:gd name="connsiteX5" fmla="*/ 1939373 w 2174395"/>
                <a:gd name="connsiteY5" fmla="*/ 1410103 h 1410103"/>
                <a:gd name="connsiteX6" fmla="*/ 235022 w 2174395"/>
                <a:gd name="connsiteY6" fmla="*/ 1410103 h 1410103"/>
                <a:gd name="connsiteX7" fmla="*/ 0 w 2174395"/>
                <a:gd name="connsiteY7" fmla="*/ 1175081 h 1410103"/>
                <a:gd name="connsiteX8" fmla="*/ 0 w 2174395"/>
                <a:gd name="connsiteY8" fmla="*/ 235022 h 1410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4395" h="1410103">
                  <a:moveTo>
                    <a:pt x="0" y="235022"/>
                  </a:moveTo>
                  <a:cubicBezTo>
                    <a:pt x="0" y="105223"/>
                    <a:pt x="105223" y="0"/>
                    <a:pt x="235022" y="0"/>
                  </a:cubicBezTo>
                  <a:lnTo>
                    <a:pt x="1939373" y="0"/>
                  </a:lnTo>
                  <a:cubicBezTo>
                    <a:pt x="2069172" y="0"/>
                    <a:pt x="2174395" y="105223"/>
                    <a:pt x="2174395" y="235022"/>
                  </a:cubicBezTo>
                  <a:lnTo>
                    <a:pt x="2174395" y="1175081"/>
                  </a:lnTo>
                  <a:cubicBezTo>
                    <a:pt x="2174395" y="1304880"/>
                    <a:pt x="2069172" y="1410103"/>
                    <a:pt x="1939373" y="1410103"/>
                  </a:cubicBezTo>
                  <a:lnTo>
                    <a:pt x="235022" y="1410103"/>
                  </a:lnTo>
                  <a:cubicBezTo>
                    <a:pt x="105223" y="1410103"/>
                    <a:pt x="0" y="1304880"/>
                    <a:pt x="0" y="1175081"/>
                  </a:cubicBezTo>
                  <a:lnTo>
                    <a:pt x="0" y="23502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7416" tIns="103126" rIns="137416" bIns="10312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1800" kern="1200" dirty="0" smtClean="0">
                  <a:solidFill>
                    <a:schemeClr val="bg1"/>
                  </a:solidFill>
                </a:rPr>
                <a:t>Affinity for the activity</a:t>
              </a:r>
              <a:endParaRPr lang="en-CA" sz="18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172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Purpose of the Current Study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763688" y="1772817"/>
            <a:ext cx="6264696" cy="144015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en-CA" sz="2400" dirty="0">
                <a:solidFill>
                  <a:schemeClr val="bg1"/>
                </a:solidFill>
              </a:rPr>
              <a:t>Will the </a:t>
            </a:r>
            <a:r>
              <a:rPr lang="en-CA" sz="2400" b="1" u="sng" dirty="0">
                <a:solidFill>
                  <a:schemeClr val="bg1"/>
                </a:solidFill>
              </a:rPr>
              <a:t>benefits</a:t>
            </a:r>
            <a:r>
              <a:rPr lang="en-CA" sz="2400" dirty="0">
                <a:solidFill>
                  <a:schemeClr val="bg1"/>
                </a:solidFill>
              </a:rPr>
              <a:t> associated with online discussions in previous research extend to a behavioural sciences statistics course?</a:t>
            </a:r>
          </a:p>
        </p:txBody>
      </p:sp>
      <p:sp>
        <p:nvSpPr>
          <p:cNvPr id="5" name="Striped Right Arrow 4"/>
          <p:cNvSpPr/>
          <p:nvPr/>
        </p:nvSpPr>
        <p:spPr>
          <a:xfrm>
            <a:off x="251520" y="1876424"/>
            <a:ext cx="1368152" cy="1008112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TextBox 6"/>
          <p:cNvSpPr txBox="1"/>
          <p:nvPr/>
        </p:nvSpPr>
        <p:spPr>
          <a:xfrm>
            <a:off x="3111296" y="3682908"/>
            <a:ext cx="5493152" cy="7694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(Q1) Do computer-mediated discussions enhance participation rates?</a:t>
            </a:r>
          </a:p>
        </p:txBody>
      </p:sp>
      <p:sp>
        <p:nvSpPr>
          <p:cNvPr id="9" name="Rectangle 8"/>
          <p:cNvSpPr/>
          <p:nvPr/>
        </p:nvSpPr>
        <p:spPr>
          <a:xfrm>
            <a:off x="3111296" y="4725144"/>
            <a:ext cx="5493152" cy="17851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CA" sz="2200" dirty="0" smtClean="0"/>
              <a:t>(Q2) Do more people regard computer-mediated discussions as more comfortable, more enjoyable, or contributing more to their learning than face-to-face discussions?</a:t>
            </a:r>
            <a:endParaRPr lang="en-CA" sz="2200" dirty="0"/>
          </a:p>
        </p:txBody>
      </p:sp>
      <p:sp>
        <p:nvSpPr>
          <p:cNvPr id="11" name="Bent Arrow 10"/>
          <p:cNvSpPr/>
          <p:nvPr/>
        </p:nvSpPr>
        <p:spPr>
          <a:xfrm rot="10800000" flipH="1">
            <a:off x="1952674" y="3419442"/>
            <a:ext cx="1080120" cy="10081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rot="10800000" flipH="1">
            <a:off x="1945010" y="4812710"/>
            <a:ext cx="1080120" cy="100811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52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en-CA" dirty="0" smtClean="0"/>
              <a:t>Participants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1872208"/>
          </a:xfrm>
        </p:spPr>
        <p:txBody>
          <a:bodyPr>
            <a:normAutofit/>
          </a:bodyPr>
          <a:lstStyle/>
          <a:p>
            <a:r>
              <a:rPr lang="en-CA" sz="2400" dirty="0" smtClean="0"/>
              <a:t>11 undergraduate students (10 females) in an introductory statistics class for psychology majors (Fall 2013)</a:t>
            </a:r>
          </a:p>
          <a:p>
            <a:pPr lvl="1"/>
            <a:r>
              <a:rPr lang="en-CA" sz="2400" dirty="0" smtClean="0">
                <a:solidFill>
                  <a:schemeClr val="tx1"/>
                </a:solidFill>
              </a:rPr>
              <a:t>41% of the class provided permission to have their coursework included in the current study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6856" y="3861048"/>
            <a:ext cx="8445624" cy="273630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4 x 10-min traditional </a:t>
            </a:r>
            <a:r>
              <a:rPr lang="en-CA" dirty="0"/>
              <a:t>face-t0-face discussions</a:t>
            </a:r>
          </a:p>
          <a:p>
            <a:pPr lvl="1"/>
            <a:r>
              <a:rPr lang="en-CA" dirty="0" smtClean="0"/>
              <a:t>Self-recorded comments (Foster et al., 2009)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4 x 10-min computer-mediated </a:t>
            </a:r>
            <a:r>
              <a:rPr lang="en-CA" dirty="0"/>
              <a:t>discussions </a:t>
            </a:r>
          </a:p>
          <a:p>
            <a:pPr lvl="1"/>
            <a:r>
              <a:rPr lang="en-CA" dirty="0" err="1" smtClean="0"/>
              <a:t>Titanpad</a:t>
            </a:r>
            <a:r>
              <a:rPr lang="en-CA" dirty="0"/>
              <a:t> (http://</a:t>
            </a:r>
            <a:r>
              <a:rPr lang="en-CA" dirty="0" smtClean="0"/>
              <a:t>titanpad.com)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CA" dirty="0" smtClean="0"/>
              <a:t>Surveyed opinions regarding students’ preferences and experiences for the two types of discussions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72467" y="2924944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 smtClean="0"/>
              <a:t>Method</a:t>
            </a:r>
            <a:endParaRPr lang="en-CA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51520" y="3068960"/>
            <a:ext cx="864096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69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784976" cy="792088"/>
          </a:xfrm>
        </p:spPr>
        <p:txBody>
          <a:bodyPr>
            <a:noAutofit/>
          </a:bodyPr>
          <a:lstStyle/>
          <a:p>
            <a:r>
              <a:rPr lang="en-CA" sz="3200" dirty="0"/>
              <a:t>(Q1) Do computer-mediated discussions enhance participation rates?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085572"/>
              </p:ext>
            </p:extLst>
          </p:nvPr>
        </p:nvGraphicFramePr>
        <p:xfrm>
          <a:off x="683568" y="2188864"/>
          <a:ext cx="7355160" cy="381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19571" y="2539730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b="1" dirty="0" smtClean="0"/>
              <a:t>*</a:t>
            </a:r>
            <a:endParaRPr lang="en-CA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19664" y="2955229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* Interaction: </a:t>
            </a:r>
          </a:p>
          <a:p>
            <a:r>
              <a:rPr lang="en-CA" i="1" dirty="0" smtClean="0"/>
              <a:t>F</a:t>
            </a:r>
            <a:r>
              <a:rPr lang="en-CA" dirty="0" smtClean="0"/>
              <a:t>(1, 10) = 10.84, </a:t>
            </a:r>
            <a:r>
              <a:rPr lang="en-CA" i="1" dirty="0" smtClean="0"/>
              <a:t>p</a:t>
            </a:r>
            <a:r>
              <a:rPr lang="en-CA" dirty="0" smtClean="0"/>
              <a:t> = .008</a:t>
            </a:r>
            <a:endParaRPr lang="en-CA" dirty="0"/>
          </a:p>
        </p:txBody>
      </p:sp>
      <p:sp>
        <p:nvSpPr>
          <p:cNvPr id="9" name="Line Callout 1 8"/>
          <p:cNvSpPr/>
          <p:nvPr/>
        </p:nvSpPr>
        <p:spPr>
          <a:xfrm>
            <a:off x="3817219" y="6267169"/>
            <a:ext cx="1944216" cy="369332"/>
          </a:xfrm>
          <a:prstGeom prst="borderCallout1">
            <a:avLst>
              <a:gd name="adj1" fmla="val 38055"/>
              <a:gd name="adj2" fmla="val -2241"/>
              <a:gd name="adj3" fmla="val -90102"/>
              <a:gd name="adj4" fmla="val -47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smtClean="0"/>
              <a:t>r</a:t>
            </a:r>
            <a:r>
              <a:rPr lang="en-CA" dirty="0" smtClean="0"/>
              <a:t> = .64, </a:t>
            </a:r>
            <a:r>
              <a:rPr lang="en-CA" i="1" dirty="0" smtClean="0"/>
              <a:t>p</a:t>
            </a:r>
            <a:r>
              <a:rPr lang="en-CA" dirty="0" smtClean="0"/>
              <a:t> = .03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3817219" y="1837999"/>
            <a:ext cx="4752529" cy="7017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CA" dirty="0" smtClean="0"/>
              <a:t>DVs: total </a:t>
            </a:r>
            <a:r>
              <a:rPr lang="en-CA" dirty="0"/>
              <a:t>number of </a:t>
            </a:r>
            <a:r>
              <a:rPr lang="en-CA" dirty="0" smtClean="0"/>
              <a:t>(1) shared comments, and (2) withheld comments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627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/>
      <p:bldP spid="7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6016"/>
            <a:ext cx="8229600" cy="1066800"/>
          </a:xfrm>
        </p:spPr>
        <p:txBody>
          <a:bodyPr>
            <a:normAutofit/>
          </a:bodyPr>
          <a:lstStyle/>
          <a:p>
            <a:r>
              <a:rPr lang="en-CA" sz="3200" dirty="0" smtClean="0"/>
              <a:t>Follow-up: Why </a:t>
            </a:r>
            <a:r>
              <a:rPr lang="en-CA" sz="3200" dirty="0"/>
              <a:t>did the students withhold their comments from the discussions?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503735"/>
              </p:ext>
            </p:extLst>
          </p:nvPr>
        </p:nvGraphicFramePr>
        <p:xfrm>
          <a:off x="457200" y="2060848"/>
          <a:ext cx="8229600" cy="472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55576" y="2488458"/>
            <a:ext cx="3816423" cy="1372590"/>
            <a:chOff x="287343" y="828173"/>
            <a:chExt cx="3816423" cy="1372590"/>
          </a:xfrm>
        </p:grpSpPr>
        <p:sp>
          <p:nvSpPr>
            <p:cNvPr id="7" name="Rectangle 6"/>
            <p:cNvSpPr/>
            <p:nvPr/>
          </p:nvSpPr>
          <p:spPr>
            <a:xfrm>
              <a:off x="287343" y="1514468"/>
              <a:ext cx="3727261" cy="68629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1295455" y="828173"/>
              <a:ext cx="2808311" cy="6862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200" kern="1200" dirty="0" smtClean="0"/>
                <a:t>6 of 11 withheld comments for at least one discussion</a:t>
              </a:r>
              <a:endParaRPr lang="en-CA" sz="2200" kern="12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228184" y="2488458"/>
            <a:ext cx="2808312" cy="686295"/>
            <a:chOff x="287341" y="1514468"/>
            <a:chExt cx="4275387" cy="686295"/>
          </a:xfrm>
        </p:grpSpPr>
        <p:sp>
          <p:nvSpPr>
            <p:cNvPr id="10" name="Rectangle 9"/>
            <p:cNvSpPr/>
            <p:nvPr/>
          </p:nvSpPr>
          <p:spPr>
            <a:xfrm>
              <a:off x="287343" y="1514468"/>
              <a:ext cx="3727261" cy="68629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287341" y="1514468"/>
              <a:ext cx="4275387" cy="6862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CA" sz="2200" kern="1200" dirty="0" smtClean="0"/>
                <a:t>10 of 11 withheld comments for at least one discussion</a:t>
              </a:r>
              <a:endParaRPr lang="en-CA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4035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D36A49-55A7-4767-9EF2-B0E133C19F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859C550-5319-427D-B6F8-DDCEF2433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(Q2) What did the students have to say about their experiences?</a:t>
            </a:r>
            <a:endParaRPr lang="en-CA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237653"/>
              </p:ext>
            </p:extLst>
          </p:nvPr>
        </p:nvGraphicFramePr>
        <p:xfrm>
          <a:off x="107504" y="1772816"/>
          <a:ext cx="8517632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60232" y="4581128"/>
            <a:ext cx="2267744" cy="17543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>
                <a:solidFill>
                  <a:schemeClr val="bg1"/>
                </a:solidFill>
              </a:rPr>
              <a:t>Seven students recommended including online discussions in statistics classes for others who are shy. 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4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2160240"/>
          </a:xfrm>
        </p:spPr>
        <p:txBody>
          <a:bodyPr>
            <a:noAutofit/>
          </a:bodyPr>
          <a:lstStyle/>
          <a:p>
            <a:r>
              <a:rPr lang="en-CA" sz="2600" b="1" dirty="0" smtClean="0"/>
              <a:t>The </a:t>
            </a:r>
            <a:r>
              <a:rPr lang="en-CA" sz="2600" b="1" dirty="0"/>
              <a:t>results suggest…</a:t>
            </a:r>
            <a:r>
              <a:rPr lang="en-CA" sz="2600" dirty="0"/>
              <a:t/>
            </a:r>
            <a:br>
              <a:rPr lang="en-CA" sz="2600" dirty="0"/>
            </a:br>
            <a:r>
              <a:rPr lang="en-CA" sz="2600" dirty="0" smtClean="0"/>
              <a:t>incorporating online </a:t>
            </a:r>
            <a:r>
              <a:rPr lang="en-CA" sz="2600" dirty="0"/>
              <a:t>discussions </a:t>
            </a:r>
            <a:r>
              <a:rPr lang="en-CA" sz="2600" dirty="0" smtClean="0"/>
              <a:t>into </a:t>
            </a:r>
            <a:r>
              <a:rPr lang="en-CA" sz="2600" dirty="0"/>
              <a:t>a traditional classroom </a:t>
            </a:r>
            <a:r>
              <a:rPr lang="en-CA" sz="2600" dirty="0" smtClean="0"/>
              <a:t>for behavioural sciences statistics </a:t>
            </a:r>
            <a:r>
              <a:rPr lang="en-CA" sz="2600" dirty="0" smtClean="0"/>
              <a:t>only </a:t>
            </a:r>
            <a:r>
              <a:rPr lang="en-CA" sz="2600" dirty="0" smtClean="0"/>
              <a:t>benefit a small selection of </a:t>
            </a:r>
            <a:r>
              <a:rPr lang="en-CA" sz="2600" dirty="0" smtClean="0"/>
              <a:t>students – those who are shy or lack confidence in their answers.</a:t>
            </a:r>
            <a:endParaRPr lang="en-CA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068960"/>
            <a:ext cx="8229600" cy="3528392"/>
          </a:xfrm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CA" sz="2200" b="1" u="sng" dirty="0" smtClean="0"/>
              <a:t>Recap of the Evidence: </a:t>
            </a:r>
          </a:p>
          <a:p>
            <a:pPr marL="109728" lvl="0" indent="0">
              <a:buNone/>
            </a:pPr>
            <a:r>
              <a:rPr lang="en-CA" sz="2200" dirty="0" smtClean="0"/>
              <a:t>Although overall the quantity of shared comments was equal between online and traditional discussions, </a:t>
            </a:r>
            <a:r>
              <a:rPr lang="en-CA" sz="2200" i="1" dirty="0" smtClean="0"/>
              <a:t>only some </a:t>
            </a:r>
            <a:r>
              <a:rPr lang="en-CA" sz="2200" dirty="0" smtClean="0"/>
              <a:t>students indicated… </a:t>
            </a:r>
          </a:p>
          <a:p>
            <a:r>
              <a:rPr lang="en-CA" sz="2200" dirty="0" smtClean="0"/>
              <a:t>online discussions being more comfortable, more enjoyable or having contributed more to their learning </a:t>
            </a:r>
          </a:p>
          <a:p>
            <a:r>
              <a:rPr lang="en-CA" sz="2200" dirty="0" smtClean="0"/>
              <a:t>being shy or uncertain about answers were reasons for withholding comments only for face-to-face discussions </a:t>
            </a:r>
          </a:p>
          <a:p>
            <a:r>
              <a:rPr lang="en-CA" sz="2200" dirty="0" smtClean="0"/>
              <a:t>online discussions in future courses may benefit others (e.g., shy individuals)</a:t>
            </a:r>
            <a:endParaRPr lang="en-CA" sz="2200" dirty="0" smtClean="0"/>
          </a:p>
        </p:txBody>
      </p:sp>
    </p:spTree>
    <p:extLst>
      <p:ext uri="{BB962C8B-B14F-4D97-AF65-F5344CB8AC3E}">
        <p14:creationId xmlns:p14="http://schemas.microsoft.com/office/powerpoint/2010/main" val="21002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4359</TotalTime>
  <Words>715</Words>
  <Application>Microsoft Office PowerPoint</Application>
  <PresentationFormat>On-screen Show (4:3)</PresentationFormat>
  <Paragraphs>76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Comparing Participation in Computer-mediated and Traditional Discussions in an Undergraduate Behavioural Sciences Statistics Course: An Exploratory Study</vt:lpstr>
      <vt:lpstr>Why consider incorporating computer-mediated discussions into the traditional classroom?</vt:lpstr>
      <vt:lpstr>PowerPoint Presentation</vt:lpstr>
      <vt:lpstr>Purpose of the Current Study</vt:lpstr>
      <vt:lpstr>Participants</vt:lpstr>
      <vt:lpstr>(Q1) Do computer-mediated discussions enhance participation rates?</vt:lpstr>
      <vt:lpstr>Follow-up: Why did the students withhold their comments from the discussions?</vt:lpstr>
      <vt:lpstr>(Q2) What did the students have to say about their experiences?</vt:lpstr>
      <vt:lpstr>The results suggest… incorporating online discussions into a traditional classroom for behavioural sciences statistics only benefit a small selection of students – those who are shy or lack confidence in their answers.</vt:lpstr>
      <vt:lpstr>Directions for Future Research</vt:lpstr>
      <vt:lpstr>Conclusion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Malinda Desjarlais</dc:creator>
  <cp:lastModifiedBy>Malinda Desjarlais</cp:lastModifiedBy>
  <cp:revision>46</cp:revision>
  <cp:lastPrinted>2014-05-12T17:34:23Z</cp:lastPrinted>
  <dcterms:created xsi:type="dcterms:W3CDTF">2014-05-04T20:41:14Z</dcterms:created>
  <dcterms:modified xsi:type="dcterms:W3CDTF">2014-05-12T19:01:54Z</dcterms:modified>
</cp:coreProperties>
</file>