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3" r:id="rId5"/>
    <p:sldId id="260" r:id="rId6"/>
    <p:sldId id="268" r:id="rId7"/>
    <p:sldId id="265" r:id="rId8"/>
    <p:sldId id="264" r:id="rId9"/>
    <p:sldId id="266" r:id="rId10"/>
    <p:sldId id="261"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uglas Whitaker" initials="DCW" lastIdx="1" clrIdx="0">
    <p:extLst>
      <p:ext uri="{19B8F6BF-5375-455C-9EA6-DF929625EA0E}">
        <p15:presenceInfo xmlns="" xmlns:p15="http://schemas.microsoft.com/office/powerpoint/2012/main" userId="Douglas Whitak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963" autoAdjust="0"/>
  </p:normalViewPr>
  <p:slideViewPr>
    <p:cSldViewPr>
      <p:cViewPr>
        <p:scale>
          <a:sx n="53" d="100"/>
          <a:sy n="53" d="100"/>
        </p:scale>
        <p:origin x="-18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CA1F07-FBE0-47ED-BAAC-B3D2D6B4A646}" type="doc">
      <dgm:prSet loTypeId="urn:microsoft.com/office/officeart/2005/8/layout/venn1" loCatId="relationship" qsTypeId="urn:microsoft.com/office/officeart/2005/8/quickstyle/simple1" qsCatId="simple" csTypeId="urn:microsoft.com/office/officeart/2005/8/colors/accent1_2" csCatId="accent1" phldr="1"/>
      <dgm:spPr/>
    </dgm:pt>
    <dgm:pt modelId="{C75CA30C-1C2D-4078-8F60-E92194D55CFA}">
      <dgm:prSet phldrT="[Text]" custT="1"/>
      <dgm:spPr/>
      <dgm:t>
        <a:bodyPr/>
        <a:lstStyle/>
        <a:p>
          <a:pPr algn="ctr"/>
          <a:r>
            <a:rPr lang="en-US" sz="2200" b="1" dirty="0" smtClean="0"/>
            <a:t>STEM </a:t>
          </a:r>
          <a:br>
            <a:rPr lang="en-US" sz="2200" b="1" dirty="0" smtClean="0"/>
          </a:br>
          <a:r>
            <a:rPr lang="en-US" sz="2200" b="1" dirty="0" smtClean="0"/>
            <a:t>majors</a:t>
          </a:r>
        </a:p>
        <a:p>
          <a:pPr algn="ctr"/>
          <a:r>
            <a:rPr lang="en-US" sz="2000" dirty="0" smtClean="0"/>
            <a:t>Theoretically-oriented</a:t>
          </a:r>
        </a:p>
        <a:p>
          <a:pPr algn="ctr"/>
          <a:r>
            <a:rPr lang="en-US" sz="2000" dirty="0" smtClean="0"/>
            <a:t>Emphasis on probability</a:t>
          </a:r>
        </a:p>
        <a:p>
          <a:pPr algn="ctr"/>
          <a:r>
            <a:rPr lang="en-US" sz="2000" dirty="0" smtClean="0"/>
            <a:t>Traditional inference</a:t>
          </a:r>
        </a:p>
      </dgm:t>
    </dgm:pt>
    <dgm:pt modelId="{32764E2C-1B72-4C14-8DF3-E54D5F51DB06}" type="parTrans" cxnId="{D06C4A30-CFEA-4E78-9997-99F7B77A981E}">
      <dgm:prSet/>
      <dgm:spPr/>
      <dgm:t>
        <a:bodyPr/>
        <a:lstStyle/>
        <a:p>
          <a:endParaRPr lang="en-US"/>
        </a:p>
      </dgm:t>
    </dgm:pt>
    <dgm:pt modelId="{9DFDDB25-1BCF-4B99-B4BE-7196406EC003}" type="sibTrans" cxnId="{D06C4A30-CFEA-4E78-9997-99F7B77A981E}">
      <dgm:prSet/>
      <dgm:spPr/>
      <dgm:t>
        <a:bodyPr/>
        <a:lstStyle/>
        <a:p>
          <a:endParaRPr lang="en-US"/>
        </a:p>
      </dgm:t>
    </dgm:pt>
    <dgm:pt modelId="{B6910DC3-6C63-4634-BFB6-778FF5E388B1}">
      <dgm:prSet phldrT="[Text]" custT="1"/>
      <dgm:spPr/>
      <dgm:t>
        <a:bodyPr/>
        <a:lstStyle/>
        <a:p>
          <a:pPr algn="ctr"/>
          <a:r>
            <a:rPr lang="en-US" sz="2200" b="1" dirty="0" smtClean="0"/>
            <a:t>Pre-service teachers</a:t>
          </a:r>
        </a:p>
        <a:p>
          <a:pPr algn="ctr"/>
          <a:r>
            <a:rPr lang="en-US" sz="2000" dirty="0" smtClean="0"/>
            <a:t>Application-oriented</a:t>
          </a:r>
        </a:p>
        <a:p>
          <a:pPr algn="ctr"/>
          <a:r>
            <a:rPr lang="en-US" sz="2000" dirty="0" smtClean="0"/>
            <a:t>Emphasis on data exploration</a:t>
          </a:r>
        </a:p>
        <a:p>
          <a:pPr algn="ctr"/>
          <a:r>
            <a:rPr lang="en-US" sz="2000" dirty="0" smtClean="0"/>
            <a:t>Randomization-based inference</a:t>
          </a:r>
        </a:p>
      </dgm:t>
    </dgm:pt>
    <dgm:pt modelId="{EA9ADB26-ECF3-4519-8AA6-986BBA21A92F}" type="parTrans" cxnId="{394A2F75-E183-414B-BE91-937BFCE8F52D}">
      <dgm:prSet/>
      <dgm:spPr/>
      <dgm:t>
        <a:bodyPr/>
        <a:lstStyle/>
        <a:p>
          <a:endParaRPr lang="en-US"/>
        </a:p>
      </dgm:t>
    </dgm:pt>
    <dgm:pt modelId="{A7744159-4532-4F96-AC35-20D1F680F529}" type="sibTrans" cxnId="{394A2F75-E183-414B-BE91-937BFCE8F52D}">
      <dgm:prSet/>
      <dgm:spPr/>
      <dgm:t>
        <a:bodyPr/>
        <a:lstStyle/>
        <a:p>
          <a:endParaRPr lang="en-US"/>
        </a:p>
      </dgm:t>
    </dgm:pt>
    <dgm:pt modelId="{5646BD93-2EB1-442D-8191-A79624092E65}" type="pres">
      <dgm:prSet presAssocID="{CECA1F07-FBE0-47ED-BAAC-B3D2D6B4A646}" presName="compositeShape" presStyleCnt="0">
        <dgm:presLayoutVars>
          <dgm:chMax val="7"/>
          <dgm:dir/>
          <dgm:resizeHandles val="exact"/>
        </dgm:presLayoutVars>
      </dgm:prSet>
      <dgm:spPr/>
    </dgm:pt>
    <dgm:pt modelId="{B96D74FE-E2BC-4147-8951-465EA5B1D12E}" type="pres">
      <dgm:prSet presAssocID="{C75CA30C-1C2D-4078-8F60-E92194D55CFA}" presName="circ1" presStyleLbl="vennNode1" presStyleIdx="0" presStyleCnt="2" custLinFactNeighborX="-4054" custLinFactNeighborY="-300"/>
      <dgm:spPr/>
      <dgm:t>
        <a:bodyPr/>
        <a:lstStyle/>
        <a:p>
          <a:endParaRPr lang="en-US"/>
        </a:p>
      </dgm:t>
    </dgm:pt>
    <dgm:pt modelId="{F996FDF7-1E6A-4980-B3B3-773FA95C8959}" type="pres">
      <dgm:prSet presAssocID="{C75CA30C-1C2D-4078-8F60-E92194D55CFA}" presName="circ1Tx" presStyleLbl="revTx" presStyleIdx="0" presStyleCnt="0">
        <dgm:presLayoutVars>
          <dgm:chMax val="0"/>
          <dgm:chPref val="0"/>
          <dgm:bulletEnabled val="1"/>
        </dgm:presLayoutVars>
      </dgm:prSet>
      <dgm:spPr/>
      <dgm:t>
        <a:bodyPr/>
        <a:lstStyle/>
        <a:p>
          <a:endParaRPr lang="en-US"/>
        </a:p>
      </dgm:t>
    </dgm:pt>
    <dgm:pt modelId="{BF740553-ECCB-423C-9E11-64C479FFB9FB}" type="pres">
      <dgm:prSet presAssocID="{B6910DC3-6C63-4634-BFB6-778FF5E388B1}" presName="circ2" presStyleLbl="vennNode1" presStyleIdx="1" presStyleCnt="2" custLinFactNeighborX="1802" custLinFactNeighborY="-538"/>
      <dgm:spPr/>
      <dgm:t>
        <a:bodyPr/>
        <a:lstStyle/>
        <a:p>
          <a:endParaRPr lang="en-US"/>
        </a:p>
      </dgm:t>
    </dgm:pt>
    <dgm:pt modelId="{737C4A84-BAF4-44F3-8275-78B9BF944AD4}" type="pres">
      <dgm:prSet presAssocID="{B6910DC3-6C63-4634-BFB6-778FF5E388B1}" presName="circ2Tx" presStyleLbl="revTx" presStyleIdx="0" presStyleCnt="0">
        <dgm:presLayoutVars>
          <dgm:chMax val="0"/>
          <dgm:chPref val="0"/>
          <dgm:bulletEnabled val="1"/>
        </dgm:presLayoutVars>
      </dgm:prSet>
      <dgm:spPr/>
      <dgm:t>
        <a:bodyPr/>
        <a:lstStyle/>
        <a:p>
          <a:endParaRPr lang="en-US"/>
        </a:p>
      </dgm:t>
    </dgm:pt>
  </dgm:ptLst>
  <dgm:cxnLst>
    <dgm:cxn modelId="{6B8681D7-CD60-440C-ABF2-33489A0C096D}" type="presOf" srcId="{B6910DC3-6C63-4634-BFB6-778FF5E388B1}" destId="{737C4A84-BAF4-44F3-8275-78B9BF944AD4}" srcOrd="1" destOrd="0" presId="urn:microsoft.com/office/officeart/2005/8/layout/venn1"/>
    <dgm:cxn modelId="{4EDE3F1A-1D6F-4793-999F-C9CF2EE527DF}" type="presOf" srcId="{B6910DC3-6C63-4634-BFB6-778FF5E388B1}" destId="{BF740553-ECCB-423C-9E11-64C479FFB9FB}" srcOrd="0" destOrd="0" presId="urn:microsoft.com/office/officeart/2005/8/layout/venn1"/>
    <dgm:cxn modelId="{F2C05A0A-1D9C-41E1-A9EF-F3B084700F58}" type="presOf" srcId="{C75CA30C-1C2D-4078-8F60-E92194D55CFA}" destId="{F996FDF7-1E6A-4980-B3B3-773FA95C8959}" srcOrd="1" destOrd="0" presId="urn:microsoft.com/office/officeart/2005/8/layout/venn1"/>
    <dgm:cxn modelId="{D06C4A30-CFEA-4E78-9997-99F7B77A981E}" srcId="{CECA1F07-FBE0-47ED-BAAC-B3D2D6B4A646}" destId="{C75CA30C-1C2D-4078-8F60-E92194D55CFA}" srcOrd="0" destOrd="0" parTransId="{32764E2C-1B72-4C14-8DF3-E54D5F51DB06}" sibTransId="{9DFDDB25-1BCF-4B99-B4BE-7196406EC003}"/>
    <dgm:cxn modelId="{FB2FF42A-5EB0-4172-9F99-F90EDF8B202D}" type="presOf" srcId="{CECA1F07-FBE0-47ED-BAAC-B3D2D6B4A646}" destId="{5646BD93-2EB1-442D-8191-A79624092E65}" srcOrd="0" destOrd="0" presId="urn:microsoft.com/office/officeart/2005/8/layout/venn1"/>
    <dgm:cxn modelId="{88FE76B9-AD0B-4635-9F6C-423A0AFFAC3E}" type="presOf" srcId="{C75CA30C-1C2D-4078-8F60-E92194D55CFA}" destId="{B96D74FE-E2BC-4147-8951-465EA5B1D12E}" srcOrd="0" destOrd="0" presId="urn:microsoft.com/office/officeart/2005/8/layout/venn1"/>
    <dgm:cxn modelId="{394A2F75-E183-414B-BE91-937BFCE8F52D}" srcId="{CECA1F07-FBE0-47ED-BAAC-B3D2D6B4A646}" destId="{B6910DC3-6C63-4634-BFB6-778FF5E388B1}" srcOrd="1" destOrd="0" parTransId="{EA9ADB26-ECF3-4519-8AA6-986BBA21A92F}" sibTransId="{A7744159-4532-4F96-AC35-20D1F680F529}"/>
    <dgm:cxn modelId="{F19C6ABC-587D-41FB-9FB7-941FBD778B09}" type="presParOf" srcId="{5646BD93-2EB1-442D-8191-A79624092E65}" destId="{B96D74FE-E2BC-4147-8951-465EA5B1D12E}" srcOrd="0" destOrd="0" presId="urn:microsoft.com/office/officeart/2005/8/layout/venn1"/>
    <dgm:cxn modelId="{87E22BE5-B5CC-451A-8488-C03471A13C06}" type="presParOf" srcId="{5646BD93-2EB1-442D-8191-A79624092E65}" destId="{F996FDF7-1E6A-4980-B3B3-773FA95C8959}" srcOrd="1" destOrd="0" presId="urn:microsoft.com/office/officeart/2005/8/layout/venn1"/>
    <dgm:cxn modelId="{80D78FEA-275B-4D5D-928A-F58B9D8C4873}" type="presParOf" srcId="{5646BD93-2EB1-442D-8191-A79624092E65}" destId="{BF740553-ECCB-423C-9E11-64C479FFB9FB}" srcOrd="2" destOrd="0" presId="urn:microsoft.com/office/officeart/2005/8/layout/venn1"/>
    <dgm:cxn modelId="{BFE22EBE-C87D-48EE-B904-BB685B126205}" type="presParOf" srcId="{5646BD93-2EB1-442D-8191-A79624092E65}" destId="{737C4A84-BAF4-44F3-8275-78B9BF944AD4}"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49E669-FE95-487D-B3B1-DF010767E93B}"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6035D46C-97C3-4F83-91D4-FBB3A162743E}">
      <dgm:prSet phldrT="[Text]" custT="1"/>
      <dgm:spPr/>
      <dgm:t>
        <a:bodyPr/>
        <a:lstStyle/>
        <a:p>
          <a:r>
            <a:rPr lang="en-US" sz="1500" dirty="0" smtClean="0">
              <a:solidFill>
                <a:schemeClr val="bg1"/>
              </a:solidFill>
            </a:rPr>
            <a:t>Development based on Evidence-Centered Design</a:t>
          </a:r>
          <a:endParaRPr lang="en-US" sz="1500" dirty="0">
            <a:solidFill>
              <a:schemeClr val="bg1"/>
            </a:solidFill>
          </a:endParaRPr>
        </a:p>
      </dgm:t>
    </dgm:pt>
    <dgm:pt modelId="{E10A2168-0AFD-4EB8-B3E5-24D1179712B7}" type="parTrans" cxnId="{FEA79B68-00E9-433A-8793-2C9FD56A529B}">
      <dgm:prSet/>
      <dgm:spPr/>
      <dgm:t>
        <a:bodyPr/>
        <a:lstStyle/>
        <a:p>
          <a:endParaRPr lang="en-US"/>
        </a:p>
      </dgm:t>
    </dgm:pt>
    <dgm:pt modelId="{AB18AB0B-1C57-4786-9FC7-C70E0FA7A70D}" type="sibTrans" cxnId="{FEA79B68-00E9-433A-8793-2C9FD56A529B}">
      <dgm:prSet/>
      <dgm:spPr/>
      <dgm:t>
        <a:bodyPr/>
        <a:lstStyle/>
        <a:p>
          <a:endParaRPr lang="en-US"/>
        </a:p>
      </dgm:t>
    </dgm:pt>
    <dgm:pt modelId="{C1B0F6BC-1FDD-4491-B42F-11DF5F65D540}">
      <dgm:prSet phldrT="[Text]" custT="1"/>
      <dgm:spPr/>
      <dgm:t>
        <a:bodyPr/>
        <a:lstStyle/>
        <a:p>
          <a:r>
            <a:rPr lang="en-US" sz="1500" dirty="0" smtClean="0"/>
            <a:t>Mapping of GAISE onto CCSSM</a:t>
          </a:r>
          <a:endParaRPr lang="en-US" sz="1500" dirty="0"/>
        </a:p>
      </dgm:t>
    </dgm:pt>
    <dgm:pt modelId="{A7CD6F84-61AA-473E-8BC8-48A3E1FAC02F}" type="parTrans" cxnId="{09798AD5-5826-42B7-912E-093248404FB1}">
      <dgm:prSet/>
      <dgm:spPr/>
      <dgm:t>
        <a:bodyPr/>
        <a:lstStyle/>
        <a:p>
          <a:endParaRPr lang="en-US"/>
        </a:p>
      </dgm:t>
    </dgm:pt>
    <dgm:pt modelId="{69E1A622-FEF6-4566-B534-FDF6E7E47605}" type="sibTrans" cxnId="{09798AD5-5826-42B7-912E-093248404FB1}">
      <dgm:prSet/>
      <dgm:spPr/>
      <dgm:t>
        <a:bodyPr/>
        <a:lstStyle/>
        <a:p>
          <a:endParaRPr lang="en-US"/>
        </a:p>
      </dgm:t>
    </dgm:pt>
    <dgm:pt modelId="{21A1D0BD-04A7-4D77-8882-BBF2024599A7}">
      <dgm:prSet custT="1"/>
      <dgm:spPr/>
      <dgm:t>
        <a:bodyPr/>
        <a:lstStyle/>
        <a:p>
          <a:r>
            <a:rPr lang="en-US" sz="1500" dirty="0" smtClean="0"/>
            <a:t>Creation of Evidence Model</a:t>
          </a:r>
          <a:endParaRPr lang="en-US" sz="1500" dirty="0"/>
        </a:p>
      </dgm:t>
    </dgm:pt>
    <dgm:pt modelId="{BD0EB264-1190-41A1-B9A2-CA43EE22F1A1}" type="parTrans" cxnId="{00822FEA-030B-4D74-A266-7B293B8E09CA}">
      <dgm:prSet/>
      <dgm:spPr/>
      <dgm:t>
        <a:bodyPr/>
        <a:lstStyle/>
        <a:p>
          <a:endParaRPr lang="en-US"/>
        </a:p>
      </dgm:t>
    </dgm:pt>
    <dgm:pt modelId="{AD5CD02C-AF82-4DCE-89AF-7310C0A32871}" type="sibTrans" cxnId="{00822FEA-030B-4D74-A266-7B293B8E09CA}">
      <dgm:prSet/>
      <dgm:spPr/>
      <dgm:t>
        <a:bodyPr/>
        <a:lstStyle/>
        <a:p>
          <a:endParaRPr lang="en-US"/>
        </a:p>
      </dgm:t>
    </dgm:pt>
    <dgm:pt modelId="{F01D4EB2-CCB6-418E-944E-2B0514423D18}">
      <dgm:prSet custT="1"/>
      <dgm:spPr/>
      <dgm:t>
        <a:bodyPr/>
        <a:lstStyle/>
        <a:p>
          <a:r>
            <a:rPr lang="en-US" sz="1500" dirty="0" smtClean="0"/>
            <a:t>Test Specifications</a:t>
          </a:r>
          <a:endParaRPr lang="en-US" sz="1500" dirty="0"/>
        </a:p>
      </dgm:t>
    </dgm:pt>
    <dgm:pt modelId="{3DD24D98-5E6D-4A4B-BD8D-0612ACDA5D03}" type="parTrans" cxnId="{9427B114-196F-47ED-BA63-7A75FD5248CF}">
      <dgm:prSet/>
      <dgm:spPr/>
      <dgm:t>
        <a:bodyPr/>
        <a:lstStyle/>
        <a:p>
          <a:endParaRPr lang="en-US"/>
        </a:p>
      </dgm:t>
    </dgm:pt>
    <dgm:pt modelId="{2EFE3A3E-4B17-4441-82B1-3620090971E0}" type="sibTrans" cxnId="{9427B114-196F-47ED-BA63-7A75FD5248CF}">
      <dgm:prSet/>
      <dgm:spPr/>
      <dgm:t>
        <a:bodyPr/>
        <a:lstStyle/>
        <a:p>
          <a:endParaRPr lang="en-US"/>
        </a:p>
      </dgm:t>
    </dgm:pt>
    <dgm:pt modelId="{0631983E-7F35-40AB-B244-C20348857F15}" type="pres">
      <dgm:prSet presAssocID="{E249E669-FE95-487D-B3B1-DF010767E93B}" presName="Name0" presStyleCnt="0">
        <dgm:presLayoutVars>
          <dgm:dir/>
          <dgm:resizeHandles val="exact"/>
        </dgm:presLayoutVars>
      </dgm:prSet>
      <dgm:spPr/>
      <dgm:t>
        <a:bodyPr/>
        <a:lstStyle/>
        <a:p>
          <a:endParaRPr lang="en-US"/>
        </a:p>
      </dgm:t>
    </dgm:pt>
    <dgm:pt modelId="{3B9845F0-A732-4210-82E2-E8140580FCBF}" type="pres">
      <dgm:prSet presAssocID="{6035D46C-97C3-4F83-91D4-FBB3A162743E}" presName="parTxOnly" presStyleLbl="node1" presStyleIdx="0" presStyleCnt="4">
        <dgm:presLayoutVars>
          <dgm:bulletEnabled val="1"/>
        </dgm:presLayoutVars>
      </dgm:prSet>
      <dgm:spPr/>
      <dgm:t>
        <a:bodyPr/>
        <a:lstStyle/>
        <a:p>
          <a:endParaRPr lang="en-US"/>
        </a:p>
      </dgm:t>
    </dgm:pt>
    <dgm:pt modelId="{21980579-E932-4B73-84E7-F32B0383FC99}" type="pres">
      <dgm:prSet presAssocID="{AB18AB0B-1C57-4786-9FC7-C70E0FA7A70D}" presName="parSpace" presStyleCnt="0"/>
      <dgm:spPr/>
    </dgm:pt>
    <dgm:pt modelId="{4EDD7E1B-2C92-484F-B624-C0BC86F82959}" type="pres">
      <dgm:prSet presAssocID="{C1B0F6BC-1FDD-4491-B42F-11DF5F65D540}" presName="parTxOnly" presStyleLbl="node1" presStyleIdx="1" presStyleCnt="4">
        <dgm:presLayoutVars>
          <dgm:bulletEnabled val="1"/>
        </dgm:presLayoutVars>
      </dgm:prSet>
      <dgm:spPr/>
      <dgm:t>
        <a:bodyPr/>
        <a:lstStyle/>
        <a:p>
          <a:endParaRPr lang="en-US"/>
        </a:p>
      </dgm:t>
    </dgm:pt>
    <dgm:pt modelId="{CC79A7F2-8D3D-4740-95BF-397E82826BD3}" type="pres">
      <dgm:prSet presAssocID="{69E1A622-FEF6-4566-B534-FDF6E7E47605}" presName="parSpace" presStyleCnt="0"/>
      <dgm:spPr/>
    </dgm:pt>
    <dgm:pt modelId="{B31F42C3-B2EA-4932-8087-65CCA79EED96}" type="pres">
      <dgm:prSet presAssocID="{21A1D0BD-04A7-4D77-8882-BBF2024599A7}" presName="parTxOnly" presStyleLbl="node1" presStyleIdx="2" presStyleCnt="4">
        <dgm:presLayoutVars>
          <dgm:bulletEnabled val="1"/>
        </dgm:presLayoutVars>
      </dgm:prSet>
      <dgm:spPr/>
      <dgm:t>
        <a:bodyPr/>
        <a:lstStyle/>
        <a:p>
          <a:endParaRPr lang="en-US"/>
        </a:p>
      </dgm:t>
    </dgm:pt>
    <dgm:pt modelId="{BC19ADCD-7C67-4BB1-A6EC-312DB1599DAB}" type="pres">
      <dgm:prSet presAssocID="{AD5CD02C-AF82-4DCE-89AF-7310C0A32871}" presName="parSpace" presStyleCnt="0"/>
      <dgm:spPr/>
    </dgm:pt>
    <dgm:pt modelId="{589FDF73-B7EA-4741-9FA6-5784F939AE22}" type="pres">
      <dgm:prSet presAssocID="{F01D4EB2-CCB6-418E-944E-2B0514423D18}" presName="parTxOnly" presStyleLbl="node1" presStyleIdx="3" presStyleCnt="4">
        <dgm:presLayoutVars>
          <dgm:bulletEnabled val="1"/>
        </dgm:presLayoutVars>
      </dgm:prSet>
      <dgm:spPr/>
      <dgm:t>
        <a:bodyPr/>
        <a:lstStyle/>
        <a:p>
          <a:endParaRPr lang="en-US"/>
        </a:p>
      </dgm:t>
    </dgm:pt>
  </dgm:ptLst>
  <dgm:cxnLst>
    <dgm:cxn modelId="{DF0800A4-074D-4C69-AA1B-3EE0755554D6}" type="presOf" srcId="{21A1D0BD-04A7-4D77-8882-BBF2024599A7}" destId="{B31F42C3-B2EA-4932-8087-65CCA79EED96}" srcOrd="0" destOrd="0" presId="urn:microsoft.com/office/officeart/2005/8/layout/hChevron3"/>
    <dgm:cxn modelId="{09798AD5-5826-42B7-912E-093248404FB1}" srcId="{E249E669-FE95-487D-B3B1-DF010767E93B}" destId="{C1B0F6BC-1FDD-4491-B42F-11DF5F65D540}" srcOrd="1" destOrd="0" parTransId="{A7CD6F84-61AA-473E-8BC8-48A3E1FAC02F}" sibTransId="{69E1A622-FEF6-4566-B534-FDF6E7E47605}"/>
    <dgm:cxn modelId="{A32DD766-8EB3-4326-8BFB-BC8BD18B247E}" type="presOf" srcId="{F01D4EB2-CCB6-418E-944E-2B0514423D18}" destId="{589FDF73-B7EA-4741-9FA6-5784F939AE22}" srcOrd="0" destOrd="0" presId="urn:microsoft.com/office/officeart/2005/8/layout/hChevron3"/>
    <dgm:cxn modelId="{9427B114-196F-47ED-BA63-7A75FD5248CF}" srcId="{E249E669-FE95-487D-B3B1-DF010767E93B}" destId="{F01D4EB2-CCB6-418E-944E-2B0514423D18}" srcOrd="3" destOrd="0" parTransId="{3DD24D98-5E6D-4A4B-BD8D-0612ACDA5D03}" sibTransId="{2EFE3A3E-4B17-4441-82B1-3620090971E0}"/>
    <dgm:cxn modelId="{00822FEA-030B-4D74-A266-7B293B8E09CA}" srcId="{E249E669-FE95-487D-B3B1-DF010767E93B}" destId="{21A1D0BD-04A7-4D77-8882-BBF2024599A7}" srcOrd="2" destOrd="0" parTransId="{BD0EB264-1190-41A1-B9A2-CA43EE22F1A1}" sibTransId="{AD5CD02C-AF82-4DCE-89AF-7310C0A32871}"/>
    <dgm:cxn modelId="{FEA79B68-00E9-433A-8793-2C9FD56A529B}" srcId="{E249E669-FE95-487D-B3B1-DF010767E93B}" destId="{6035D46C-97C3-4F83-91D4-FBB3A162743E}" srcOrd="0" destOrd="0" parTransId="{E10A2168-0AFD-4EB8-B3E5-24D1179712B7}" sibTransId="{AB18AB0B-1C57-4786-9FC7-C70E0FA7A70D}"/>
    <dgm:cxn modelId="{74CE9685-E29C-4BA2-8036-261DE253896A}" type="presOf" srcId="{6035D46C-97C3-4F83-91D4-FBB3A162743E}" destId="{3B9845F0-A732-4210-82E2-E8140580FCBF}" srcOrd="0" destOrd="0" presId="urn:microsoft.com/office/officeart/2005/8/layout/hChevron3"/>
    <dgm:cxn modelId="{54483404-D208-4D29-8075-57C0CF436F1E}" type="presOf" srcId="{E249E669-FE95-487D-B3B1-DF010767E93B}" destId="{0631983E-7F35-40AB-B244-C20348857F15}" srcOrd="0" destOrd="0" presId="urn:microsoft.com/office/officeart/2005/8/layout/hChevron3"/>
    <dgm:cxn modelId="{6ADF7BC5-9678-4F7F-BA7A-B79A0A1EAFB3}" type="presOf" srcId="{C1B0F6BC-1FDD-4491-B42F-11DF5F65D540}" destId="{4EDD7E1B-2C92-484F-B624-C0BC86F82959}" srcOrd="0" destOrd="0" presId="urn:microsoft.com/office/officeart/2005/8/layout/hChevron3"/>
    <dgm:cxn modelId="{2BD52934-1646-42AB-A626-14B552B343AD}" type="presParOf" srcId="{0631983E-7F35-40AB-B244-C20348857F15}" destId="{3B9845F0-A732-4210-82E2-E8140580FCBF}" srcOrd="0" destOrd="0" presId="urn:microsoft.com/office/officeart/2005/8/layout/hChevron3"/>
    <dgm:cxn modelId="{1723F35F-104F-407D-B232-9063F7D77D2D}" type="presParOf" srcId="{0631983E-7F35-40AB-B244-C20348857F15}" destId="{21980579-E932-4B73-84E7-F32B0383FC99}" srcOrd="1" destOrd="0" presId="urn:microsoft.com/office/officeart/2005/8/layout/hChevron3"/>
    <dgm:cxn modelId="{02A907C1-29C5-47A1-BC82-A0E26E25A9B5}" type="presParOf" srcId="{0631983E-7F35-40AB-B244-C20348857F15}" destId="{4EDD7E1B-2C92-484F-B624-C0BC86F82959}" srcOrd="2" destOrd="0" presId="urn:microsoft.com/office/officeart/2005/8/layout/hChevron3"/>
    <dgm:cxn modelId="{6A84EBB6-DEEF-4179-8930-5D0E6E5DAB08}" type="presParOf" srcId="{0631983E-7F35-40AB-B244-C20348857F15}" destId="{CC79A7F2-8D3D-4740-95BF-397E82826BD3}" srcOrd="3" destOrd="0" presId="urn:microsoft.com/office/officeart/2005/8/layout/hChevron3"/>
    <dgm:cxn modelId="{EE475C8E-6B55-4EB8-BAA1-0FA9A7325025}" type="presParOf" srcId="{0631983E-7F35-40AB-B244-C20348857F15}" destId="{B31F42C3-B2EA-4932-8087-65CCA79EED96}" srcOrd="4" destOrd="0" presId="urn:microsoft.com/office/officeart/2005/8/layout/hChevron3"/>
    <dgm:cxn modelId="{9617621C-7EE6-4DAF-9C0F-4590EE534128}" type="presParOf" srcId="{0631983E-7F35-40AB-B244-C20348857F15}" destId="{BC19ADCD-7C67-4BB1-A6EC-312DB1599DAB}" srcOrd="5" destOrd="0" presId="urn:microsoft.com/office/officeart/2005/8/layout/hChevron3"/>
    <dgm:cxn modelId="{3182FABA-56B6-4453-9F1C-F30A45F2BE5E}" type="presParOf" srcId="{0631983E-7F35-40AB-B244-C20348857F15}" destId="{589FDF73-B7EA-4741-9FA6-5784F939AE22}"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49E669-FE95-487D-B3B1-DF010767E93B}"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C6AA950E-9328-4368-9730-69C098DAEC46}">
      <dgm:prSet phldrT="[Text]"/>
      <dgm:spPr/>
      <dgm:t>
        <a:bodyPr/>
        <a:lstStyle/>
        <a:p>
          <a:r>
            <a:rPr lang="en-US" dirty="0" smtClean="0"/>
            <a:t>Pilot Administration</a:t>
          </a:r>
          <a:endParaRPr lang="en-US" dirty="0"/>
        </a:p>
      </dgm:t>
    </dgm:pt>
    <dgm:pt modelId="{8D463A46-2999-4CB6-8E92-9BB0E3E9C61E}" type="parTrans" cxnId="{ED0C8ED7-1109-49DA-B22F-982A632610CB}">
      <dgm:prSet/>
      <dgm:spPr/>
      <dgm:t>
        <a:bodyPr/>
        <a:lstStyle/>
        <a:p>
          <a:endParaRPr lang="en-US"/>
        </a:p>
      </dgm:t>
    </dgm:pt>
    <dgm:pt modelId="{DF93E256-ED8F-4C87-BFDD-B106703E7F45}" type="sibTrans" cxnId="{ED0C8ED7-1109-49DA-B22F-982A632610CB}">
      <dgm:prSet/>
      <dgm:spPr/>
      <dgm:t>
        <a:bodyPr/>
        <a:lstStyle/>
        <a:p>
          <a:endParaRPr lang="en-US"/>
        </a:p>
      </dgm:t>
    </dgm:pt>
    <dgm:pt modelId="{21A1D0BD-04A7-4D77-8882-BBF2024599A7}">
      <dgm:prSet/>
      <dgm:spPr/>
      <dgm:t>
        <a:bodyPr/>
        <a:lstStyle/>
        <a:p>
          <a:r>
            <a:rPr lang="en-US" dirty="0" smtClean="0"/>
            <a:t>Item Revision</a:t>
          </a:r>
          <a:endParaRPr lang="en-US" dirty="0"/>
        </a:p>
      </dgm:t>
    </dgm:pt>
    <dgm:pt modelId="{BD0EB264-1190-41A1-B9A2-CA43EE22F1A1}" type="parTrans" cxnId="{00822FEA-030B-4D74-A266-7B293B8E09CA}">
      <dgm:prSet/>
      <dgm:spPr/>
      <dgm:t>
        <a:bodyPr/>
        <a:lstStyle/>
        <a:p>
          <a:endParaRPr lang="en-US"/>
        </a:p>
      </dgm:t>
    </dgm:pt>
    <dgm:pt modelId="{AD5CD02C-AF82-4DCE-89AF-7310C0A32871}" type="sibTrans" cxnId="{00822FEA-030B-4D74-A266-7B293B8E09CA}">
      <dgm:prSet/>
      <dgm:spPr/>
      <dgm:t>
        <a:bodyPr/>
        <a:lstStyle/>
        <a:p>
          <a:endParaRPr lang="en-US"/>
        </a:p>
      </dgm:t>
    </dgm:pt>
    <dgm:pt modelId="{F01D4EB2-CCB6-418E-944E-2B0514423D18}">
      <dgm:prSet/>
      <dgm:spPr/>
      <dgm:t>
        <a:bodyPr/>
        <a:lstStyle/>
        <a:p>
          <a:r>
            <a:rPr lang="en-US" dirty="0" smtClean="0"/>
            <a:t>Assembly of Final Forms</a:t>
          </a:r>
          <a:endParaRPr lang="en-US" dirty="0"/>
        </a:p>
      </dgm:t>
    </dgm:pt>
    <dgm:pt modelId="{3DD24D98-5E6D-4A4B-BD8D-0612ACDA5D03}" type="parTrans" cxnId="{9427B114-196F-47ED-BA63-7A75FD5248CF}">
      <dgm:prSet/>
      <dgm:spPr/>
      <dgm:t>
        <a:bodyPr/>
        <a:lstStyle/>
        <a:p>
          <a:endParaRPr lang="en-US"/>
        </a:p>
      </dgm:t>
    </dgm:pt>
    <dgm:pt modelId="{2EFE3A3E-4B17-4441-82B1-3620090971E0}" type="sibTrans" cxnId="{9427B114-196F-47ED-BA63-7A75FD5248CF}">
      <dgm:prSet/>
      <dgm:spPr/>
      <dgm:t>
        <a:bodyPr/>
        <a:lstStyle/>
        <a:p>
          <a:endParaRPr lang="en-US"/>
        </a:p>
      </dgm:t>
    </dgm:pt>
    <dgm:pt modelId="{C1B0F6BC-1FDD-4491-B42F-11DF5F65D540}">
      <dgm:prSet phldrT="[Text]"/>
      <dgm:spPr/>
      <dgm:t>
        <a:bodyPr/>
        <a:lstStyle/>
        <a:p>
          <a:r>
            <a:rPr lang="en-US" dirty="0" smtClean="0"/>
            <a:t>Item Writing and Revision </a:t>
          </a:r>
          <a:endParaRPr lang="en-US" dirty="0"/>
        </a:p>
      </dgm:t>
    </dgm:pt>
    <dgm:pt modelId="{69E1A622-FEF6-4566-B534-FDF6E7E47605}" type="sibTrans" cxnId="{09798AD5-5826-42B7-912E-093248404FB1}">
      <dgm:prSet/>
      <dgm:spPr/>
      <dgm:t>
        <a:bodyPr/>
        <a:lstStyle/>
        <a:p>
          <a:endParaRPr lang="en-US"/>
        </a:p>
      </dgm:t>
    </dgm:pt>
    <dgm:pt modelId="{A7CD6F84-61AA-473E-8BC8-48A3E1FAC02F}" type="parTrans" cxnId="{09798AD5-5826-42B7-912E-093248404FB1}">
      <dgm:prSet/>
      <dgm:spPr/>
      <dgm:t>
        <a:bodyPr/>
        <a:lstStyle/>
        <a:p>
          <a:endParaRPr lang="en-US"/>
        </a:p>
      </dgm:t>
    </dgm:pt>
    <dgm:pt modelId="{A5412E18-DF16-4BB8-9218-F25385ED1A2A}" type="pres">
      <dgm:prSet presAssocID="{E249E669-FE95-487D-B3B1-DF010767E93B}" presName="Name0" presStyleCnt="0">
        <dgm:presLayoutVars>
          <dgm:dir/>
          <dgm:animLvl val="lvl"/>
          <dgm:resizeHandles val="exact"/>
        </dgm:presLayoutVars>
      </dgm:prSet>
      <dgm:spPr/>
      <dgm:t>
        <a:bodyPr/>
        <a:lstStyle/>
        <a:p>
          <a:endParaRPr lang="en-US"/>
        </a:p>
      </dgm:t>
    </dgm:pt>
    <dgm:pt modelId="{5AB19FAE-A874-470A-B094-C338CE3B6DF9}" type="pres">
      <dgm:prSet presAssocID="{C1B0F6BC-1FDD-4491-B42F-11DF5F65D540}" presName="parTxOnly" presStyleLbl="node1" presStyleIdx="0" presStyleCnt="4">
        <dgm:presLayoutVars>
          <dgm:chMax val="0"/>
          <dgm:chPref val="0"/>
          <dgm:bulletEnabled val="1"/>
        </dgm:presLayoutVars>
      </dgm:prSet>
      <dgm:spPr/>
      <dgm:t>
        <a:bodyPr/>
        <a:lstStyle/>
        <a:p>
          <a:endParaRPr lang="en-US"/>
        </a:p>
      </dgm:t>
    </dgm:pt>
    <dgm:pt modelId="{B35543AC-C350-4CEA-BF66-24DE862EF386}" type="pres">
      <dgm:prSet presAssocID="{69E1A622-FEF6-4566-B534-FDF6E7E47605}" presName="parTxOnlySpace" presStyleCnt="0"/>
      <dgm:spPr/>
    </dgm:pt>
    <dgm:pt modelId="{A10C364A-D368-4E11-881D-116EE0CA7528}" type="pres">
      <dgm:prSet presAssocID="{C6AA950E-9328-4368-9730-69C098DAEC46}" presName="parTxOnly" presStyleLbl="node1" presStyleIdx="1" presStyleCnt="4" custLinFactNeighborX="-90489">
        <dgm:presLayoutVars>
          <dgm:chMax val="0"/>
          <dgm:chPref val="0"/>
          <dgm:bulletEnabled val="1"/>
        </dgm:presLayoutVars>
      </dgm:prSet>
      <dgm:spPr/>
      <dgm:t>
        <a:bodyPr/>
        <a:lstStyle/>
        <a:p>
          <a:endParaRPr lang="en-US"/>
        </a:p>
      </dgm:t>
    </dgm:pt>
    <dgm:pt modelId="{325180D8-7C3F-44C0-BE97-E9EFFA474FE7}" type="pres">
      <dgm:prSet presAssocID="{DF93E256-ED8F-4C87-BFDD-B106703E7F45}" presName="parTxOnlySpace" presStyleCnt="0"/>
      <dgm:spPr/>
    </dgm:pt>
    <dgm:pt modelId="{8627CEF5-CD7C-470F-9DD6-FE0BE280B921}" type="pres">
      <dgm:prSet presAssocID="{21A1D0BD-04A7-4D77-8882-BBF2024599A7}" presName="parTxOnly" presStyleLbl="node1" presStyleIdx="2" presStyleCnt="4" custLinFactX="-7926" custLinFactNeighborX="-100000">
        <dgm:presLayoutVars>
          <dgm:chMax val="0"/>
          <dgm:chPref val="0"/>
          <dgm:bulletEnabled val="1"/>
        </dgm:presLayoutVars>
      </dgm:prSet>
      <dgm:spPr/>
      <dgm:t>
        <a:bodyPr/>
        <a:lstStyle/>
        <a:p>
          <a:endParaRPr lang="en-US"/>
        </a:p>
      </dgm:t>
    </dgm:pt>
    <dgm:pt modelId="{CD71EDE0-B525-410A-B257-A3FF28F2EB44}" type="pres">
      <dgm:prSet presAssocID="{AD5CD02C-AF82-4DCE-89AF-7310C0A32871}" presName="parTxOnlySpace" presStyleCnt="0"/>
      <dgm:spPr/>
    </dgm:pt>
    <dgm:pt modelId="{376CC917-8A72-47B4-9850-781B8C59CBEC}" type="pres">
      <dgm:prSet presAssocID="{F01D4EB2-CCB6-418E-944E-2B0514423D18}" presName="parTxOnly" presStyleLbl="node1" presStyleIdx="3" presStyleCnt="4" custLinFactX="-16803" custLinFactNeighborX="-100000">
        <dgm:presLayoutVars>
          <dgm:chMax val="0"/>
          <dgm:chPref val="0"/>
          <dgm:bulletEnabled val="1"/>
        </dgm:presLayoutVars>
      </dgm:prSet>
      <dgm:spPr/>
      <dgm:t>
        <a:bodyPr/>
        <a:lstStyle/>
        <a:p>
          <a:endParaRPr lang="en-US"/>
        </a:p>
      </dgm:t>
    </dgm:pt>
  </dgm:ptLst>
  <dgm:cxnLst>
    <dgm:cxn modelId="{09798AD5-5826-42B7-912E-093248404FB1}" srcId="{E249E669-FE95-487D-B3B1-DF010767E93B}" destId="{C1B0F6BC-1FDD-4491-B42F-11DF5F65D540}" srcOrd="0" destOrd="0" parTransId="{A7CD6F84-61AA-473E-8BC8-48A3E1FAC02F}" sibTransId="{69E1A622-FEF6-4566-B534-FDF6E7E47605}"/>
    <dgm:cxn modelId="{9427B114-196F-47ED-BA63-7A75FD5248CF}" srcId="{E249E669-FE95-487D-B3B1-DF010767E93B}" destId="{F01D4EB2-CCB6-418E-944E-2B0514423D18}" srcOrd="3" destOrd="0" parTransId="{3DD24D98-5E6D-4A4B-BD8D-0612ACDA5D03}" sibTransId="{2EFE3A3E-4B17-4441-82B1-3620090971E0}"/>
    <dgm:cxn modelId="{00822FEA-030B-4D74-A266-7B293B8E09CA}" srcId="{E249E669-FE95-487D-B3B1-DF010767E93B}" destId="{21A1D0BD-04A7-4D77-8882-BBF2024599A7}" srcOrd="2" destOrd="0" parTransId="{BD0EB264-1190-41A1-B9A2-CA43EE22F1A1}" sibTransId="{AD5CD02C-AF82-4DCE-89AF-7310C0A32871}"/>
    <dgm:cxn modelId="{ED0C8ED7-1109-49DA-B22F-982A632610CB}" srcId="{E249E669-FE95-487D-B3B1-DF010767E93B}" destId="{C6AA950E-9328-4368-9730-69C098DAEC46}" srcOrd="1" destOrd="0" parTransId="{8D463A46-2999-4CB6-8E92-9BB0E3E9C61E}" sibTransId="{DF93E256-ED8F-4C87-BFDD-B106703E7F45}"/>
    <dgm:cxn modelId="{21B1155C-11EE-4C96-BC27-93C86BB51083}" type="presOf" srcId="{C1B0F6BC-1FDD-4491-B42F-11DF5F65D540}" destId="{5AB19FAE-A874-470A-B094-C338CE3B6DF9}" srcOrd="0" destOrd="0" presId="urn:microsoft.com/office/officeart/2005/8/layout/chevron1"/>
    <dgm:cxn modelId="{2DBBE129-98F7-4DB7-9F2A-4C1FF9DA8984}" type="presOf" srcId="{C6AA950E-9328-4368-9730-69C098DAEC46}" destId="{A10C364A-D368-4E11-881D-116EE0CA7528}" srcOrd="0" destOrd="0" presId="urn:microsoft.com/office/officeart/2005/8/layout/chevron1"/>
    <dgm:cxn modelId="{BF68FB2E-851D-410D-9302-E479D1EEDB35}" type="presOf" srcId="{E249E669-FE95-487D-B3B1-DF010767E93B}" destId="{A5412E18-DF16-4BB8-9218-F25385ED1A2A}" srcOrd="0" destOrd="0" presId="urn:microsoft.com/office/officeart/2005/8/layout/chevron1"/>
    <dgm:cxn modelId="{57F35EC1-00E5-4011-B2AA-7C2E90A267B9}" type="presOf" srcId="{21A1D0BD-04A7-4D77-8882-BBF2024599A7}" destId="{8627CEF5-CD7C-470F-9DD6-FE0BE280B921}" srcOrd="0" destOrd="0" presId="urn:microsoft.com/office/officeart/2005/8/layout/chevron1"/>
    <dgm:cxn modelId="{0766A635-F0FB-42BE-A651-B25A2804F567}" type="presOf" srcId="{F01D4EB2-CCB6-418E-944E-2B0514423D18}" destId="{376CC917-8A72-47B4-9850-781B8C59CBEC}" srcOrd="0" destOrd="0" presId="urn:microsoft.com/office/officeart/2005/8/layout/chevron1"/>
    <dgm:cxn modelId="{C2D15B01-EC57-455F-B569-EE5F963A8D2A}" type="presParOf" srcId="{A5412E18-DF16-4BB8-9218-F25385ED1A2A}" destId="{5AB19FAE-A874-470A-B094-C338CE3B6DF9}" srcOrd="0" destOrd="0" presId="urn:microsoft.com/office/officeart/2005/8/layout/chevron1"/>
    <dgm:cxn modelId="{B0E45283-CFC9-4892-ADDD-4603EAA50ACE}" type="presParOf" srcId="{A5412E18-DF16-4BB8-9218-F25385ED1A2A}" destId="{B35543AC-C350-4CEA-BF66-24DE862EF386}" srcOrd="1" destOrd="0" presId="urn:microsoft.com/office/officeart/2005/8/layout/chevron1"/>
    <dgm:cxn modelId="{3666D7C9-0883-4129-8F30-F12F378670F9}" type="presParOf" srcId="{A5412E18-DF16-4BB8-9218-F25385ED1A2A}" destId="{A10C364A-D368-4E11-881D-116EE0CA7528}" srcOrd="2" destOrd="0" presId="urn:microsoft.com/office/officeart/2005/8/layout/chevron1"/>
    <dgm:cxn modelId="{8E2BDC15-27DB-48AD-A8B6-24C5E1CCD07C}" type="presParOf" srcId="{A5412E18-DF16-4BB8-9218-F25385ED1A2A}" destId="{325180D8-7C3F-44C0-BE97-E9EFFA474FE7}" srcOrd="3" destOrd="0" presId="urn:microsoft.com/office/officeart/2005/8/layout/chevron1"/>
    <dgm:cxn modelId="{204050B9-7155-4218-A2BD-293C70445AD0}" type="presParOf" srcId="{A5412E18-DF16-4BB8-9218-F25385ED1A2A}" destId="{8627CEF5-CD7C-470F-9DD6-FE0BE280B921}" srcOrd="4" destOrd="0" presId="urn:microsoft.com/office/officeart/2005/8/layout/chevron1"/>
    <dgm:cxn modelId="{E991E46B-364D-48BA-A94C-D107544F4E7B}" type="presParOf" srcId="{A5412E18-DF16-4BB8-9218-F25385ED1A2A}" destId="{CD71EDE0-B525-410A-B257-A3FF28F2EB44}" srcOrd="5" destOrd="0" presId="urn:microsoft.com/office/officeart/2005/8/layout/chevron1"/>
    <dgm:cxn modelId="{2F73AAD7-738A-45F2-9AC0-B1404D60677B}" type="presParOf" srcId="{A5412E18-DF16-4BB8-9218-F25385ED1A2A}" destId="{376CC917-8A72-47B4-9850-781B8C59CBEC}" srcOrd="6"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6D74FE-E2BC-4147-8951-465EA5B1D12E}">
      <dsp:nvSpPr>
        <dsp:cNvPr id="0" name=""/>
        <dsp:cNvSpPr/>
      </dsp:nvSpPr>
      <dsp:spPr>
        <a:xfrm>
          <a:off x="1" y="330210"/>
          <a:ext cx="3383280" cy="338328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smtClean="0"/>
            <a:t>STEM </a:t>
          </a:r>
          <a:br>
            <a:rPr lang="en-US" sz="2200" b="1" kern="1200" dirty="0" smtClean="0"/>
          </a:br>
          <a:r>
            <a:rPr lang="en-US" sz="2200" b="1" kern="1200" dirty="0" smtClean="0"/>
            <a:t>majors</a:t>
          </a:r>
        </a:p>
        <a:p>
          <a:pPr lvl="0" algn="ctr" defTabSz="977900">
            <a:lnSpc>
              <a:spcPct val="90000"/>
            </a:lnSpc>
            <a:spcBef>
              <a:spcPct val="0"/>
            </a:spcBef>
            <a:spcAft>
              <a:spcPct val="35000"/>
            </a:spcAft>
          </a:pPr>
          <a:r>
            <a:rPr lang="en-US" sz="2000" kern="1200" dirty="0" smtClean="0"/>
            <a:t>Theoretically-oriented</a:t>
          </a:r>
        </a:p>
        <a:p>
          <a:pPr lvl="0" algn="ctr" defTabSz="977900">
            <a:lnSpc>
              <a:spcPct val="90000"/>
            </a:lnSpc>
            <a:spcBef>
              <a:spcPct val="0"/>
            </a:spcBef>
            <a:spcAft>
              <a:spcPct val="35000"/>
            </a:spcAft>
          </a:pPr>
          <a:r>
            <a:rPr lang="en-US" sz="2000" kern="1200" dirty="0" smtClean="0"/>
            <a:t>Emphasis on probability</a:t>
          </a:r>
        </a:p>
        <a:p>
          <a:pPr lvl="0" algn="ctr" defTabSz="977900">
            <a:lnSpc>
              <a:spcPct val="90000"/>
            </a:lnSpc>
            <a:spcBef>
              <a:spcPct val="0"/>
            </a:spcBef>
            <a:spcAft>
              <a:spcPct val="35000"/>
            </a:spcAft>
          </a:pPr>
          <a:r>
            <a:rPr lang="en-US" sz="2000" kern="1200" dirty="0" smtClean="0"/>
            <a:t>Traditional inference</a:t>
          </a:r>
        </a:p>
      </dsp:txBody>
      <dsp:txXfrm>
        <a:off x="472441" y="729171"/>
        <a:ext cx="1950720" cy="2585357"/>
      </dsp:txXfrm>
    </dsp:sp>
    <dsp:sp modelId="{BF740553-ECCB-423C-9E11-64C479FFB9FB}">
      <dsp:nvSpPr>
        <dsp:cNvPr id="0" name=""/>
        <dsp:cNvSpPr/>
      </dsp:nvSpPr>
      <dsp:spPr>
        <a:xfrm>
          <a:off x="2636526" y="322157"/>
          <a:ext cx="3383280" cy="338328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smtClean="0"/>
            <a:t>Pre-service teachers</a:t>
          </a:r>
        </a:p>
        <a:p>
          <a:pPr lvl="0" algn="ctr" defTabSz="977900">
            <a:lnSpc>
              <a:spcPct val="90000"/>
            </a:lnSpc>
            <a:spcBef>
              <a:spcPct val="0"/>
            </a:spcBef>
            <a:spcAft>
              <a:spcPct val="35000"/>
            </a:spcAft>
          </a:pPr>
          <a:r>
            <a:rPr lang="en-US" sz="2000" kern="1200" dirty="0" smtClean="0"/>
            <a:t>Application-oriented</a:t>
          </a:r>
        </a:p>
        <a:p>
          <a:pPr lvl="0" algn="ctr" defTabSz="977900">
            <a:lnSpc>
              <a:spcPct val="90000"/>
            </a:lnSpc>
            <a:spcBef>
              <a:spcPct val="0"/>
            </a:spcBef>
            <a:spcAft>
              <a:spcPct val="35000"/>
            </a:spcAft>
          </a:pPr>
          <a:r>
            <a:rPr lang="en-US" sz="2000" kern="1200" dirty="0" smtClean="0"/>
            <a:t>Emphasis on data exploration</a:t>
          </a:r>
        </a:p>
        <a:p>
          <a:pPr lvl="0" algn="ctr" defTabSz="977900">
            <a:lnSpc>
              <a:spcPct val="90000"/>
            </a:lnSpc>
            <a:spcBef>
              <a:spcPct val="0"/>
            </a:spcBef>
            <a:spcAft>
              <a:spcPct val="35000"/>
            </a:spcAft>
          </a:pPr>
          <a:r>
            <a:rPr lang="en-US" sz="2000" kern="1200" dirty="0" smtClean="0"/>
            <a:t>Randomization-based inference</a:t>
          </a:r>
        </a:p>
      </dsp:txBody>
      <dsp:txXfrm>
        <a:off x="3596646" y="721119"/>
        <a:ext cx="1950720" cy="25853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845F0-A732-4210-82E2-E8140580FCBF}">
      <dsp:nvSpPr>
        <dsp:cNvPr id="0" name=""/>
        <dsp:cNvSpPr/>
      </dsp:nvSpPr>
      <dsp:spPr>
        <a:xfrm>
          <a:off x="2344" y="1561628"/>
          <a:ext cx="2351856" cy="940742"/>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20003" bIns="40005" numCol="1" spcCol="1270" anchor="ctr" anchorCtr="0">
          <a:noAutofit/>
        </a:bodyPr>
        <a:lstStyle/>
        <a:p>
          <a:pPr lvl="0" algn="ctr" defTabSz="666750">
            <a:lnSpc>
              <a:spcPct val="90000"/>
            </a:lnSpc>
            <a:spcBef>
              <a:spcPct val="0"/>
            </a:spcBef>
            <a:spcAft>
              <a:spcPct val="35000"/>
            </a:spcAft>
          </a:pPr>
          <a:r>
            <a:rPr lang="en-US" sz="1500" kern="1200" dirty="0" smtClean="0">
              <a:solidFill>
                <a:schemeClr val="bg1"/>
              </a:solidFill>
            </a:rPr>
            <a:t>Development based on Evidence-Centered Design</a:t>
          </a:r>
          <a:endParaRPr lang="en-US" sz="1500" kern="1200" dirty="0">
            <a:solidFill>
              <a:schemeClr val="bg1"/>
            </a:solidFill>
          </a:endParaRPr>
        </a:p>
      </dsp:txBody>
      <dsp:txXfrm>
        <a:off x="2344" y="1561628"/>
        <a:ext cx="2116671" cy="940742"/>
      </dsp:txXfrm>
    </dsp:sp>
    <dsp:sp modelId="{4EDD7E1B-2C92-484F-B624-C0BC86F82959}">
      <dsp:nvSpPr>
        <dsp:cNvPr id="0" name=""/>
        <dsp:cNvSpPr/>
      </dsp:nvSpPr>
      <dsp:spPr>
        <a:xfrm>
          <a:off x="1883829" y="1561628"/>
          <a:ext cx="2351856" cy="940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lvl="0" algn="ctr" defTabSz="666750">
            <a:lnSpc>
              <a:spcPct val="90000"/>
            </a:lnSpc>
            <a:spcBef>
              <a:spcPct val="0"/>
            </a:spcBef>
            <a:spcAft>
              <a:spcPct val="35000"/>
            </a:spcAft>
          </a:pPr>
          <a:r>
            <a:rPr lang="en-US" sz="1500" kern="1200" dirty="0" smtClean="0"/>
            <a:t>Mapping of GAISE onto CCSSM</a:t>
          </a:r>
          <a:endParaRPr lang="en-US" sz="1500" kern="1200" dirty="0"/>
        </a:p>
      </dsp:txBody>
      <dsp:txXfrm>
        <a:off x="2354200" y="1561628"/>
        <a:ext cx="1411114" cy="940742"/>
      </dsp:txXfrm>
    </dsp:sp>
    <dsp:sp modelId="{B31F42C3-B2EA-4932-8087-65CCA79EED96}">
      <dsp:nvSpPr>
        <dsp:cNvPr id="0" name=""/>
        <dsp:cNvSpPr/>
      </dsp:nvSpPr>
      <dsp:spPr>
        <a:xfrm>
          <a:off x="3765314" y="1561628"/>
          <a:ext cx="2351856" cy="940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lvl="0" algn="ctr" defTabSz="666750">
            <a:lnSpc>
              <a:spcPct val="90000"/>
            </a:lnSpc>
            <a:spcBef>
              <a:spcPct val="0"/>
            </a:spcBef>
            <a:spcAft>
              <a:spcPct val="35000"/>
            </a:spcAft>
          </a:pPr>
          <a:r>
            <a:rPr lang="en-US" sz="1500" kern="1200" dirty="0" smtClean="0"/>
            <a:t>Creation of Evidence Model</a:t>
          </a:r>
          <a:endParaRPr lang="en-US" sz="1500" kern="1200" dirty="0"/>
        </a:p>
      </dsp:txBody>
      <dsp:txXfrm>
        <a:off x="4235685" y="1561628"/>
        <a:ext cx="1411114" cy="940742"/>
      </dsp:txXfrm>
    </dsp:sp>
    <dsp:sp modelId="{589FDF73-B7EA-4741-9FA6-5784F939AE22}">
      <dsp:nvSpPr>
        <dsp:cNvPr id="0" name=""/>
        <dsp:cNvSpPr/>
      </dsp:nvSpPr>
      <dsp:spPr>
        <a:xfrm>
          <a:off x="5646799" y="1561628"/>
          <a:ext cx="2351856" cy="940742"/>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40005" rIns="20003" bIns="40005" numCol="1" spcCol="1270" anchor="ctr" anchorCtr="0">
          <a:noAutofit/>
        </a:bodyPr>
        <a:lstStyle/>
        <a:p>
          <a:pPr lvl="0" algn="ctr" defTabSz="666750">
            <a:lnSpc>
              <a:spcPct val="90000"/>
            </a:lnSpc>
            <a:spcBef>
              <a:spcPct val="0"/>
            </a:spcBef>
            <a:spcAft>
              <a:spcPct val="35000"/>
            </a:spcAft>
          </a:pPr>
          <a:r>
            <a:rPr lang="en-US" sz="1500" kern="1200" dirty="0" smtClean="0"/>
            <a:t>Test Specifications</a:t>
          </a:r>
          <a:endParaRPr lang="en-US" sz="1500" kern="1200" dirty="0"/>
        </a:p>
      </dsp:txBody>
      <dsp:txXfrm>
        <a:off x="6117170" y="1561628"/>
        <a:ext cx="1411114" cy="9407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19FAE-A874-470A-B094-C338CE3B6DF9}">
      <dsp:nvSpPr>
        <dsp:cNvPr id="0" name=""/>
        <dsp:cNvSpPr/>
      </dsp:nvSpPr>
      <dsp:spPr>
        <a:xfrm>
          <a:off x="3711" y="1599914"/>
          <a:ext cx="2160426" cy="8641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Item Writing and Revision </a:t>
          </a:r>
          <a:endParaRPr lang="en-US" sz="1500" kern="1200" dirty="0"/>
        </a:p>
      </dsp:txBody>
      <dsp:txXfrm>
        <a:off x="435796" y="1599914"/>
        <a:ext cx="1296256" cy="864170"/>
      </dsp:txXfrm>
    </dsp:sp>
    <dsp:sp modelId="{A10C364A-D368-4E11-881D-116EE0CA7528}">
      <dsp:nvSpPr>
        <dsp:cNvPr id="0" name=""/>
        <dsp:cNvSpPr/>
      </dsp:nvSpPr>
      <dsp:spPr>
        <a:xfrm>
          <a:off x="1752600" y="1599914"/>
          <a:ext cx="2160426" cy="8641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Pilot Administration</a:t>
          </a:r>
          <a:endParaRPr lang="en-US" sz="1500" kern="1200" dirty="0"/>
        </a:p>
      </dsp:txBody>
      <dsp:txXfrm>
        <a:off x="2184685" y="1599914"/>
        <a:ext cx="1296256" cy="864170"/>
      </dsp:txXfrm>
    </dsp:sp>
    <dsp:sp modelId="{8627CEF5-CD7C-470F-9DD6-FE0BE280B921}">
      <dsp:nvSpPr>
        <dsp:cNvPr id="0" name=""/>
        <dsp:cNvSpPr/>
      </dsp:nvSpPr>
      <dsp:spPr>
        <a:xfrm>
          <a:off x="3505200" y="1599914"/>
          <a:ext cx="2160426" cy="8641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Item Revision</a:t>
          </a:r>
          <a:endParaRPr lang="en-US" sz="1500" kern="1200" dirty="0"/>
        </a:p>
      </dsp:txBody>
      <dsp:txXfrm>
        <a:off x="3937285" y="1599914"/>
        <a:ext cx="1296256" cy="864170"/>
      </dsp:txXfrm>
    </dsp:sp>
    <dsp:sp modelId="{376CC917-8A72-47B4-9850-781B8C59CBEC}">
      <dsp:nvSpPr>
        <dsp:cNvPr id="0" name=""/>
        <dsp:cNvSpPr/>
      </dsp:nvSpPr>
      <dsp:spPr>
        <a:xfrm>
          <a:off x="5257803" y="1599914"/>
          <a:ext cx="2160426" cy="86417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Assembly of Final Forms</a:t>
          </a:r>
          <a:endParaRPr lang="en-US" sz="1500" kern="1200" dirty="0"/>
        </a:p>
      </dsp:txBody>
      <dsp:txXfrm>
        <a:off x="5689888" y="1599914"/>
        <a:ext cx="1296256" cy="86417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9C8857-0AEA-4DE4-9A6B-233E9214A541}" type="datetimeFigureOut">
              <a:rPr lang="en-US" smtClean="0"/>
              <a:t>5/7/2014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61B70F-E336-41D9-AA83-1CF8BCB00BE0}" type="slidenum">
              <a:rPr lang="en-US" smtClean="0"/>
              <a:t>‹#›</a:t>
            </a:fld>
            <a:endParaRPr lang="en-US"/>
          </a:p>
        </p:txBody>
      </p:sp>
    </p:spTree>
    <p:extLst>
      <p:ext uri="{BB962C8B-B14F-4D97-AF65-F5344CB8AC3E}">
        <p14:creationId xmlns:p14="http://schemas.microsoft.com/office/powerpoint/2010/main" val="3258432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787312-EB8E-4DBE-8221-FEDCA307A06B}" type="datetimeFigureOut">
              <a:rPr lang="en-US" smtClean="0"/>
              <a:t>5/7/2014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C61B53-9894-4B85-AEA2-BA4A5CEED472}" type="slidenum">
              <a:rPr lang="en-US" smtClean="0"/>
              <a:t>‹#›</a:t>
            </a:fld>
            <a:endParaRPr lang="en-US"/>
          </a:p>
        </p:txBody>
      </p:sp>
    </p:spTree>
    <p:extLst>
      <p:ext uri="{BB962C8B-B14F-4D97-AF65-F5344CB8AC3E}">
        <p14:creationId xmlns:p14="http://schemas.microsoft.com/office/powerpoint/2010/main" val="422774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1</a:t>
            </a:fld>
            <a:endParaRPr lang="en-US"/>
          </a:p>
        </p:txBody>
      </p:sp>
    </p:spTree>
    <p:extLst>
      <p:ext uri="{BB962C8B-B14F-4D97-AF65-F5344CB8AC3E}">
        <p14:creationId xmlns:p14="http://schemas.microsoft.com/office/powerpoint/2010/main" val="15733307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61B53-9894-4B85-AEA2-BA4A5CEED472}" type="slidenum">
              <a:rPr lang="en-US" smtClean="0"/>
              <a:t>10</a:t>
            </a:fld>
            <a:endParaRPr lang="en-US"/>
          </a:p>
        </p:txBody>
      </p:sp>
    </p:spTree>
    <p:extLst>
      <p:ext uri="{BB962C8B-B14F-4D97-AF65-F5344CB8AC3E}">
        <p14:creationId xmlns:p14="http://schemas.microsoft.com/office/powerpoint/2010/main" val="3859761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61B53-9894-4B85-AEA2-BA4A5CEED472}" type="slidenum">
              <a:rPr lang="en-US" smtClean="0"/>
              <a:t>11</a:t>
            </a:fld>
            <a:endParaRPr lang="en-US"/>
          </a:p>
        </p:txBody>
      </p:sp>
    </p:spTree>
    <p:extLst>
      <p:ext uri="{BB962C8B-B14F-4D97-AF65-F5344CB8AC3E}">
        <p14:creationId xmlns:p14="http://schemas.microsoft.com/office/powerpoint/2010/main" val="1096126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2</a:t>
            </a:fld>
            <a:endParaRPr lang="en-US"/>
          </a:p>
        </p:txBody>
      </p:sp>
    </p:spTree>
    <p:extLst>
      <p:ext uri="{BB962C8B-B14F-4D97-AF65-F5344CB8AC3E}">
        <p14:creationId xmlns:p14="http://schemas.microsoft.com/office/powerpoint/2010/main" val="156274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3</a:t>
            </a:fld>
            <a:endParaRPr lang="en-US"/>
          </a:p>
        </p:txBody>
      </p:sp>
    </p:spTree>
    <p:extLst>
      <p:ext uri="{BB962C8B-B14F-4D97-AF65-F5344CB8AC3E}">
        <p14:creationId xmlns:p14="http://schemas.microsoft.com/office/powerpoint/2010/main" val="42645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1C61B53-9894-4B85-AEA2-BA4A5CEED472}" type="slidenum">
              <a:rPr lang="en-US" smtClean="0"/>
              <a:t>4</a:t>
            </a:fld>
            <a:endParaRPr lang="en-US"/>
          </a:p>
        </p:txBody>
      </p:sp>
    </p:spTree>
    <p:extLst>
      <p:ext uri="{BB962C8B-B14F-4D97-AF65-F5344CB8AC3E}">
        <p14:creationId xmlns:p14="http://schemas.microsoft.com/office/powerpoint/2010/main" val="40125206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61B53-9894-4B85-AEA2-BA4A5CEED472}" type="slidenum">
              <a:rPr lang="en-US" smtClean="0"/>
              <a:t>5</a:t>
            </a:fld>
            <a:endParaRPr lang="en-US"/>
          </a:p>
        </p:txBody>
      </p:sp>
    </p:spTree>
    <p:extLst>
      <p:ext uri="{BB962C8B-B14F-4D97-AF65-F5344CB8AC3E}">
        <p14:creationId xmlns:p14="http://schemas.microsoft.com/office/powerpoint/2010/main" val="1931279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6</a:t>
            </a:fld>
            <a:endParaRPr lang="en-US"/>
          </a:p>
        </p:txBody>
      </p:sp>
    </p:spTree>
    <p:extLst>
      <p:ext uri="{BB962C8B-B14F-4D97-AF65-F5344CB8AC3E}">
        <p14:creationId xmlns:p14="http://schemas.microsoft.com/office/powerpoint/2010/main" val="478555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31C61B53-9894-4B85-AEA2-BA4A5CEED472}" type="slidenum">
              <a:rPr lang="en-US" smtClean="0"/>
              <a:t>7</a:t>
            </a:fld>
            <a:endParaRPr lang="en-US"/>
          </a:p>
        </p:txBody>
      </p:sp>
    </p:spTree>
    <p:extLst>
      <p:ext uri="{BB962C8B-B14F-4D97-AF65-F5344CB8AC3E}">
        <p14:creationId xmlns:p14="http://schemas.microsoft.com/office/powerpoint/2010/main" val="3936434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8</a:t>
            </a:fld>
            <a:endParaRPr lang="en-US"/>
          </a:p>
        </p:txBody>
      </p:sp>
    </p:spTree>
    <p:extLst>
      <p:ext uri="{BB962C8B-B14F-4D97-AF65-F5344CB8AC3E}">
        <p14:creationId xmlns:p14="http://schemas.microsoft.com/office/powerpoint/2010/main" val="3323660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C61B53-9894-4B85-AEA2-BA4A5CEED472}" type="slidenum">
              <a:rPr lang="en-US" smtClean="0"/>
              <a:t>9</a:t>
            </a:fld>
            <a:endParaRPr lang="en-US"/>
          </a:p>
        </p:txBody>
      </p:sp>
    </p:spTree>
    <p:extLst>
      <p:ext uri="{BB962C8B-B14F-4D97-AF65-F5344CB8AC3E}">
        <p14:creationId xmlns:p14="http://schemas.microsoft.com/office/powerpoint/2010/main" val="3173126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41FAA5-0F75-4DD6-8701-C1D26F41ECBC}"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750598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FAA5-0F75-4DD6-8701-C1D26F41ECBC}"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035123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FAA5-0F75-4DD6-8701-C1D26F41ECBC}"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992390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1FAA5-0F75-4DD6-8701-C1D26F41ECBC}"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128454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41FAA5-0F75-4DD6-8701-C1D26F41ECBC}" type="datetimeFigureOut">
              <a:rPr lang="en-US" smtClean="0"/>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8912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41FAA5-0F75-4DD6-8701-C1D26F41ECBC}" type="datetimeFigureOut">
              <a:rPr lang="en-US" smtClean="0"/>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122907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41FAA5-0F75-4DD6-8701-C1D26F41ECBC}" type="datetimeFigureOut">
              <a:rPr lang="en-US" smtClean="0"/>
              <a:t>5/7/2014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305878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41FAA5-0F75-4DD6-8701-C1D26F41ECBC}" type="datetimeFigureOut">
              <a:rPr lang="en-US" smtClean="0"/>
              <a:t>5/7/2014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525766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1FAA5-0F75-4DD6-8701-C1D26F41ECBC}" type="datetimeFigureOut">
              <a:rPr lang="en-US" smtClean="0"/>
              <a:t>5/7/2014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143196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1FAA5-0F75-4DD6-8701-C1D26F41ECBC}" type="datetimeFigureOut">
              <a:rPr lang="en-US" smtClean="0"/>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1803187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1FAA5-0F75-4DD6-8701-C1D26F41ECBC}" type="datetimeFigureOut">
              <a:rPr lang="en-US" smtClean="0"/>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244C4-5C71-497B-B3D1-1147334C4DDA}" type="slidenum">
              <a:rPr lang="en-US" smtClean="0"/>
              <a:t>‹#›</a:t>
            </a:fld>
            <a:endParaRPr lang="en-US"/>
          </a:p>
        </p:txBody>
      </p:sp>
    </p:spTree>
    <p:extLst>
      <p:ext uri="{BB962C8B-B14F-4D97-AF65-F5344CB8AC3E}">
        <p14:creationId xmlns:p14="http://schemas.microsoft.com/office/powerpoint/2010/main" val="2763903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1FAA5-0F75-4DD6-8701-C1D26F41ECBC}" type="datetimeFigureOut">
              <a:rPr lang="en-US" smtClean="0"/>
              <a:t>5/7/2014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244C4-5C71-497B-B3D1-1147334C4DDA}" type="slidenum">
              <a:rPr lang="en-US" smtClean="0"/>
              <a:t>‹#›</a:t>
            </a:fld>
            <a:endParaRPr lang="en-US"/>
          </a:p>
        </p:txBody>
      </p:sp>
    </p:spTree>
    <p:extLst>
      <p:ext uri="{BB962C8B-B14F-4D97-AF65-F5344CB8AC3E}">
        <p14:creationId xmlns:p14="http://schemas.microsoft.com/office/powerpoint/2010/main" val="395997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4.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031270"/>
          </a:xfrm>
          <a:solidFill>
            <a:schemeClr val="accent1">
              <a:lumMod val="40000"/>
              <a:lumOff val="60000"/>
            </a:schemeClr>
          </a:solidFill>
          <a:ln w="12700">
            <a:solidFill>
              <a:schemeClr val="accent2"/>
            </a:solidFill>
          </a:ln>
          <a:effectLst/>
        </p:spPr>
        <p:txBody>
          <a:bodyPr>
            <a:normAutofit fontScale="90000"/>
          </a:bodyPr>
          <a:lstStyle/>
          <a:p>
            <a:r>
              <a:rPr lang="en-US" dirty="0" smtClean="0"/>
              <a:t>LOCUS as a Tool to Measure Teachers’ Preparation to Teach Statistics</a:t>
            </a:r>
            <a:endParaRPr lang="en-US" dirty="0"/>
          </a:p>
        </p:txBody>
      </p:sp>
      <p:sp>
        <p:nvSpPr>
          <p:cNvPr id="3" name="Subtitle 2"/>
          <p:cNvSpPr>
            <a:spLocks noGrp="1"/>
          </p:cNvSpPr>
          <p:nvPr>
            <p:ph type="subTitle" idx="1"/>
          </p:nvPr>
        </p:nvSpPr>
        <p:spPr>
          <a:xfrm>
            <a:off x="1371600" y="4419600"/>
            <a:ext cx="6400800" cy="1752600"/>
          </a:xfrm>
          <a:solidFill>
            <a:schemeClr val="accent2">
              <a:lumMod val="20000"/>
              <a:lumOff val="80000"/>
            </a:schemeClr>
          </a:solidFill>
          <a:ln>
            <a:solidFill>
              <a:schemeClr val="accent1"/>
            </a:solidFill>
          </a:ln>
        </p:spPr>
        <p:txBody>
          <a:bodyPr>
            <a:normAutofit/>
          </a:bodyPr>
          <a:lstStyle/>
          <a:p>
            <a:r>
              <a:rPr lang="en-US" dirty="0" smtClean="0"/>
              <a:t>Catherine Case, Douglas Whitaker, Steven </a:t>
            </a:r>
            <a:r>
              <a:rPr lang="en-US" dirty="0" err="1" smtClean="0"/>
              <a:t>Foti</a:t>
            </a:r>
            <a:r>
              <a:rPr lang="en-US" dirty="0" smtClean="0"/>
              <a:t>, and Tim </a:t>
            </a:r>
            <a:r>
              <a:rPr lang="en-US" dirty="0" err="1" smtClean="0"/>
              <a:t>Jacobbe</a:t>
            </a:r>
            <a:endParaRPr lang="en-US" dirty="0" smtClean="0"/>
          </a:p>
          <a:p>
            <a:r>
              <a:rPr lang="en-US" dirty="0" smtClean="0"/>
              <a:t>University of Florida</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0945"/>
            <a:ext cx="3096512" cy="1152049"/>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4967" y="-8046"/>
            <a:ext cx="1581150" cy="1590675"/>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73152" y="70945"/>
            <a:ext cx="3305175" cy="1043739"/>
          </a:xfrm>
          <a:prstGeom prst="rect">
            <a:avLst/>
          </a:prstGeom>
        </p:spPr>
      </p:pic>
    </p:spTree>
    <p:extLst>
      <p:ext uri="{BB962C8B-B14F-4D97-AF65-F5344CB8AC3E}">
        <p14:creationId xmlns:p14="http://schemas.microsoft.com/office/powerpoint/2010/main" val="3785765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LOCUS resources</a:t>
            </a:r>
            <a:endParaRPr lang="en-US" dirty="0"/>
          </a:p>
        </p:txBody>
      </p:sp>
      <p:sp>
        <p:nvSpPr>
          <p:cNvPr id="3" name="Content Placeholder 2"/>
          <p:cNvSpPr>
            <a:spLocks noGrp="1"/>
          </p:cNvSpPr>
          <p:nvPr>
            <p:ph idx="1"/>
          </p:nvPr>
        </p:nvSpPr>
        <p:spPr/>
        <p:txBody>
          <a:bodyPr>
            <a:normAutofit lnSpcReduction="10000"/>
          </a:bodyPr>
          <a:lstStyle/>
          <a:p>
            <a:r>
              <a:rPr lang="en-US" dirty="0" smtClean="0"/>
              <a:t>Beginning/Intermediate and Intermediate/Advanced forms</a:t>
            </a:r>
          </a:p>
          <a:p>
            <a:pPr lvl="1"/>
            <a:r>
              <a:rPr lang="en-US" dirty="0" smtClean="0"/>
              <a:t>With pre- and post- versions for use in research</a:t>
            </a:r>
          </a:p>
          <a:p>
            <a:r>
              <a:rPr lang="en-US" dirty="0" smtClean="0"/>
              <a:t>Choice of formats</a:t>
            </a:r>
          </a:p>
          <a:p>
            <a:pPr lvl="1"/>
            <a:r>
              <a:rPr lang="en-US" dirty="0" smtClean="0"/>
              <a:t>Paper and pencil available soon (MC and CR items)</a:t>
            </a:r>
          </a:p>
          <a:p>
            <a:pPr lvl="1"/>
            <a:r>
              <a:rPr lang="en-US" dirty="0" smtClean="0"/>
              <a:t>Online forms available soon (extended MC only)</a:t>
            </a:r>
          </a:p>
          <a:p>
            <a:pPr lvl="2"/>
            <a:r>
              <a:rPr lang="en-US" dirty="0" smtClean="0"/>
              <a:t>Diagnostic reports for targeted instruction</a:t>
            </a:r>
          </a:p>
          <a:p>
            <a:r>
              <a:rPr lang="en-US" dirty="0" smtClean="0"/>
              <a:t>Website with commentaries for sample items under development</a:t>
            </a:r>
          </a:p>
          <a:p>
            <a:pPr marL="457200" lvl="1" indent="0">
              <a:buNone/>
            </a:pPr>
            <a:endParaRPr lang="en-US" dirty="0" smtClean="0"/>
          </a:p>
          <a:p>
            <a:pPr marL="0" indent="0">
              <a:buNone/>
            </a:pPr>
            <a:endParaRPr lang="en-US" dirty="0"/>
          </a:p>
        </p:txBody>
      </p:sp>
      <p:sp>
        <p:nvSpPr>
          <p:cNvPr id="5" name="Rounded Rectangle 4"/>
          <p:cNvSpPr/>
          <p:nvPr/>
        </p:nvSpPr>
        <p:spPr>
          <a:xfrm rot="421374">
            <a:off x="7195109" y="4446553"/>
            <a:ext cx="1726286" cy="634428"/>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2"/>
                </a:solidFill>
              </a:rPr>
              <a:t>COMING</a:t>
            </a:r>
            <a:br>
              <a:rPr lang="en-US" sz="2000" dirty="0" smtClean="0">
                <a:solidFill>
                  <a:schemeClr val="accent2"/>
                </a:solidFill>
              </a:rPr>
            </a:br>
            <a:r>
              <a:rPr lang="en-US" sz="2000" dirty="0" smtClean="0">
                <a:solidFill>
                  <a:schemeClr val="accent2"/>
                </a:solidFill>
              </a:rPr>
              <a:t>AUGUST </a:t>
            </a:r>
            <a:r>
              <a:rPr lang="en-US" sz="2000" dirty="0">
                <a:solidFill>
                  <a:schemeClr val="accent2"/>
                </a:solidFill>
              </a:rPr>
              <a:t>2014</a:t>
            </a:r>
          </a:p>
        </p:txBody>
      </p:sp>
    </p:spTree>
    <p:extLst>
      <p:ext uri="{BB962C8B-B14F-4D97-AF65-F5344CB8AC3E}">
        <p14:creationId xmlns:p14="http://schemas.microsoft.com/office/powerpoint/2010/main" val="1456712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Questions will be taken Wednesday, May 21 at 1:15pm Eastern Daylight Time </a:t>
            </a:r>
          </a:p>
          <a:p>
            <a:r>
              <a:rPr lang="en-US" dirty="0" smtClean="0"/>
              <a:t>LOCUS website (updates coming soon)</a:t>
            </a:r>
          </a:p>
          <a:p>
            <a:pPr lvl="1"/>
            <a:r>
              <a:rPr lang="en-US" dirty="0"/>
              <a:t>http://education.ufl.edu/locus</a:t>
            </a:r>
            <a:r>
              <a:rPr lang="en-US" dirty="0" smtClean="0"/>
              <a:t>/</a:t>
            </a:r>
          </a:p>
          <a:p>
            <a:endParaRPr lang="en-US" i="1" dirty="0" smtClean="0"/>
          </a:p>
          <a:p>
            <a:r>
              <a:rPr lang="en-US" i="1" dirty="0" smtClean="0"/>
              <a:t>LOCUS PI</a:t>
            </a:r>
            <a:r>
              <a:rPr lang="en-US" dirty="0" smtClean="0"/>
              <a:t>: Tim </a:t>
            </a:r>
            <a:r>
              <a:rPr lang="en-US" dirty="0" err="1" smtClean="0"/>
              <a:t>Jacobbe</a:t>
            </a:r>
            <a:r>
              <a:rPr lang="en-US" dirty="0" smtClean="0"/>
              <a:t>, jacobbe@coe.ufl.edu</a:t>
            </a:r>
          </a:p>
          <a:p>
            <a:r>
              <a:rPr lang="en-US" i="1" dirty="0" smtClean="0"/>
              <a:t>Co-PIs</a:t>
            </a:r>
            <a:r>
              <a:rPr lang="en-US" dirty="0" smtClean="0"/>
              <a:t>: Bob </a:t>
            </a:r>
            <a:r>
              <a:rPr lang="en-US" dirty="0" err="1" smtClean="0"/>
              <a:t>delMas</a:t>
            </a:r>
            <a:r>
              <a:rPr lang="en-US" dirty="0" smtClean="0"/>
              <a:t>, Jeff </a:t>
            </a:r>
            <a:r>
              <a:rPr lang="en-US" dirty="0" err="1" smtClean="0"/>
              <a:t>Haberstroh</a:t>
            </a:r>
            <a:r>
              <a:rPr lang="en-US" dirty="0" smtClean="0"/>
              <a:t>, and Brad </a:t>
            </a:r>
            <a:r>
              <a:rPr lang="en-US" dirty="0" err="1" smtClean="0"/>
              <a:t>Hartlaub</a:t>
            </a:r>
            <a:endParaRPr lang="en-US" dirty="0" smtClean="0"/>
          </a:p>
          <a:p>
            <a:r>
              <a:rPr lang="en-US" i="1" dirty="0" smtClean="0"/>
              <a:t>Graduate Assistants</a:t>
            </a:r>
            <a:r>
              <a:rPr lang="en-US" dirty="0" smtClean="0"/>
              <a:t>: Catherine Case, Steven </a:t>
            </a:r>
            <a:r>
              <a:rPr lang="en-US" dirty="0" err="1" smtClean="0"/>
              <a:t>Foti</a:t>
            </a:r>
            <a:r>
              <a:rPr lang="en-US" dirty="0" smtClean="0"/>
              <a:t>, and Douglas Whitaker</a:t>
            </a:r>
          </a:p>
        </p:txBody>
      </p:sp>
    </p:spTree>
    <p:extLst>
      <p:ext uri="{BB962C8B-B14F-4D97-AF65-F5344CB8AC3E}">
        <p14:creationId xmlns:p14="http://schemas.microsoft.com/office/powerpoint/2010/main" val="830878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challenge of teacher preparation</a:t>
            </a:r>
            <a:endParaRPr lang="en-US" dirty="0"/>
          </a:p>
        </p:txBody>
      </p:sp>
      <p:sp>
        <p:nvSpPr>
          <p:cNvPr id="3" name="Content Placeholder 2"/>
          <p:cNvSpPr>
            <a:spLocks noGrp="1"/>
          </p:cNvSpPr>
          <p:nvPr>
            <p:ph idx="1"/>
          </p:nvPr>
        </p:nvSpPr>
        <p:spPr>
          <a:xfrm>
            <a:off x="457200" y="1447800"/>
            <a:ext cx="8229600" cy="5257800"/>
          </a:xfrm>
        </p:spPr>
        <p:txBody>
          <a:bodyPr>
            <a:normAutofit fontScale="92500" lnSpcReduction="20000"/>
          </a:bodyPr>
          <a:lstStyle/>
          <a:p>
            <a:r>
              <a:rPr lang="en-US" sz="2700" dirty="0" smtClean="0"/>
              <a:t>MET2 </a:t>
            </a:r>
            <a:r>
              <a:rPr lang="en-US" sz="2700" dirty="0"/>
              <a:t>recommends that all pre-service middle and high school teachers take a statistics course in addition to introductory </a:t>
            </a:r>
            <a:r>
              <a:rPr lang="en-US" sz="2700" dirty="0" smtClean="0"/>
              <a:t>statistics.</a:t>
            </a:r>
          </a:p>
          <a:p>
            <a:endParaRPr lang="en-US" dirty="0"/>
          </a:p>
          <a:p>
            <a:endParaRPr lang="en-US" dirty="0" smtClean="0"/>
          </a:p>
          <a:p>
            <a:endParaRPr lang="en-US" dirty="0"/>
          </a:p>
          <a:p>
            <a:endParaRPr lang="en-US" dirty="0" smtClean="0"/>
          </a:p>
          <a:p>
            <a:endParaRPr lang="en-US" dirty="0" smtClean="0"/>
          </a:p>
          <a:p>
            <a:endParaRPr lang="en-US" dirty="0" smtClean="0"/>
          </a:p>
          <a:p>
            <a:endParaRPr lang="en-US" sz="2700" dirty="0" smtClean="0"/>
          </a:p>
          <a:p>
            <a:endParaRPr lang="en-US" sz="2700" dirty="0" smtClean="0"/>
          </a:p>
          <a:p>
            <a:r>
              <a:rPr lang="en-US" sz="2700" dirty="0" smtClean="0"/>
              <a:t>MET2 also calls for professional development of in-service teachers.</a:t>
            </a:r>
          </a:p>
        </p:txBody>
      </p:sp>
      <p:graphicFrame>
        <p:nvGraphicFramePr>
          <p:cNvPr id="5" name="Diagram 4"/>
          <p:cNvGraphicFramePr/>
          <p:nvPr>
            <p:extLst>
              <p:ext uri="{D42A27DB-BD31-4B8C-83A1-F6EECF244321}">
                <p14:modId xmlns:p14="http://schemas.microsoft.com/office/powerpoint/2010/main" val="2965313588"/>
              </p:ext>
            </p:extLst>
          </p:nvPr>
        </p:nvGraphicFramePr>
        <p:xfrm>
          <a:off x="1524000" y="2184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4307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challenge of teacher preparation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Preparation should span developmental levels. </a:t>
            </a:r>
          </a:p>
          <a:p>
            <a:pPr lvl="1"/>
            <a:r>
              <a:rPr lang="en-US" dirty="0" smtClean="0"/>
              <a:t>Example: </a:t>
            </a:r>
            <a:r>
              <a:rPr lang="en-US" dirty="0"/>
              <a:t>V</a:t>
            </a:r>
            <a:r>
              <a:rPr lang="en-US" dirty="0" smtClean="0"/>
              <a:t>ariability in data at levels A, B, and C</a:t>
            </a:r>
          </a:p>
          <a:p>
            <a:pPr marL="0" indent="0">
              <a:buNone/>
            </a:pPr>
            <a:endParaRPr lang="en-US" dirty="0" smtClean="0"/>
          </a:p>
          <a:p>
            <a:r>
              <a:rPr lang="en-US" dirty="0" smtClean="0"/>
              <a:t>What do new and experienced teachers know about statistics?</a:t>
            </a:r>
          </a:p>
          <a:p>
            <a:endParaRPr lang="en-US" dirty="0"/>
          </a:p>
          <a:p>
            <a:r>
              <a:rPr lang="en-US" dirty="0" smtClean="0"/>
              <a:t>New courses and professional development programs necessitate an assessment tool to evaluate impact.</a:t>
            </a:r>
          </a:p>
          <a:p>
            <a:pPr marL="0" indent="0">
              <a:buNone/>
            </a:pPr>
            <a:endParaRPr lang="en-US" dirty="0"/>
          </a:p>
        </p:txBody>
      </p:sp>
    </p:spTree>
    <p:extLst>
      <p:ext uri="{BB962C8B-B14F-4D97-AF65-F5344CB8AC3E}">
        <p14:creationId xmlns:p14="http://schemas.microsoft.com/office/powerpoint/2010/main" val="3021932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LOCUS Assessments</a:t>
            </a:r>
            <a:endParaRPr lang="en-US" dirty="0"/>
          </a:p>
        </p:txBody>
      </p:sp>
      <p:sp>
        <p:nvSpPr>
          <p:cNvPr id="3" name="Content Placeholder 2"/>
          <p:cNvSpPr>
            <a:spLocks noGrp="1"/>
          </p:cNvSpPr>
          <p:nvPr>
            <p:ph idx="1"/>
          </p:nvPr>
        </p:nvSpPr>
        <p:spPr>
          <a:xfrm>
            <a:off x="304800" y="1371600"/>
            <a:ext cx="8534400" cy="4525963"/>
          </a:xfrm>
        </p:spPr>
        <p:txBody>
          <a:bodyPr/>
          <a:lstStyle/>
          <a:p>
            <a:pPr marL="0" indent="0">
              <a:buNone/>
            </a:pPr>
            <a:r>
              <a:rPr lang="en-US" sz="2200" dirty="0" smtClean="0"/>
              <a:t>The Levels of Conceptual Understanding in Statistics (LOCUS) assessments can be used as a formative assessment or as a research tool.</a:t>
            </a:r>
          </a:p>
          <a:p>
            <a:endParaRPr lang="en-US" dirty="0"/>
          </a:p>
        </p:txBody>
      </p:sp>
      <p:graphicFrame>
        <p:nvGraphicFramePr>
          <p:cNvPr id="4" name="Diagram 3"/>
          <p:cNvGraphicFramePr/>
          <p:nvPr>
            <p:extLst>
              <p:ext uri="{D42A27DB-BD31-4B8C-83A1-F6EECF244321}">
                <p14:modId xmlns:p14="http://schemas.microsoft.com/office/powerpoint/2010/main" val="2402129597"/>
              </p:ext>
            </p:extLst>
          </p:nvPr>
        </p:nvGraphicFramePr>
        <p:xfrm>
          <a:off x="381000" y="609600"/>
          <a:ext cx="8001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2837059918"/>
              </p:ext>
            </p:extLst>
          </p:nvPr>
        </p:nvGraphicFramePr>
        <p:xfrm>
          <a:off x="1371600" y="1600200"/>
          <a:ext cx="8001000"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59228521"/>
              </p:ext>
            </p:extLst>
          </p:nvPr>
        </p:nvGraphicFramePr>
        <p:xfrm>
          <a:off x="304800" y="4429124"/>
          <a:ext cx="8610600" cy="2047876"/>
        </p:xfrm>
        <a:graphic>
          <a:graphicData uri="http://schemas.openxmlformats.org/drawingml/2006/table">
            <a:tbl>
              <a:tblPr/>
              <a:tblGrid>
                <a:gridCol w="974725"/>
                <a:gridCol w="3817938"/>
                <a:gridCol w="974725"/>
                <a:gridCol w="2843212"/>
              </a:tblGrid>
              <a:tr h="357188">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charset="0"/>
                          <a:ea typeface="ＭＳ Ｐゴシック" charset="0"/>
                          <a:cs typeface="ＭＳ Ｐゴシック" charset="0"/>
                        </a:rPr>
                        <a:t>LEVEL</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chemeClr val="tx1"/>
                          </a:solidFill>
                          <a:effectLst/>
                          <a:latin typeface="Times" charset="0"/>
                          <a:ea typeface="ＭＳ Ｐゴシック" charset="0"/>
                          <a:cs typeface="ＭＳ Ｐゴシック" charset="0"/>
                        </a:rPr>
                        <a:t>GAISE</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Times" charset="0"/>
                          <a:ea typeface="ＭＳ Ｐゴシック" charset="0"/>
                          <a:cs typeface="ＭＳ Ｐゴシック" charset="0"/>
                        </a:rPr>
                        <a:t>LEVEL</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Times" charset="0"/>
                          <a:ea typeface="ＭＳ Ｐゴシック" charset="0"/>
                          <a:cs typeface="ＭＳ Ｐゴシック" charset="0"/>
                        </a:rPr>
                        <a:t>CCSS</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r>
              <a:tr h="795338">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A.2.3</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charset="0"/>
                          <a:ea typeface="ＭＳ Ｐゴシック" charset="0"/>
                          <a:cs typeface="ＭＳ Ｐゴシック" charset="0"/>
                        </a:rPr>
                        <a:t>Collect Data/Students conduct simple experiments with nonrandom assignment of treatments.</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rowSpan="2">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charset="0"/>
                          <a:ea typeface="ＭＳ Ｐゴシック" charset="0"/>
                          <a:cs typeface="ＭＳ Ｐゴシック" charset="0"/>
                        </a:rPr>
                        <a:t>S-IC.3</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rowSpan="2">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charset="0"/>
                          <a:ea typeface="ＭＳ Ｐゴシック" charset="0"/>
                          <a:cs typeface="ＭＳ Ｐゴシック" charset="0"/>
                        </a:rPr>
                        <a:t>Recognize the purposes of and differences among sample surveys, experiments, and observational studies; explain how randomization relates to each.</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r>
              <a:tr h="895350">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Verdana" charset="0"/>
                          <a:ea typeface="ＭＳ Ｐゴシック" charset="0"/>
                          <a:cs typeface="ＭＳ Ｐゴシック" charset="0"/>
                        </a:rPr>
                        <a:t>B.2.3</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3F9FA"/>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Verdana" charset="0"/>
                          <a:ea typeface="ＭＳ Ｐゴシック" charset="0"/>
                          <a:cs typeface="ＭＳ Ｐゴシック" charset="0"/>
                        </a:rPr>
                        <a:t>Collect Data/Students design and conduct comparative experiments and begin to use random assignment.</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3F9FA"/>
                    </a:solidFill>
                  </a:tcPr>
                </a:tc>
                <a:tc vMerge="1">
                  <a:txBody>
                    <a:bodyPr/>
                    <a:lstStyle/>
                    <a:p>
                      <a:endParaRPr lang="en-US"/>
                    </a:p>
                  </a:txBody>
                  <a:tcPr/>
                </a:tc>
                <a:tc vMerge="1">
                  <a:txBody>
                    <a:bodyPr/>
                    <a:lstStyle/>
                    <a:p>
                      <a:endParaRPr lang="en-US"/>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96083432"/>
              </p:ext>
            </p:extLst>
          </p:nvPr>
        </p:nvGraphicFramePr>
        <p:xfrm>
          <a:off x="304800" y="4419600"/>
          <a:ext cx="8610600" cy="1976438"/>
        </p:xfrm>
        <a:graphic>
          <a:graphicData uri="http://schemas.openxmlformats.org/drawingml/2006/table">
            <a:tbl>
              <a:tblPr/>
              <a:tblGrid>
                <a:gridCol w="1200041"/>
                <a:gridCol w="2222240"/>
                <a:gridCol w="2420184"/>
                <a:gridCol w="2768135"/>
              </a:tblGrid>
              <a:tr h="676275">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pitchFamily="1" charset="0"/>
                          <a:ea typeface="MS PGothic" pitchFamily="34" charset="-128"/>
                        </a:rPr>
                        <a:t>LEVEL</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pitchFamily="1" charset="0"/>
                          <a:ea typeface="MS PGothic" pitchFamily="34" charset="-128"/>
                        </a:rPr>
                        <a:t>DESCRIPTION</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pitchFamily="1" charset="0"/>
                          <a:ea typeface="MS PGothic" pitchFamily="34" charset="-128"/>
                        </a:rPr>
                        <a:t>EVIDENCE STATEMENT</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pitchFamily="1" charset="0"/>
                          <a:ea typeface="MS PGothic" pitchFamily="34" charset="-128"/>
                        </a:rPr>
                        <a:t>WORK PRODUCTS</a:t>
                      </a:r>
                    </a:p>
                  </a:txBody>
                  <a:tcPr anchor="b"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BBE0E3"/>
                    </a:solidFill>
                  </a:tcPr>
                </a:tc>
              </a:tr>
              <a:tr h="1300163">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ctr"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Verdana" pitchFamily="34" charset="0"/>
                          <a:ea typeface="Verdana" pitchFamily="34" charset="0"/>
                          <a:cs typeface="Verdana" pitchFamily="34" charset="0"/>
                        </a:rPr>
                        <a:t>A.2.3</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Verdana" pitchFamily="34" charset="0"/>
                          <a:ea typeface="Verdana" pitchFamily="34" charset="0"/>
                          <a:cs typeface="Verdana" pitchFamily="34" charset="0"/>
                        </a:rPr>
                        <a:t>Students understand how to conduct simple experiments with assignment of treatments.</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Verdana" pitchFamily="34" charset="0"/>
                          <a:ea typeface="Verdana" pitchFamily="34" charset="0"/>
                          <a:cs typeface="Verdana" pitchFamily="34" charset="0"/>
                        </a:rPr>
                        <a:t>Students demonstrate the understanding that an experiment can be designed to measure the effect of treatments …</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c>
                  <a:txBody>
                    <a:bodyPr/>
                    <a:lstStyle>
                      <a:lvl1pPr marL="0" algn="l" defTabSz="914400" rtl="0" eaLnBrk="1" latinLnBrk="0" hangingPunct="1">
                        <a:defRPr sz="1800" kern="1200">
                          <a:solidFill>
                            <a:schemeClr val="tx1"/>
                          </a:solidFill>
                          <a:latin typeface="Times"/>
                        </a:defRPr>
                      </a:lvl1pPr>
                      <a:lvl2pPr marL="457200" algn="l" defTabSz="914400" rtl="0" eaLnBrk="1" latinLnBrk="0" hangingPunct="1">
                        <a:defRPr sz="1800" kern="1200">
                          <a:solidFill>
                            <a:schemeClr val="tx1"/>
                          </a:solidFill>
                          <a:latin typeface="Times"/>
                        </a:defRPr>
                      </a:lvl2pPr>
                      <a:lvl3pPr marL="914400" algn="l" defTabSz="914400" rtl="0" eaLnBrk="1" latinLnBrk="0" hangingPunct="1">
                        <a:defRPr sz="1800" kern="1200">
                          <a:solidFill>
                            <a:schemeClr val="tx1"/>
                          </a:solidFill>
                          <a:latin typeface="Times"/>
                        </a:defRPr>
                      </a:lvl3pPr>
                      <a:lvl4pPr marL="1371600" algn="l" defTabSz="914400" rtl="0" eaLnBrk="1" latinLnBrk="0" hangingPunct="1">
                        <a:defRPr sz="1800" kern="1200">
                          <a:solidFill>
                            <a:schemeClr val="tx1"/>
                          </a:solidFill>
                          <a:latin typeface="Times"/>
                        </a:defRPr>
                      </a:lvl4pPr>
                      <a:lvl5pPr marL="1828800" algn="l" defTabSz="914400" rtl="0" eaLnBrk="1" latinLnBrk="0" hangingPunct="1">
                        <a:defRPr sz="1800" kern="1200">
                          <a:solidFill>
                            <a:schemeClr val="tx1"/>
                          </a:solidFill>
                          <a:latin typeface="Times"/>
                        </a:defRPr>
                      </a:lvl5pPr>
                      <a:lvl6pPr marL="2286000" algn="l" defTabSz="914400" rtl="0" eaLnBrk="1" latinLnBrk="0" hangingPunct="1">
                        <a:defRPr sz="1800" kern="1200">
                          <a:solidFill>
                            <a:schemeClr val="tx1"/>
                          </a:solidFill>
                          <a:latin typeface="Times"/>
                        </a:defRPr>
                      </a:lvl6pPr>
                      <a:lvl7pPr marL="2743200" algn="l" defTabSz="914400" rtl="0" eaLnBrk="1" latinLnBrk="0" hangingPunct="1">
                        <a:defRPr sz="1800" kern="1200">
                          <a:solidFill>
                            <a:schemeClr val="tx1"/>
                          </a:solidFill>
                          <a:latin typeface="Times"/>
                        </a:defRPr>
                      </a:lvl7pPr>
                      <a:lvl8pPr marL="3200400" algn="l" defTabSz="914400" rtl="0" eaLnBrk="1" latinLnBrk="0" hangingPunct="1">
                        <a:defRPr sz="1800" kern="1200">
                          <a:solidFill>
                            <a:schemeClr val="tx1"/>
                          </a:solidFill>
                          <a:latin typeface="Times"/>
                        </a:defRPr>
                      </a:lvl8pPr>
                      <a:lvl9pPr marL="3657600" algn="l" defTabSz="914400" rtl="0" eaLnBrk="1" latinLnBrk="0" hangingPunct="1">
                        <a:defRPr sz="1800" kern="1200">
                          <a:solidFill>
                            <a:schemeClr val="tx1"/>
                          </a:solidFill>
                          <a:latin typeface="Times"/>
                        </a:defRPr>
                      </a:lvl9pPr>
                    </a:lstStyle>
                    <a:p>
                      <a:pPr marL="0" marR="0" lvl="0" indent="0" algn="l" defTabSz="457200" rtl="0" eaLnBrk="1" fontAlgn="t"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Verdana" pitchFamily="34" charset="0"/>
                          <a:ea typeface="Verdana" pitchFamily="34" charset="0"/>
                          <a:cs typeface="Verdana" pitchFamily="34" charset="0"/>
                        </a:rPr>
                        <a:t>… Students should be able to identify the experimental units, treatment groups, response variable and other variables.</a:t>
                      </a:r>
                    </a:p>
                  </a:txBody>
                  <a:tcPr marL="12700" marR="12700" marT="12700" marB="0"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7F3F4"/>
                    </a:solidFill>
                  </a:tcPr>
                </a:tc>
              </a:tr>
            </a:tbl>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3012628720"/>
              </p:ext>
            </p:extLst>
          </p:nvPr>
        </p:nvGraphicFramePr>
        <p:xfrm>
          <a:off x="304800" y="4419600"/>
          <a:ext cx="8610599" cy="2103440"/>
        </p:xfrm>
        <a:graphic>
          <a:graphicData uri="http://schemas.openxmlformats.org/drawingml/2006/table">
            <a:tbl>
              <a:tblPr firstRow="1" bandRow="1"/>
              <a:tblGrid>
                <a:gridCol w="3428294"/>
                <a:gridCol w="2391833"/>
                <a:gridCol w="2790472"/>
              </a:tblGrid>
              <a:tr h="658652">
                <a:tc>
                  <a:txBody>
                    <a:bodyPr/>
                    <a:lstStyle>
                      <a:lvl1pPr marL="0" algn="l" defTabSz="914400" rtl="0" eaLnBrk="1" latinLnBrk="0" hangingPunct="1">
                        <a:defRPr sz="1800" b="1" kern="1200">
                          <a:solidFill>
                            <a:schemeClr val="lt1"/>
                          </a:solidFill>
                          <a:latin typeface="Times"/>
                        </a:defRPr>
                      </a:lvl1pPr>
                      <a:lvl2pPr marL="457200" algn="l" defTabSz="914400" rtl="0" eaLnBrk="1" latinLnBrk="0" hangingPunct="1">
                        <a:defRPr sz="1800" b="1" kern="1200">
                          <a:solidFill>
                            <a:schemeClr val="lt1"/>
                          </a:solidFill>
                          <a:latin typeface="Times"/>
                        </a:defRPr>
                      </a:lvl2pPr>
                      <a:lvl3pPr marL="914400" algn="l" defTabSz="914400" rtl="0" eaLnBrk="1" latinLnBrk="0" hangingPunct="1">
                        <a:defRPr sz="1800" b="1" kern="1200">
                          <a:solidFill>
                            <a:schemeClr val="lt1"/>
                          </a:solidFill>
                          <a:latin typeface="Times"/>
                        </a:defRPr>
                      </a:lvl3pPr>
                      <a:lvl4pPr marL="1371600" algn="l" defTabSz="914400" rtl="0" eaLnBrk="1" latinLnBrk="0" hangingPunct="1">
                        <a:defRPr sz="1800" b="1" kern="1200">
                          <a:solidFill>
                            <a:schemeClr val="lt1"/>
                          </a:solidFill>
                          <a:latin typeface="Times"/>
                        </a:defRPr>
                      </a:lvl4pPr>
                      <a:lvl5pPr marL="1828800" algn="l" defTabSz="914400" rtl="0" eaLnBrk="1" latinLnBrk="0" hangingPunct="1">
                        <a:defRPr sz="1800" b="1" kern="1200">
                          <a:solidFill>
                            <a:schemeClr val="lt1"/>
                          </a:solidFill>
                          <a:latin typeface="Times"/>
                        </a:defRPr>
                      </a:lvl5pPr>
                      <a:lvl6pPr marL="2286000" algn="l" defTabSz="914400" rtl="0" eaLnBrk="1" latinLnBrk="0" hangingPunct="1">
                        <a:defRPr sz="1800" b="1" kern="1200">
                          <a:solidFill>
                            <a:schemeClr val="lt1"/>
                          </a:solidFill>
                          <a:latin typeface="Times"/>
                        </a:defRPr>
                      </a:lvl6pPr>
                      <a:lvl7pPr marL="2743200" algn="l" defTabSz="914400" rtl="0" eaLnBrk="1" latinLnBrk="0" hangingPunct="1">
                        <a:defRPr sz="1800" b="1" kern="1200">
                          <a:solidFill>
                            <a:schemeClr val="lt1"/>
                          </a:solidFill>
                          <a:latin typeface="Times"/>
                        </a:defRPr>
                      </a:lvl7pPr>
                      <a:lvl8pPr marL="3200400" algn="l" defTabSz="914400" rtl="0" eaLnBrk="1" latinLnBrk="0" hangingPunct="1">
                        <a:defRPr sz="1800" b="1" kern="1200">
                          <a:solidFill>
                            <a:schemeClr val="lt1"/>
                          </a:solidFill>
                          <a:latin typeface="Times"/>
                        </a:defRPr>
                      </a:lvl8pPr>
                      <a:lvl9pPr marL="3657600" algn="l" defTabSz="914400" rtl="0" eaLnBrk="1" latinLnBrk="0" hangingPunct="1">
                        <a:defRPr sz="1800" b="1" kern="1200">
                          <a:solidFill>
                            <a:schemeClr val="lt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Category</a:t>
                      </a:r>
                      <a:endParaRPr lang="en-US" sz="1600" dirty="0">
                        <a:solidFill>
                          <a:schemeClr val="tx1"/>
                        </a:solidFill>
                        <a:latin typeface="Verdana" pitchFamily="34" charset="0"/>
                        <a:ea typeface="Verdana" pitchFamily="34" charset="0"/>
                        <a:cs typeface="Verdana" pitchFamily="34" charset="0"/>
                      </a:endParaRPr>
                    </a:p>
                  </a:txBody>
                  <a:tcPr marT="45725" marB="45725"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Times"/>
                        </a:defRPr>
                      </a:lvl1pPr>
                      <a:lvl2pPr marL="457200" algn="l" defTabSz="914400" rtl="0" eaLnBrk="1" latinLnBrk="0" hangingPunct="1">
                        <a:defRPr sz="1800" b="1" kern="1200">
                          <a:solidFill>
                            <a:schemeClr val="lt1"/>
                          </a:solidFill>
                          <a:latin typeface="Times"/>
                        </a:defRPr>
                      </a:lvl2pPr>
                      <a:lvl3pPr marL="914400" algn="l" defTabSz="914400" rtl="0" eaLnBrk="1" latinLnBrk="0" hangingPunct="1">
                        <a:defRPr sz="1800" b="1" kern="1200">
                          <a:solidFill>
                            <a:schemeClr val="lt1"/>
                          </a:solidFill>
                          <a:latin typeface="Times"/>
                        </a:defRPr>
                      </a:lvl3pPr>
                      <a:lvl4pPr marL="1371600" algn="l" defTabSz="914400" rtl="0" eaLnBrk="1" latinLnBrk="0" hangingPunct="1">
                        <a:defRPr sz="1800" b="1" kern="1200">
                          <a:solidFill>
                            <a:schemeClr val="lt1"/>
                          </a:solidFill>
                          <a:latin typeface="Times"/>
                        </a:defRPr>
                      </a:lvl4pPr>
                      <a:lvl5pPr marL="1828800" algn="l" defTabSz="914400" rtl="0" eaLnBrk="1" latinLnBrk="0" hangingPunct="1">
                        <a:defRPr sz="1800" b="1" kern="1200">
                          <a:solidFill>
                            <a:schemeClr val="lt1"/>
                          </a:solidFill>
                          <a:latin typeface="Times"/>
                        </a:defRPr>
                      </a:lvl5pPr>
                      <a:lvl6pPr marL="2286000" algn="l" defTabSz="914400" rtl="0" eaLnBrk="1" latinLnBrk="0" hangingPunct="1">
                        <a:defRPr sz="1800" b="1" kern="1200">
                          <a:solidFill>
                            <a:schemeClr val="lt1"/>
                          </a:solidFill>
                          <a:latin typeface="Times"/>
                        </a:defRPr>
                      </a:lvl6pPr>
                      <a:lvl7pPr marL="2743200" algn="l" defTabSz="914400" rtl="0" eaLnBrk="1" latinLnBrk="0" hangingPunct="1">
                        <a:defRPr sz="1800" b="1" kern="1200">
                          <a:solidFill>
                            <a:schemeClr val="lt1"/>
                          </a:solidFill>
                          <a:latin typeface="Times"/>
                        </a:defRPr>
                      </a:lvl7pPr>
                      <a:lvl8pPr marL="3200400" algn="l" defTabSz="914400" rtl="0" eaLnBrk="1" latinLnBrk="0" hangingPunct="1">
                        <a:defRPr sz="1800" b="1" kern="1200">
                          <a:solidFill>
                            <a:schemeClr val="lt1"/>
                          </a:solidFill>
                          <a:latin typeface="Times"/>
                        </a:defRPr>
                      </a:lvl8pPr>
                      <a:lvl9pPr marL="3657600" algn="l" defTabSz="914400" rtl="0" eaLnBrk="1" latinLnBrk="0" hangingPunct="1">
                        <a:defRPr sz="1800" b="1" kern="1200">
                          <a:solidFill>
                            <a:schemeClr val="lt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Beginning/</a:t>
                      </a:r>
                    </a:p>
                    <a:p>
                      <a:pPr algn="ctr"/>
                      <a:r>
                        <a:rPr lang="en-US" sz="1600" dirty="0" smtClean="0">
                          <a:solidFill>
                            <a:schemeClr val="tx1"/>
                          </a:solidFill>
                          <a:latin typeface="Verdana" pitchFamily="34" charset="0"/>
                          <a:ea typeface="Verdana" pitchFamily="34" charset="0"/>
                          <a:cs typeface="Verdana" pitchFamily="34" charset="0"/>
                        </a:rPr>
                        <a:t>Intermediate</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a:txBody>
                    <a:bodyPr/>
                    <a:lstStyle>
                      <a:lvl1pPr marL="0" algn="l" defTabSz="914400" rtl="0" eaLnBrk="1" latinLnBrk="0" hangingPunct="1">
                        <a:defRPr sz="1800" b="1" kern="1200">
                          <a:solidFill>
                            <a:schemeClr val="lt1"/>
                          </a:solidFill>
                          <a:latin typeface="Times"/>
                        </a:defRPr>
                      </a:lvl1pPr>
                      <a:lvl2pPr marL="457200" algn="l" defTabSz="914400" rtl="0" eaLnBrk="1" latinLnBrk="0" hangingPunct="1">
                        <a:defRPr sz="1800" b="1" kern="1200">
                          <a:solidFill>
                            <a:schemeClr val="lt1"/>
                          </a:solidFill>
                          <a:latin typeface="Times"/>
                        </a:defRPr>
                      </a:lvl2pPr>
                      <a:lvl3pPr marL="914400" algn="l" defTabSz="914400" rtl="0" eaLnBrk="1" latinLnBrk="0" hangingPunct="1">
                        <a:defRPr sz="1800" b="1" kern="1200">
                          <a:solidFill>
                            <a:schemeClr val="lt1"/>
                          </a:solidFill>
                          <a:latin typeface="Times"/>
                        </a:defRPr>
                      </a:lvl3pPr>
                      <a:lvl4pPr marL="1371600" algn="l" defTabSz="914400" rtl="0" eaLnBrk="1" latinLnBrk="0" hangingPunct="1">
                        <a:defRPr sz="1800" b="1" kern="1200">
                          <a:solidFill>
                            <a:schemeClr val="lt1"/>
                          </a:solidFill>
                          <a:latin typeface="Times"/>
                        </a:defRPr>
                      </a:lvl4pPr>
                      <a:lvl5pPr marL="1828800" algn="l" defTabSz="914400" rtl="0" eaLnBrk="1" latinLnBrk="0" hangingPunct="1">
                        <a:defRPr sz="1800" b="1" kern="1200">
                          <a:solidFill>
                            <a:schemeClr val="lt1"/>
                          </a:solidFill>
                          <a:latin typeface="Times"/>
                        </a:defRPr>
                      </a:lvl5pPr>
                      <a:lvl6pPr marL="2286000" algn="l" defTabSz="914400" rtl="0" eaLnBrk="1" latinLnBrk="0" hangingPunct="1">
                        <a:defRPr sz="1800" b="1" kern="1200">
                          <a:solidFill>
                            <a:schemeClr val="lt1"/>
                          </a:solidFill>
                          <a:latin typeface="Times"/>
                        </a:defRPr>
                      </a:lvl6pPr>
                      <a:lvl7pPr marL="2743200" algn="l" defTabSz="914400" rtl="0" eaLnBrk="1" latinLnBrk="0" hangingPunct="1">
                        <a:defRPr sz="1800" b="1" kern="1200">
                          <a:solidFill>
                            <a:schemeClr val="lt1"/>
                          </a:solidFill>
                          <a:latin typeface="Times"/>
                        </a:defRPr>
                      </a:lvl7pPr>
                      <a:lvl8pPr marL="3200400" algn="l" defTabSz="914400" rtl="0" eaLnBrk="1" latinLnBrk="0" hangingPunct="1">
                        <a:defRPr sz="1800" b="1" kern="1200">
                          <a:solidFill>
                            <a:schemeClr val="lt1"/>
                          </a:solidFill>
                          <a:latin typeface="Times"/>
                        </a:defRPr>
                      </a:lvl8pPr>
                      <a:lvl9pPr marL="3657600" algn="l" defTabSz="914400" rtl="0" eaLnBrk="1" latinLnBrk="0" hangingPunct="1">
                        <a:defRPr sz="1800" b="1" kern="1200">
                          <a:solidFill>
                            <a:schemeClr val="lt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Intermediate/</a:t>
                      </a:r>
                    </a:p>
                    <a:p>
                      <a:pPr algn="ctr"/>
                      <a:r>
                        <a:rPr lang="en-US" sz="1600" dirty="0" smtClean="0">
                          <a:solidFill>
                            <a:schemeClr val="tx1"/>
                          </a:solidFill>
                          <a:latin typeface="Verdana" pitchFamily="34" charset="0"/>
                          <a:ea typeface="Verdana" pitchFamily="34" charset="0"/>
                          <a:cs typeface="Verdana" pitchFamily="34" charset="0"/>
                        </a:rPr>
                        <a:t>Advanced</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r>
              <a:tr h="361197">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r>
                        <a:rPr lang="en-US" sz="1600" dirty="0" smtClean="0">
                          <a:solidFill>
                            <a:schemeClr val="tx1"/>
                          </a:solidFill>
                          <a:latin typeface="Verdana" pitchFamily="34" charset="0"/>
                          <a:ea typeface="Verdana" pitchFamily="34" charset="0"/>
                          <a:cs typeface="Verdana" pitchFamily="34" charset="0"/>
                        </a:rPr>
                        <a:t>Formulate Questions</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10-15%</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15-20%</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1197">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r>
                        <a:rPr lang="en-US" sz="1600" dirty="0" smtClean="0">
                          <a:solidFill>
                            <a:schemeClr val="tx1"/>
                          </a:solidFill>
                          <a:latin typeface="Verdana" pitchFamily="34" charset="0"/>
                          <a:ea typeface="Verdana" pitchFamily="34" charset="0"/>
                          <a:cs typeface="Verdana" pitchFamily="34" charset="0"/>
                        </a:rPr>
                        <a:t>Collect Data</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25-30%</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20-25%</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61197">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r>
                        <a:rPr lang="en-US" sz="1600" dirty="0" smtClean="0">
                          <a:solidFill>
                            <a:schemeClr val="tx1"/>
                          </a:solidFill>
                          <a:latin typeface="Verdana" pitchFamily="34" charset="0"/>
                          <a:ea typeface="Verdana" pitchFamily="34" charset="0"/>
                          <a:cs typeface="Verdana" pitchFamily="34" charset="0"/>
                        </a:rPr>
                        <a:t>Analyze Data</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30-35%</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25-30%</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61197">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r>
                        <a:rPr lang="en-US" sz="1600" dirty="0" smtClean="0">
                          <a:solidFill>
                            <a:schemeClr val="tx1"/>
                          </a:solidFill>
                          <a:latin typeface="Verdana" pitchFamily="34" charset="0"/>
                          <a:ea typeface="Verdana" pitchFamily="34" charset="0"/>
                          <a:cs typeface="Verdana" pitchFamily="34" charset="0"/>
                        </a:rPr>
                        <a:t>Interpret Results</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25-30%</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Times"/>
                        </a:defRPr>
                      </a:lvl1pPr>
                      <a:lvl2pPr marL="457200" algn="l" defTabSz="914400" rtl="0" eaLnBrk="1" latinLnBrk="0" hangingPunct="1">
                        <a:defRPr sz="1800" kern="1200">
                          <a:solidFill>
                            <a:schemeClr val="dk1"/>
                          </a:solidFill>
                          <a:latin typeface="Times"/>
                        </a:defRPr>
                      </a:lvl2pPr>
                      <a:lvl3pPr marL="914400" algn="l" defTabSz="914400" rtl="0" eaLnBrk="1" latinLnBrk="0" hangingPunct="1">
                        <a:defRPr sz="1800" kern="1200">
                          <a:solidFill>
                            <a:schemeClr val="dk1"/>
                          </a:solidFill>
                          <a:latin typeface="Times"/>
                        </a:defRPr>
                      </a:lvl3pPr>
                      <a:lvl4pPr marL="1371600" algn="l" defTabSz="914400" rtl="0" eaLnBrk="1" latinLnBrk="0" hangingPunct="1">
                        <a:defRPr sz="1800" kern="1200">
                          <a:solidFill>
                            <a:schemeClr val="dk1"/>
                          </a:solidFill>
                          <a:latin typeface="Times"/>
                        </a:defRPr>
                      </a:lvl4pPr>
                      <a:lvl5pPr marL="1828800" algn="l" defTabSz="914400" rtl="0" eaLnBrk="1" latinLnBrk="0" hangingPunct="1">
                        <a:defRPr sz="1800" kern="1200">
                          <a:solidFill>
                            <a:schemeClr val="dk1"/>
                          </a:solidFill>
                          <a:latin typeface="Times"/>
                        </a:defRPr>
                      </a:lvl5pPr>
                      <a:lvl6pPr marL="2286000" algn="l" defTabSz="914400" rtl="0" eaLnBrk="1" latinLnBrk="0" hangingPunct="1">
                        <a:defRPr sz="1800" kern="1200">
                          <a:solidFill>
                            <a:schemeClr val="dk1"/>
                          </a:solidFill>
                          <a:latin typeface="Times"/>
                        </a:defRPr>
                      </a:lvl6pPr>
                      <a:lvl7pPr marL="2743200" algn="l" defTabSz="914400" rtl="0" eaLnBrk="1" latinLnBrk="0" hangingPunct="1">
                        <a:defRPr sz="1800" kern="1200">
                          <a:solidFill>
                            <a:schemeClr val="dk1"/>
                          </a:solidFill>
                          <a:latin typeface="Times"/>
                        </a:defRPr>
                      </a:lvl7pPr>
                      <a:lvl8pPr marL="3200400" algn="l" defTabSz="914400" rtl="0" eaLnBrk="1" latinLnBrk="0" hangingPunct="1">
                        <a:defRPr sz="1800" kern="1200">
                          <a:solidFill>
                            <a:schemeClr val="dk1"/>
                          </a:solidFill>
                          <a:latin typeface="Times"/>
                        </a:defRPr>
                      </a:lvl8pPr>
                      <a:lvl9pPr marL="3657600" algn="l" defTabSz="914400" rtl="0" eaLnBrk="1" latinLnBrk="0" hangingPunct="1">
                        <a:defRPr sz="1800" kern="1200">
                          <a:solidFill>
                            <a:schemeClr val="dk1"/>
                          </a:solidFill>
                          <a:latin typeface="Times"/>
                        </a:defRPr>
                      </a:lvl9pPr>
                    </a:lstStyle>
                    <a:p>
                      <a:pPr algn="ctr"/>
                      <a:r>
                        <a:rPr lang="en-US" sz="1600" dirty="0" smtClean="0">
                          <a:solidFill>
                            <a:schemeClr val="tx1"/>
                          </a:solidFill>
                          <a:latin typeface="Verdana" pitchFamily="34" charset="0"/>
                          <a:ea typeface="Verdana" pitchFamily="34" charset="0"/>
                          <a:cs typeface="Verdana" pitchFamily="34" charset="0"/>
                        </a:rPr>
                        <a:t>30-35%</a:t>
                      </a:r>
                      <a:endParaRPr lang="en-US" sz="1600" dirty="0">
                        <a:solidFill>
                          <a:schemeClr val="tx1"/>
                        </a:solidFill>
                        <a:latin typeface="Verdana" pitchFamily="34" charset="0"/>
                        <a:ea typeface="Verdana" pitchFamily="34" charset="0"/>
                        <a:cs typeface="Verdana" pitchFamily="34" charset="0"/>
                      </a:endParaRPr>
                    </a:p>
                  </a:txBody>
                  <a:tcPr marT="45725" marB="45725">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pic>
        <p:nvPicPr>
          <p:cNvPr id="17" name="Picture 16"/>
          <p:cNvPicPr>
            <a:picLocks noChangeAspect="1"/>
          </p:cNvPicPr>
          <p:nvPr/>
        </p:nvPicPr>
        <p:blipFill>
          <a:blip r:embed="rId1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4114800" y="2097049"/>
            <a:ext cx="579882" cy="591716"/>
          </a:xfrm>
          <a:prstGeom prst="rect">
            <a:avLst/>
          </a:prstGeom>
        </p:spPr>
      </p:pic>
      <p:pic>
        <p:nvPicPr>
          <p:cNvPr id="18" name="Picture 17"/>
          <p:cNvPicPr>
            <a:picLocks noChangeAspect="1"/>
          </p:cNvPicPr>
          <p:nvPr/>
        </p:nvPicPr>
        <p:blipFill>
          <a:blip r:embed="rId1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6031395" y="2097049"/>
            <a:ext cx="579882" cy="591716"/>
          </a:xfrm>
          <a:prstGeom prst="rect">
            <a:avLst/>
          </a:prstGeom>
        </p:spPr>
      </p:pic>
      <p:pic>
        <p:nvPicPr>
          <p:cNvPr id="20" name="Picture 19"/>
          <p:cNvPicPr>
            <a:picLocks noChangeAspect="1"/>
          </p:cNvPicPr>
          <p:nvPr/>
        </p:nvPicPr>
        <p:blipFill>
          <a:blip r:embed="rId1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6611277" y="3142084"/>
            <a:ext cx="579882" cy="591716"/>
          </a:xfrm>
          <a:prstGeom prst="rect">
            <a:avLst/>
          </a:prstGeom>
        </p:spPr>
      </p:pic>
      <p:pic>
        <p:nvPicPr>
          <p:cNvPr id="14" name="Picture 13"/>
          <p:cNvPicPr>
            <a:picLocks noChangeAspect="1"/>
          </p:cNvPicPr>
          <p:nvPr/>
        </p:nvPicPr>
        <p:blipFill>
          <a:blip r:embed="rId13">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432941" y="3052736"/>
            <a:ext cx="579882" cy="591716"/>
          </a:xfrm>
          <a:prstGeom prst="rect">
            <a:avLst/>
          </a:prstGeom>
        </p:spPr>
      </p:pic>
    </p:spTree>
    <p:extLst>
      <p:ext uri="{BB962C8B-B14F-4D97-AF65-F5344CB8AC3E}">
        <p14:creationId xmlns:p14="http://schemas.microsoft.com/office/powerpoint/2010/main" val="395491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items</a:t>
            </a:r>
            <a:endParaRPr lang="en-US" dirty="0"/>
          </a:p>
        </p:txBody>
      </p:sp>
      <p:sp>
        <p:nvSpPr>
          <p:cNvPr id="3" name="Content Placeholder 2"/>
          <p:cNvSpPr>
            <a:spLocks noGrp="1"/>
          </p:cNvSpPr>
          <p:nvPr>
            <p:ph idx="1"/>
          </p:nvPr>
        </p:nvSpPr>
        <p:spPr/>
        <p:txBody>
          <a:bodyPr>
            <a:normAutofit fontScale="92500"/>
          </a:bodyPr>
          <a:lstStyle/>
          <a:p>
            <a:r>
              <a:rPr lang="en-US" dirty="0" smtClean="0"/>
              <a:t>We’ll give four sample Multiple Choice items.</a:t>
            </a:r>
          </a:p>
          <a:p>
            <a:r>
              <a:rPr lang="en-US" dirty="0" smtClean="0"/>
              <a:t>The % of students in the pilot sample that chose each option will be given after a few seconds.</a:t>
            </a:r>
          </a:p>
          <a:p>
            <a:r>
              <a:rPr lang="en-US" dirty="0" smtClean="0"/>
              <a:t>Feel free to pause the presentation if you want more time to read the question.</a:t>
            </a:r>
          </a:p>
          <a:p>
            <a:r>
              <a:rPr lang="en-US" dirty="0" smtClean="0"/>
              <a:t>Sample Constructed Response Items are being released with sample student responses in the </a:t>
            </a:r>
            <a:r>
              <a:rPr lang="en-US" i="1" dirty="0" smtClean="0"/>
              <a:t>Statistics Teacher Network </a:t>
            </a:r>
            <a:r>
              <a:rPr lang="en-US" dirty="0" smtClean="0"/>
              <a:t>newsletter this year.</a:t>
            </a:r>
          </a:p>
        </p:txBody>
      </p:sp>
    </p:spTree>
    <p:extLst>
      <p:ext uri="{BB962C8B-B14F-4D97-AF65-F5344CB8AC3E}">
        <p14:creationId xmlns:p14="http://schemas.microsoft.com/office/powerpoint/2010/main" val="3294065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4525963"/>
          </a:xfrm>
        </p:spPr>
        <p:txBody>
          <a:bodyPr>
            <a:normAutofit fontScale="70000" lnSpcReduction="20000"/>
          </a:bodyPr>
          <a:lstStyle/>
          <a:p>
            <a:pPr marL="0" indent="0">
              <a:buNone/>
            </a:pPr>
            <a:r>
              <a:rPr lang="en-US" dirty="0"/>
              <a:t>A 13-year study of 1328 adults randomly selected from a population carefully monitored the personal habits and health conditions of participants. Personal habits included tobacco use and coffee consumption. Health conditions included incidence of stroke.  Which of the following questions about this population CANNOT be answered using data from this study?</a:t>
            </a:r>
          </a:p>
          <a:p>
            <a:pPr marL="0" indent="0">
              <a:buNone/>
            </a:pPr>
            <a:endParaRPr lang="en-US" dirty="0"/>
          </a:p>
          <a:p>
            <a:pPr marL="514350" lvl="0" indent="-514350">
              <a:buFont typeface="+mj-lt"/>
              <a:buAutoNum type="alphaUcPeriod"/>
            </a:pPr>
            <a:r>
              <a:rPr lang="en-US" dirty="0"/>
              <a:t>Are coffee drinkers more likely to smoke than adults who do not drink coffee? </a:t>
            </a:r>
          </a:p>
          <a:p>
            <a:pPr marL="514350" lvl="0" indent="-514350">
              <a:buFont typeface="+mj-lt"/>
              <a:buAutoNum type="alphaUcPeriod"/>
            </a:pPr>
            <a:r>
              <a:rPr lang="en-US" dirty="0"/>
              <a:t>Does coffee consumption cause a reduction in the incidence of stroke? </a:t>
            </a:r>
          </a:p>
          <a:p>
            <a:pPr marL="514350" lvl="0" indent="-514350">
              <a:buFont typeface="+mj-lt"/>
              <a:buAutoNum type="alphaUcPeriod"/>
            </a:pPr>
            <a:r>
              <a:rPr lang="en-US" dirty="0"/>
              <a:t>Do coffee drinkers have fewer strokes than adults who do not drink coffee? </a:t>
            </a:r>
          </a:p>
          <a:p>
            <a:pPr marL="514350" lvl="0" indent="-514350">
              <a:buFont typeface="+mj-lt"/>
              <a:buAutoNum type="alphaUcPeriod"/>
            </a:pPr>
            <a:r>
              <a:rPr lang="en-US" dirty="0"/>
              <a:t>What percentage of the population are coffee drinkers? </a:t>
            </a:r>
          </a:p>
          <a:p>
            <a:endParaRPr lang="en-US" dirty="0"/>
          </a:p>
        </p:txBody>
      </p:sp>
      <p:sp>
        <p:nvSpPr>
          <p:cNvPr id="4" name="TextBox 3"/>
          <p:cNvSpPr txBox="1"/>
          <p:nvPr/>
        </p:nvSpPr>
        <p:spPr>
          <a:xfrm>
            <a:off x="2209800" y="4876800"/>
            <a:ext cx="4038600" cy="1477328"/>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n-US" b="1" dirty="0" smtClean="0"/>
              <a:t>GAISE Level C</a:t>
            </a:r>
            <a:r>
              <a:rPr lang="en-US" dirty="0" smtClean="0"/>
              <a:t>, “</a:t>
            </a:r>
            <a:r>
              <a:rPr lang="en-US" b="1" dirty="0" smtClean="0"/>
              <a:t>Formulating Questions</a:t>
            </a:r>
            <a:r>
              <a:rPr lang="en-US" dirty="0"/>
              <a:t>”, “Students should be able to formulate questions and determine how data can be collected and analyzed to provide an answer.”</a:t>
            </a:r>
          </a:p>
        </p:txBody>
      </p:sp>
      <p:sp>
        <p:nvSpPr>
          <p:cNvPr id="5" name="TextBox 4"/>
          <p:cNvSpPr txBox="1"/>
          <p:nvPr/>
        </p:nvSpPr>
        <p:spPr>
          <a:xfrm>
            <a:off x="36225" y="4724400"/>
            <a:ext cx="1981200" cy="2031325"/>
          </a:xfrm>
          <a:prstGeom prst="rect">
            <a:avLst/>
          </a:prstGeom>
          <a:solidFill>
            <a:schemeClr val="accent2">
              <a:lumMod val="20000"/>
              <a:lumOff val="80000"/>
            </a:schemeClr>
          </a:solidFill>
          <a:ln>
            <a:solidFill>
              <a:schemeClr val="accent2"/>
            </a:solidFill>
          </a:ln>
        </p:spPr>
        <p:txBody>
          <a:bodyPr wrap="square" rtlCol="0">
            <a:spAutoFit/>
          </a:bodyPr>
          <a:lstStyle/>
          <a:p>
            <a:pPr marL="342900" indent="-342900">
              <a:buFont typeface="+mj-lt"/>
              <a:buAutoNum type="alphaUcPeriod"/>
            </a:pPr>
            <a:r>
              <a:rPr lang="en-US" dirty="0" smtClean="0"/>
              <a:t>29%</a:t>
            </a:r>
          </a:p>
          <a:p>
            <a:pPr marL="342900" indent="-342900">
              <a:buFont typeface="+mj-lt"/>
              <a:buAutoNum type="alphaUcPeriod"/>
            </a:pPr>
            <a:r>
              <a:rPr lang="en-US" b="1" u="sng" dirty="0" smtClean="0"/>
              <a:t>19%</a:t>
            </a:r>
          </a:p>
          <a:p>
            <a:pPr marL="342900" indent="-342900">
              <a:buFont typeface="+mj-lt"/>
              <a:buAutoNum type="alphaUcPeriod"/>
            </a:pPr>
            <a:r>
              <a:rPr lang="en-US" dirty="0" smtClean="0"/>
              <a:t>11%</a:t>
            </a:r>
          </a:p>
          <a:p>
            <a:pPr marL="342900" indent="-342900">
              <a:buFont typeface="+mj-lt"/>
              <a:buAutoNum type="alphaUcPeriod"/>
            </a:pPr>
            <a:r>
              <a:rPr lang="en-US" dirty="0" smtClean="0"/>
              <a:t>40%</a:t>
            </a:r>
          </a:p>
          <a:p>
            <a:endParaRPr lang="en-US" dirty="0" smtClean="0"/>
          </a:p>
          <a:p>
            <a:r>
              <a:rPr lang="en-US" dirty="0" smtClean="0"/>
              <a:t>Point-</a:t>
            </a:r>
            <a:r>
              <a:rPr lang="en-US" dirty="0" err="1" smtClean="0"/>
              <a:t>Biserial</a:t>
            </a:r>
            <a:r>
              <a:rPr lang="en-US" dirty="0" smtClean="0"/>
              <a:t> Correlation 0.34</a:t>
            </a:r>
            <a:endParaRPr lang="en-US" dirty="0"/>
          </a:p>
        </p:txBody>
      </p:sp>
      <p:sp>
        <p:nvSpPr>
          <p:cNvPr id="6" name="TextBox 5"/>
          <p:cNvSpPr txBox="1"/>
          <p:nvPr/>
        </p:nvSpPr>
        <p:spPr>
          <a:xfrm>
            <a:off x="6385810" y="5370729"/>
            <a:ext cx="2667000" cy="369332"/>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n-US" dirty="0"/>
              <a:t>CCSS-M </a:t>
            </a:r>
            <a:r>
              <a:rPr lang="en-US" dirty="0" smtClean="0"/>
              <a:t>Grade 6 SP.1</a:t>
            </a:r>
            <a:endParaRPr lang="en-US" dirty="0"/>
          </a:p>
        </p:txBody>
      </p:sp>
    </p:spTree>
    <p:extLst>
      <p:ext uri="{BB962C8B-B14F-4D97-AF65-F5344CB8AC3E}">
        <p14:creationId xmlns:p14="http://schemas.microsoft.com/office/powerpoint/2010/main" val="352780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
            <a:ext cx="8229600" cy="3657600"/>
          </a:xfrm>
        </p:spPr>
        <p:txBody>
          <a:bodyPr>
            <a:noAutofit/>
          </a:bodyPr>
          <a:lstStyle/>
          <a:p>
            <a:pPr marL="0" indent="0">
              <a:buNone/>
            </a:pPr>
            <a:r>
              <a:rPr lang="en-US" sz="2000" dirty="0"/>
              <a:t>Lee wants to answer the question, “What proportion of sophomores at my high school plan to take a foreign language class during the next school year?” Which of the following methods would best allow Lee to answer his question</a:t>
            </a:r>
            <a:r>
              <a:rPr lang="en-US" sz="2000" dirty="0" smtClean="0"/>
              <a:t>?</a:t>
            </a:r>
          </a:p>
          <a:p>
            <a:pPr marL="0" indent="0">
              <a:buNone/>
            </a:pPr>
            <a:endParaRPr lang="en-US" sz="2000" dirty="0" smtClean="0"/>
          </a:p>
          <a:p>
            <a:pPr marL="457200" lvl="0" indent="-457200">
              <a:buFont typeface="+mj-lt"/>
              <a:buAutoNum type="alphaUcPeriod"/>
            </a:pPr>
            <a:r>
              <a:rPr lang="en-US" sz="2000" dirty="0"/>
              <a:t>Randomly select 50 students from the high school and ask them if they intend to take a foreign language class next year. </a:t>
            </a:r>
            <a:endParaRPr lang="en-US" sz="2000" dirty="0" smtClean="0"/>
          </a:p>
          <a:p>
            <a:pPr marL="457200" lvl="0" indent="-457200">
              <a:buFont typeface="+mj-lt"/>
              <a:buAutoNum type="alphaUcPeriod"/>
            </a:pPr>
            <a:r>
              <a:rPr lang="en-US" sz="2000" dirty="0" smtClean="0"/>
              <a:t>Randomly </a:t>
            </a:r>
            <a:r>
              <a:rPr lang="en-US" sz="2000" dirty="0"/>
              <a:t>select half of the foreign language teachers in the high school and ask them how many students are taking their classes this </a:t>
            </a:r>
            <a:r>
              <a:rPr lang="en-US" sz="2000" dirty="0" smtClean="0"/>
              <a:t>year.</a:t>
            </a:r>
          </a:p>
          <a:p>
            <a:pPr marL="457200" lvl="0" indent="-457200">
              <a:buFont typeface="+mj-lt"/>
              <a:buAutoNum type="alphaUcPeriod"/>
            </a:pPr>
            <a:r>
              <a:rPr lang="en-US" sz="2000" dirty="0" smtClean="0"/>
              <a:t>Randomly </a:t>
            </a:r>
            <a:r>
              <a:rPr lang="en-US" sz="2000" dirty="0"/>
              <a:t>select half of the sophomores taking Spanish this </a:t>
            </a:r>
            <a:r>
              <a:rPr lang="en-US" sz="2000" dirty="0" smtClean="0"/>
              <a:t>year </a:t>
            </a:r>
            <a:r>
              <a:rPr lang="en-US" sz="2000" dirty="0"/>
              <a:t>and ask them if they intend to take Spanish next year</a:t>
            </a:r>
            <a:r>
              <a:rPr lang="en-US" sz="2000" dirty="0" smtClean="0"/>
              <a:t>.</a:t>
            </a:r>
            <a:endParaRPr lang="en-US" sz="2000" dirty="0"/>
          </a:p>
          <a:p>
            <a:pPr marL="457200" lvl="0" indent="-457200">
              <a:buFont typeface="+mj-lt"/>
              <a:buAutoNum type="alphaUcPeriod"/>
            </a:pPr>
            <a:r>
              <a:rPr lang="en-US" sz="2000" dirty="0"/>
              <a:t>Randomly select 40 sophomores from the high school and ask them if they intend to take a foreign language course next year. </a:t>
            </a:r>
          </a:p>
        </p:txBody>
      </p:sp>
      <p:sp>
        <p:nvSpPr>
          <p:cNvPr id="5" name="TextBox 4"/>
          <p:cNvSpPr txBox="1"/>
          <p:nvPr/>
        </p:nvSpPr>
        <p:spPr>
          <a:xfrm>
            <a:off x="2209800" y="5139897"/>
            <a:ext cx="3733800" cy="1200329"/>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n-US" b="1" dirty="0" smtClean="0"/>
              <a:t>GAISE Level C</a:t>
            </a:r>
            <a:r>
              <a:rPr lang="en-US" dirty="0" smtClean="0"/>
              <a:t>, “</a:t>
            </a:r>
            <a:r>
              <a:rPr lang="en-US" b="1" dirty="0" smtClean="0"/>
              <a:t>Collecting Data</a:t>
            </a:r>
            <a:r>
              <a:rPr lang="en-US" dirty="0"/>
              <a:t>”, </a:t>
            </a:r>
            <a:r>
              <a:rPr lang="en-US" dirty="0" smtClean="0"/>
              <a:t>“Students should </a:t>
            </a:r>
            <a:r>
              <a:rPr lang="en-US" dirty="0"/>
              <a:t>understand what constitutes good practice in conducting a sample survey</a:t>
            </a:r>
            <a:r>
              <a:rPr lang="en-US" dirty="0" smtClean="0"/>
              <a:t>.”</a:t>
            </a:r>
            <a:endParaRPr lang="en-US" dirty="0"/>
          </a:p>
        </p:txBody>
      </p:sp>
      <p:sp>
        <p:nvSpPr>
          <p:cNvPr id="6" name="TextBox 5"/>
          <p:cNvSpPr txBox="1"/>
          <p:nvPr/>
        </p:nvSpPr>
        <p:spPr>
          <a:xfrm>
            <a:off x="36225" y="4724400"/>
            <a:ext cx="1981200" cy="2031325"/>
          </a:xfrm>
          <a:prstGeom prst="rect">
            <a:avLst/>
          </a:prstGeom>
          <a:solidFill>
            <a:schemeClr val="accent2">
              <a:lumMod val="20000"/>
              <a:lumOff val="80000"/>
            </a:schemeClr>
          </a:solidFill>
          <a:ln>
            <a:solidFill>
              <a:schemeClr val="accent2"/>
            </a:solidFill>
          </a:ln>
        </p:spPr>
        <p:txBody>
          <a:bodyPr wrap="square" rtlCol="0">
            <a:spAutoFit/>
          </a:bodyPr>
          <a:lstStyle/>
          <a:p>
            <a:pPr marL="342900" indent="-342900">
              <a:buFont typeface="+mj-lt"/>
              <a:buAutoNum type="alphaUcPeriod"/>
            </a:pPr>
            <a:r>
              <a:rPr lang="en-US" dirty="0" smtClean="0"/>
              <a:t>20%</a:t>
            </a:r>
          </a:p>
          <a:p>
            <a:pPr marL="342900" indent="-342900">
              <a:buFont typeface="+mj-lt"/>
              <a:buAutoNum type="alphaUcPeriod"/>
            </a:pPr>
            <a:r>
              <a:rPr lang="en-US" dirty="0" smtClean="0"/>
              <a:t>8%</a:t>
            </a:r>
          </a:p>
          <a:p>
            <a:pPr marL="342900" indent="-342900">
              <a:buFont typeface="+mj-lt"/>
              <a:buAutoNum type="alphaUcPeriod"/>
            </a:pPr>
            <a:r>
              <a:rPr lang="en-US" dirty="0" smtClean="0"/>
              <a:t>10%</a:t>
            </a:r>
          </a:p>
          <a:p>
            <a:pPr marL="342900" indent="-342900">
              <a:buFont typeface="+mj-lt"/>
              <a:buAutoNum type="alphaUcPeriod"/>
            </a:pPr>
            <a:r>
              <a:rPr lang="en-US" b="1" u="sng" dirty="0" smtClean="0"/>
              <a:t>62%</a:t>
            </a:r>
          </a:p>
          <a:p>
            <a:endParaRPr lang="en-US" dirty="0" smtClean="0"/>
          </a:p>
          <a:p>
            <a:r>
              <a:rPr lang="en-US" dirty="0" smtClean="0"/>
              <a:t>Point-</a:t>
            </a:r>
            <a:r>
              <a:rPr lang="en-US" dirty="0" err="1" smtClean="0"/>
              <a:t>Biserial</a:t>
            </a:r>
            <a:r>
              <a:rPr lang="en-US" dirty="0" smtClean="0"/>
              <a:t> Correlation 0.48</a:t>
            </a:r>
            <a:endParaRPr lang="en-US" dirty="0"/>
          </a:p>
        </p:txBody>
      </p:sp>
      <p:sp>
        <p:nvSpPr>
          <p:cNvPr id="7" name="TextBox 6"/>
          <p:cNvSpPr txBox="1"/>
          <p:nvPr/>
        </p:nvSpPr>
        <p:spPr>
          <a:xfrm>
            <a:off x="6248400" y="5555395"/>
            <a:ext cx="2667000" cy="369332"/>
          </a:xfrm>
          <a:prstGeom prst="rect">
            <a:avLst/>
          </a:prstGeom>
          <a:solidFill>
            <a:schemeClr val="accent2">
              <a:lumMod val="20000"/>
              <a:lumOff val="80000"/>
            </a:schemeClr>
          </a:solidFill>
          <a:ln>
            <a:solidFill>
              <a:schemeClr val="accent2"/>
            </a:solidFill>
          </a:ln>
        </p:spPr>
        <p:txBody>
          <a:bodyPr wrap="square" rtlCol="0">
            <a:spAutoFit/>
          </a:bodyPr>
          <a:lstStyle/>
          <a:p>
            <a:r>
              <a:rPr lang="en-US" dirty="0"/>
              <a:t>CCSS-M </a:t>
            </a:r>
            <a:r>
              <a:rPr lang="en-US" dirty="0" smtClean="0"/>
              <a:t>High </a:t>
            </a:r>
            <a:r>
              <a:rPr lang="en-US" dirty="0"/>
              <a:t>School </a:t>
            </a:r>
            <a:r>
              <a:rPr lang="en-US" dirty="0" smtClean="0"/>
              <a:t>S-IC.3</a:t>
            </a:r>
            <a:endParaRPr lang="en-US" dirty="0"/>
          </a:p>
        </p:txBody>
      </p:sp>
    </p:spTree>
    <p:extLst>
      <p:ext uri="{BB962C8B-B14F-4D97-AF65-F5344CB8AC3E}">
        <p14:creationId xmlns:p14="http://schemas.microsoft.com/office/powerpoint/2010/main" val="4610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3825"/>
            <a:ext cx="8229600" cy="5973763"/>
          </a:xfrm>
        </p:spPr>
        <p:txBody>
          <a:bodyPr>
            <a:normAutofit fontScale="62500" lnSpcReduction="20000"/>
          </a:bodyPr>
          <a:lstStyle/>
          <a:p>
            <a:pPr marL="0" indent="0">
              <a:buNone/>
            </a:pPr>
            <a:r>
              <a:rPr lang="en-US" dirty="0"/>
              <a:t>A fifth-grade teacher had each of his 30 students choose a chocolate chip cookie and count the number of chips in the cookie that was chosen. The data are displayed below.</a:t>
            </a:r>
          </a:p>
          <a:p>
            <a:pPr marL="0" indent="0">
              <a:buNone/>
            </a:pPr>
            <a:r>
              <a:rPr lang="en-US" dirty="0"/>
              <a:t> </a:t>
            </a: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r>
              <a:rPr lang="en-US" dirty="0"/>
              <a:t>The teacher’s chocolate chip cookie had 27 chips in it. Compared to the students’ results, why would his 27 chips be considered typical for these cookies?</a:t>
            </a:r>
          </a:p>
          <a:p>
            <a:endParaRPr lang="en-US" dirty="0"/>
          </a:p>
          <a:p>
            <a:pPr marL="514350" indent="-514350">
              <a:buFont typeface="+mj-lt"/>
              <a:buAutoNum type="alphaUcPeriod"/>
            </a:pPr>
            <a:r>
              <a:rPr lang="en-US" dirty="0" smtClean="0"/>
              <a:t>Because </a:t>
            </a:r>
            <a:r>
              <a:rPr lang="en-US" dirty="0"/>
              <a:t>one cookie had 27 chips. </a:t>
            </a:r>
            <a:endParaRPr lang="en-US" dirty="0" smtClean="0"/>
          </a:p>
          <a:p>
            <a:pPr marL="514350" indent="-514350">
              <a:buFont typeface="+mj-lt"/>
              <a:buAutoNum type="alphaUcPeriod"/>
            </a:pPr>
            <a:r>
              <a:rPr lang="en-US" dirty="0" smtClean="0"/>
              <a:t>Because one cookie had 39 chips.</a:t>
            </a:r>
          </a:p>
          <a:p>
            <a:pPr marL="514350" indent="-514350">
              <a:buFont typeface="+mj-lt"/>
              <a:buAutoNum type="alphaUcPeriod"/>
            </a:pPr>
            <a:r>
              <a:rPr lang="en-US" dirty="0" smtClean="0"/>
              <a:t>Because </a:t>
            </a:r>
            <a:r>
              <a:rPr lang="en-US" dirty="0"/>
              <a:t>26 out of 30 cookies had between 18 and 28 chips</a:t>
            </a:r>
            <a:r>
              <a:rPr lang="en-US" dirty="0" smtClean="0"/>
              <a:t>.</a:t>
            </a:r>
            <a:endParaRPr lang="en-US" dirty="0"/>
          </a:p>
          <a:p>
            <a:pPr marL="514350" indent="-514350">
              <a:buFont typeface="+mj-lt"/>
              <a:buAutoNum type="alphaUcPeriod"/>
            </a:pPr>
            <a:r>
              <a:rPr lang="en-US" dirty="0" smtClean="0"/>
              <a:t>Because </a:t>
            </a:r>
            <a:r>
              <a:rPr lang="en-US" dirty="0"/>
              <a:t>all cookies had between 18 and 39 chips. </a:t>
            </a:r>
          </a:p>
          <a:p>
            <a:endParaRPr lang="en-US" dirty="0"/>
          </a:p>
        </p:txBody>
      </p:sp>
      <p:pic>
        <p:nvPicPr>
          <p:cNvPr id="7" name="Picture 6" descr="C:\Users\Doug\Documents\School\2012-08 (Fall 2012)\LOCUS Work\Work (Nov. 3)\Graphs and code (Batch 2)\A-3-1-3.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838200"/>
            <a:ext cx="4419600" cy="2762250"/>
          </a:xfrm>
          <a:prstGeom prst="rect">
            <a:avLst/>
          </a:prstGeom>
          <a:noFill/>
          <a:ln>
            <a:noFill/>
          </a:ln>
        </p:spPr>
      </p:pic>
      <p:sp>
        <p:nvSpPr>
          <p:cNvPr id="6" name="TextBox 5"/>
          <p:cNvSpPr txBox="1"/>
          <p:nvPr/>
        </p:nvSpPr>
        <p:spPr>
          <a:xfrm>
            <a:off x="19987" y="6211669"/>
            <a:ext cx="5791200" cy="646331"/>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n-US" b="1" dirty="0" smtClean="0"/>
              <a:t>GAISE Level A</a:t>
            </a:r>
            <a:r>
              <a:rPr lang="en-US" dirty="0" smtClean="0"/>
              <a:t>, “</a:t>
            </a:r>
            <a:r>
              <a:rPr lang="en-US" b="1" dirty="0" smtClean="0"/>
              <a:t>Analyzing Data</a:t>
            </a:r>
            <a:r>
              <a:rPr lang="en-US" dirty="0"/>
              <a:t>”, </a:t>
            </a:r>
            <a:endParaRPr lang="en-US" dirty="0" smtClean="0"/>
          </a:p>
          <a:p>
            <a:pPr algn="ctr"/>
            <a:r>
              <a:rPr lang="en-US" dirty="0" smtClean="0"/>
              <a:t>“</a:t>
            </a:r>
            <a:r>
              <a:rPr lang="en-US" dirty="0"/>
              <a:t>Students compare individual to individual</a:t>
            </a:r>
            <a:r>
              <a:rPr lang="en-US" dirty="0" smtClean="0"/>
              <a:t>.”</a:t>
            </a:r>
            <a:endParaRPr lang="en-US" dirty="0"/>
          </a:p>
        </p:txBody>
      </p:sp>
      <p:sp>
        <p:nvSpPr>
          <p:cNvPr id="9" name="TextBox 8"/>
          <p:cNvSpPr txBox="1"/>
          <p:nvPr/>
        </p:nvSpPr>
        <p:spPr>
          <a:xfrm>
            <a:off x="571500" y="1203662"/>
            <a:ext cx="1981200" cy="2031325"/>
          </a:xfrm>
          <a:prstGeom prst="rect">
            <a:avLst/>
          </a:prstGeom>
          <a:solidFill>
            <a:schemeClr val="accent2">
              <a:lumMod val="20000"/>
              <a:lumOff val="80000"/>
            </a:schemeClr>
          </a:solidFill>
          <a:ln>
            <a:solidFill>
              <a:schemeClr val="accent2"/>
            </a:solidFill>
          </a:ln>
        </p:spPr>
        <p:txBody>
          <a:bodyPr wrap="square" rtlCol="0">
            <a:spAutoFit/>
          </a:bodyPr>
          <a:lstStyle/>
          <a:p>
            <a:pPr marL="342900" indent="-342900">
              <a:buFont typeface="+mj-lt"/>
              <a:buAutoNum type="alphaUcPeriod"/>
            </a:pPr>
            <a:r>
              <a:rPr lang="en-US" dirty="0" smtClean="0"/>
              <a:t>8%</a:t>
            </a:r>
          </a:p>
          <a:p>
            <a:pPr marL="342900" indent="-342900">
              <a:buFont typeface="+mj-lt"/>
              <a:buAutoNum type="alphaUcPeriod"/>
            </a:pPr>
            <a:r>
              <a:rPr lang="en-US" dirty="0" smtClean="0"/>
              <a:t>2%</a:t>
            </a:r>
          </a:p>
          <a:p>
            <a:pPr marL="342900" indent="-342900">
              <a:buFont typeface="+mj-lt"/>
              <a:buAutoNum type="alphaUcPeriod"/>
            </a:pPr>
            <a:r>
              <a:rPr lang="en-US" b="1" u="sng" dirty="0" smtClean="0"/>
              <a:t>59%</a:t>
            </a:r>
          </a:p>
          <a:p>
            <a:pPr marL="342900" indent="-342900">
              <a:buFont typeface="+mj-lt"/>
              <a:buAutoNum type="alphaUcPeriod"/>
            </a:pPr>
            <a:r>
              <a:rPr lang="en-US" dirty="0" smtClean="0"/>
              <a:t>30%</a:t>
            </a:r>
          </a:p>
          <a:p>
            <a:endParaRPr lang="en-US" dirty="0" smtClean="0"/>
          </a:p>
          <a:p>
            <a:r>
              <a:rPr lang="en-US" dirty="0" smtClean="0"/>
              <a:t>Point-</a:t>
            </a:r>
            <a:r>
              <a:rPr lang="en-US" dirty="0" err="1" smtClean="0"/>
              <a:t>Biserial</a:t>
            </a:r>
            <a:r>
              <a:rPr lang="en-US" dirty="0" smtClean="0"/>
              <a:t> Correlation 0.41</a:t>
            </a:r>
            <a:endParaRPr lang="en-US" dirty="0"/>
          </a:p>
        </p:txBody>
      </p:sp>
      <p:sp>
        <p:nvSpPr>
          <p:cNvPr id="13" name="TextBox 12"/>
          <p:cNvSpPr txBox="1"/>
          <p:nvPr/>
        </p:nvSpPr>
        <p:spPr>
          <a:xfrm>
            <a:off x="6248400" y="6291164"/>
            <a:ext cx="2407171" cy="369332"/>
          </a:xfrm>
          <a:prstGeom prst="rect">
            <a:avLst/>
          </a:prstGeom>
          <a:solidFill>
            <a:schemeClr val="accent2">
              <a:lumMod val="20000"/>
              <a:lumOff val="80000"/>
            </a:schemeClr>
          </a:solidFill>
          <a:ln>
            <a:solidFill>
              <a:schemeClr val="accent2"/>
            </a:solidFill>
          </a:ln>
        </p:spPr>
        <p:txBody>
          <a:bodyPr wrap="square" rtlCol="0">
            <a:spAutoFit/>
          </a:bodyPr>
          <a:lstStyle/>
          <a:p>
            <a:r>
              <a:rPr lang="en-US" dirty="0"/>
              <a:t>CCSS-M Grade 5 </a:t>
            </a:r>
            <a:r>
              <a:rPr lang="en-US" dirty="0" smtClean="0"/>
              <a:t>MD.2</a:t>
            </a:r>
            <a:endParaRPr lang="en-US" dirty="0"/>
          </a:p>
        </p:txBody>
      </p:sp>
    </p:spTree>
    <p:extLst>
      <p:ext uri="{BB962C8B-B14F-4D97-AF65-F5344CB8AC3E}">
        <p14:creationId xmlns:p14="http://schemas.microsoft.com/office/powerpoint/2010/main" val="100208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233"/>
            <a:ext cx="8229600" cy="4012367"/>
          </a:xfrm>
        </p:spPr>
        <p:txBody>
          <a:bodyPr>
            <a:normAutofit fontScale="62500" lnSpcReduction="20000"/>
          </a:bodyPr>
          <a:lstStyle/>
          <a:p>
            <a:pPr marL="0" indent="0">
              <a:buNone/>
            </a:pPr>
            <a:r>
              <a:rPr lang="en-US" dirty="0"/>
              <a:t>A citrus farmer grows two types of oranges:  mandarin and navel.  The distributions of weight for each type of orange grown on his farm are shown in the histograms below.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The </a:t>
            </a:r>
            <a:r>
              <a:rPr lang="en-US" dirty="0"/>
              <a:t>farmer will select a random sample of 100 mandarin oranges and a random sample of 100 navel oranges. Which sample is more likely to produce a sample mean within 1 ounce of the mean weight for its population?  </a:t>
            </a:r>
          </a:p>
          <a:p>
            <a:pPr marL="0" indent="0">
              <a:buNone/>
            </a:pPr>
            <a:endParaRPr lang="en-US" dirty="0"/>
          </a:p>
        </p:txBody>
      </p:sp>
      <p:pic>
        <p:nvPicPr>
          <p:cNvPr id="5" name="Picture 4" descr="C:\Users\Doug\Documents\School\2013-01 (Spring 2013)\LOCUS\Post-San Diego\New Art (Pre-Pilot)\B-4-5-2_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6855" y="808220"/>
            <a:ext cx="2921635" cy="1828800"/>
          </a:xfrm>
          <a:prstGeom prst="rect">
            <a:avLst/>
          </a:prstGeom>
          <a:noFill/>
          <a:ln>
            <a:noFill/>
          </a:ln>
        </p:spPr>
      </p:pic>
      <p:pic>
        <p:nvPicPr>
          <p:cNvPr id="6" name="Picture 5" descr="C:\Users\Doug\Documents\School\2013-01 (Spring 2013)\LOCUS\Post-San Diego\New Art (Pre-Pilot)\B-4-5-2_2.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5965" y="808220"/>
            <a:ext cx="2921635" cy="1828800"/>
          </a:xfrm>
          <a:prstGeom prst="rect">
            <a:avLst/>
          </a:prstGeom>
          <a:noFill/>
          <a:ln>
            <a:noFill/>
          </a:ln>
        </p:spPr>
      </p:pic>
      <p:sp>
        <p:nvSpPr>
          <p:cNvPr id="7" name="TextBox 6"/>
          <p:cNvSpPr txBox="1"/>
          <p:nvPr/>
        </p:nvSpPr>
        <p:spPr>
          <a:xfrm>
            <a:off x="19987" y="5934670"/>
            <a:ext cx="5791200" cy="923330"/>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en-US" b="1" dirty="0" smtClean="0"/>
              <a:t>GAISE Level B</a:t>
            </a:r>
            <a:r>
              <a:rPr lang="en-US" dirty="0" smtClean="0"/>
              <a:t>, “</a:t>
            </a:r>
            <a:r>
              <a:rPr lang="en-US" b="1" dirty="0" smtClean="0"/>
              <a:t>Interpreting Data</a:t>
            </a:r>
            <a:r>
              <a:rPr lang="en-US" dirty="0"/>
              <a:t>”, </a:t>
            </a:r>
            <a:endParaRPr lang="en-US" dirty="0" smtClean="0"/>
          </a:p>
          <a:p>
            <a:pPr algn="ctr"/>
            <a:r>
              <a:rPr lang="en-US" dirty="0"/>
              <a:t>“Students describe differences between two or more groups with respect to center, spread, and shape</a:t>
            </a:r>
            <a:r>
              <a:rPr lang="en-US" dirty="0" smtClean="0"/>
              <a:t>.”</a:t>
            </a:r>
            <a:endParaRPr lang="en-US" dirty="0"/>
          </a:p>
        </p:txBody>
      </p:sp>
      <p:sp>
        <p:nvSpPr>
          <p:cNvPr id="8" name="TextBox 7"/>
          <p:cNvSpPr txBox="1"/>
          <p:nvPr/>
        </p:nvSpPr>
        <p:spPr>
          <a:xfrm>
            <a:off x="6794292" y="3829301"/>
            <a:ext cx="1981200" cy="2031325"/>
          </a:xfrm>
          <a:prstGeom prst="rect">
            <a:avLst/>
          </a:prstGeom>
          <a:solidFill>
            <a:schemeClr val="accent2">
              <a:lumMod val="20000"/>
              <a:lumOff val="80000"/>
            </a:schemeClr>
          </a:solidFill>
          <a:ln>
            <a:solidFill>
              <a:schemeClr val="accent2"/>
            </a:solidFill>
          </a:ln>
        </p:spPr>
        <p:txBody>
          <a:bodyPr wrap="square" rtlCol="0">
            <a:spAutoFit/>
          </a:bodyPr>
          <a:lstStyle/>
          <a:p>
            <a:pPr marL="342900" indent="-342900">
              <a:buFont typeface="+mj-lt"/>
              <a:buAutoNum type="alphaUcPeriod"/>
            </a:pPr>
            <a:r>
              <a:rPr lang="en-US" b="1" u="sng" dirty="0" smtClean="0"/>
              <a:t>55%</a:t>
            </a:r>
          </a:p>
          <a:p>
            <a:pPr marL="342900" indent="-342900">
              <a:buFont typeface="+mj-lt"/>
              <a:buAutoNum type="alphaUcPeriod"/>
            </a:pPr>
            <a:r>
              <a:rPr lang="en-US" dirty="0" smtClean="0"/>
              <a:t>13%</a:t>
            </a:r>
          </a:p>
          <a:p>
            <a:pPr marL="342900" indent="-342900">
              <a:buFont typeface="+mj-lt"/>
              <a:buAutoNum type="alphaUcPeriod"/>
            </a:pPr>
            <a:r>
              <a:rPr lang="en-US" dirty="0" smtClean="0"/>
              <a:t>18%</a:t>
            </a:r>
          </a:p>
          <a:p>
            <a:pPr marL="342900" indent="-342900">
              <a:buFont typeface="+mj-lt"/>
              <a:buAutoNum type="alphaUcPeriod"/>
            </a:pPr>
            <a:r>
              <a:rPr lang="en-US" dirty="0" smtClean="0"/>
              <a:t>13%</a:t>
            </a:r>
          </a:p>
          <a:p>
            <a:endParaRPr lang="en-US" dirty="0" smtClean="0"/>
          </a:p>
          <a:p>
            <a:r>
              <a:rPr lang="en-US" dirty="0" smtClean="0"/>
              <a:t>Point-</a:t>
            </a:r>
            <a:r>
              <a:rPr lang="en-US" dirty="0" err="1" smtClean="0"/>
              <a:t>Biserial</a:t>
            </a:r>
            <a:r>
              <a:rPr lang="en-US" dirty="0" smtClean="0"/>
              <a:t> Correlation 0.44</a:t>
            </a:r>
            <a:endParaRPr lang="en-US" dirty="0"/>
          </a:p>
        </p:txBody>
      </p:sp>
      <p:sp>
        <p:nvSpPr>
          <p:cNvPr id="9" name="TextBox 8"/>
          <p:cNvSpPr txBox="1"/>
          <p:nvPr/>
        </p:nvSpPr>
        <p:spPr>
          <a:xfrm>
            <a:off x="6248400" y="6475830"/>
            <a:ext cx="2743200" cy="369332"/>
          </a:xfrm>
          <a:prstGeom prst="rect">
            <a:avLst/>
          </a:prstGeom>
          <a:solidFill>
            <a:schemeClr val="accent2">
              <a:lumMod val="20000"/>
              <a:lumOff val="80000"/>
            </a:schemeClr>
          </a:solidFill>
          <a:ln>
            <a:solidFill>
              <a:schemeClr val="accent2"/>
            </a:solidFill>
          </a:ln>
        </p:spPr>
        <p:txBody>
          <a:bodyPr wrap="square" rtlCol="0">
            <a:spAutoFit/>
          </a:bodyPr>
          <a:lstStyle/>
          <a:p>
            <a:r>
              <a:rPr lang="en-US" dirty="0"/>
              <a:t>CCSS-M </a:t>
            </a:r>
            <a:r>
              <a:rPr lang="en-US" dirty="0" smtClean="0"/>
              <a:t>High School S-ID.3</a:t>
            </a:r>
            <a:endParaRPr lang="en-US" dirty="0"/>
          </a:p>
        </p:txBody>
      </p:sp>
      <p:sp>
        <p:nvSpPr>
          <p:cNvPr id="10" name="TextBox 9"/>
          <p:cNvSpPr txBox="1"/>
          <p:nvPr/>
        </p:nvSpPr>
        <p:spPr>
          <a:xfrm>
            <a:off x="304800" y="3581400"/>
            <a:ext cx="6477000" cy="2308324"/>
          </a:xfrm>
          <a:prstGeom prst="rect">
            <a:avLst/>
          </a:prstGeom>
          <a:noFill/>
        </p:spPr>
        <p:txBody>
          <a:bodyPr wrap="square" rtlCol="0">
            <a:spAutoFit/>
          </a:bodyPr>
          <a:lstStyle/>
          <a:p>
            <a:pPr marL="514350" lvl="0" indent="-514350">
              <a:buFont typeface="+mj-lt"/>
              <a:buAutoNum type="alphaUcPeriod"/>
            </a:pPr>
            <a:r>
              <a:rPr lang="en-US" sz="1600" dirty="0"/>
              <a:t>The sample of mandarin oranges because the weights of mandarin oranges are less variable than the weights of navel oranges.  </a:t>
            </a:r>
          </a:p>
          <a:p>
            <a:pPr marL="514350" lvl="0" indent="-514350">
              <a:buFont typeface="+mj-lt"/>
              <a:buAutoNum type="alphaUcPeriod"/>
            </a:pPr>
            <a:r>
              <a:rPr lang="en-US" sz="1600" dirty="0"/>
              <a:t>The sample of navel oranges because the weights of navel oranges have a greater mean than the weights of mandarin oranges. </a:t>
            </a:r>
          </a:p>
          <a:p>
            <a:pPr marL="514350" lvl="0" indent="-514350">
              <a:buFont typeface="+mj-lt"/>
              <a:buAutoNum type="alphaUcPeriod"/>
            </a:pPr>
            <a:r>
              <a:rPr lang="en-US" sz="1600" dirty="0"/>
              <a:t>Both samples are equally likely to produce a sample mean within 1 ounce because the sample sizes are the same. </a:t>
            </a:r>
          </a:p>
          <a:p>
            <a:pPr marL="514350" lvl="0" indent="-514350">
              <a:buFont typeface="+mj-lt"/>
              <a:buAutoNum type="alphaUcPeriod"/>
            </a:pPr>
            <a:r>
              <a:rPr lang="en-US" sz="1600" dirty="0"/>
              <a:t>It is impossible to know which sample is more likely to produce a sample mean within 1 ounce without the actual data from the samples. </a:t>
            </a:r>
          </a:p>
        </p:txBody>
      </p:sp>
    </p:spTree>
    <p:extLst>
      <p:ext uri="{BB962C8B-B14F-4D97-AF65-F5344CB8AC3E}">
        <p14:creationId xmlns:p14="http://schemas.microsoft.com/office/powerpoint/2010/main" val="117257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1161</Words>
  <Application>Microsoft Office PowerPoint</Application>
  <PresentationFormat>On-screen Show (4:3)</PresentationFormat>
  <Paragraphs>181</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LOCUS as a Tool to Measure Teachers’ Preparation to Teach Statistics</vt:lpstr>
      <vt:lpstr>The challenge of teacher preparation</vt:lpstr>
      <vt:lpstr>The challenge of teacher preparation</vt:lpstr>
      <vt:lpstr>LOCUS Assessments</vt:lpstr>
      <vt:lpstr>Sample items</vt:lpstr>
      <vt:lpstr>PowerPoint Presentation</vt:lpstr>
      <vt:lpstr>PowerPoint Presentation</vt:lpstr>
      <vt:lpstr>PowerPoint Presentation</vt:lpstr>
      <vt:lpstr>PowerPoint Presentation</vt:lpstr>
      <vt:lpstr>LOCUS resources</vt:lpstr>
      <vt:lpstr>Thanks!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LOCUS as a Tool to Measure Teachers’ Preparation to Teach Statistics</dc:title>
  <dc:creator>Rino</dc:creator>
  <cp:lastModifiedBy>Rino</cp:lastModifiedBy>
  <cp:revision>52</cp:revision>
  <dcterms:created xsi:type="dcterms:W3CDTF">2014-05-01T16:51:03Z</dcterms:created>
  <dcterms:modified xsi:type="dcterms:W3CDTF">2014-05-07T13:59:00Z</dcterms:modified>
</cp:coreProperties>
</file>