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8" r:id="rId3"/>
    <p:sldId id="259" r:id="rId4"/>
    <p:sldId id="260" r:id="rId5"/>
    <p:sldId id="261" r:id="rId6"/>
    <p:sldId id="272" r:id="rId7"/>
    <p:sldId id="270" r:id="rId8"/>
    <p:sldId id="271" r:id="rId9"/>
    <p:sldId id="263" r:id="rId10"/>
    <p:sldId id="264" r:id="rId11"/>
    <p:sldId id="266" r:id="rId12"/>
    <p:sldId id="267" r:id="rId13"/>
    <p:sldId id="268" r:id="rId14"/>
    <p:sldId id="277" r:id="rId15"/>
    <p:sldId id="283" r:id="rId16"/>
    <p:sldId id="273" r:id="rId17"/>
    <p:sldId id="278" r:id="rId18"/>
    <p:sldId id="284" r:id="rId19"/>
    <p:sldId id="274" r:id="rId20"/>
    <p:sldId id="282" r:id="rId21"/>
  </p:sldIdLst>
  <p:sldSz cx="9144000" cy="6858000" type="screen4x3"/>
  <p:notesSz cx="6797675" cy="99314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470" autoAdjust="0"/>
  </p:normalViewPr>
  <p:slideViewPr>
    <p:cSldViewPr>
      <p:cViewPr>
        <p:scale>
          <a:sx n="50" d="100"/>
          <a:sy n="50" d="100"/>
        </p:scale>
        <p:origin x="-1956" y="-5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03302D-39E4-4F9E-BACA-1A863AED28D9}" type="datetimeFigureOut">
              <a:rPr lang="fr-CA" smtClean="0"/>
              <a:t>02/mai/2014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7415"/>
            <a:ext cx="543814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5659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33106"/>
            <a:ext cx="2945659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A5C654-E6F5-4123-82EA-3E0810ABB99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173844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A5C654-E6F5-4123-82EA-3E0810ABB99A}" type="slidenum">
              <a:rPr lang="fr-CA" smtClean="0"/>
              <a:t>3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736553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 smtClean="0"/>
              <a:t>Les pétulance</a:t>
            </a:r>
            <a:r>
              <a:rPr lang="fr-CA" baseline="0" dirty="0" smtClean="0"/>
              <a:t> juvénile: si on leur demande beaucoup, des choses qui vont servir. On leur fait confiance, ils donnent beaucoup.</a:t>
            </a:r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A5C654-E6F5-4123-82EA-3E0810ABB99A}" type="slidenum">
              <a:rPr lang="fr-CA" smtClean="0"/>
              <a:t>14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80041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29B2D-CE76-4F36-997E-29FB69912CE3}" type="datetimeFigureOut">
              <a:rPr lang="fr-CA" smtClean="0"/>
              <a:t>02/mai/2014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4DB4D-D859-4F4E-90AA-FDDA30E7DFF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44970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29B2D-CE76-4F36-997E-29FB69912CE3}" type="datetimeFigureOut">
              <a:rPr lang="fr-CA" smtClean="0"/>
              <a:t>02/mai/2014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4DB4D-D859-4F4E-90AA-FDDA30E7DFF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83127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29B2D-CE76-4F36-997E-29FB69912CE3}" type="datetimeFigureOut">
              <a:rPr lang="fr-CA" smtClean="0"/>
              <a:t>02/mai/2014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4DB4D-D859-4F4E-90AA-FDDA30E7DFF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54786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29B2D-CE76-4F36-997E-29FB69912CE3}" type="datetimeFigureOut">
              <a:rPr lang="fr-CA" smtClean="0"/>
              <a:t>02/mai/2014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4DB4D-D859-4F4E-90AA-FDDA30E7DFF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98301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29B2D-CE76-4F36-997E-29FB69912CE3}" type="datetimeFigureOut">
              <a:rPr lang="fr-CA" smtClean="0"/>
              <a:t>02/mai/2014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4DB4D-D859-4F4E-90AA-FDDA30E7DFF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04134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29B2D-CE76-4F36-997E-29FB69912CE3}" type="datetimeFigureOut">
              <a:rPr lang="fr-CA" smtClean="0"/>
              <a:t>02/mai/2014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4DB4D-D859-4F4E-90AA-FDDA30E7DFF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79705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29B2D-CE76-4F36-997E-29FB69912CE3}" type="datetimeFigureOut">
              <a:rPr lang="fr-CA" smtClean="0"/>
              <a:t>02/mai/2014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4DB4D-D859-4F4E-90AA-FDDA30E7DFF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65916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29B2D-CE76-4F36-997E-29FB69912CE3}" type="datetimeFigureOut">
              <a:rPr lang="fr-CA" smtClean="0"/>
              <a:t>02/mai/2014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4DB4D-D859-4F4E-90AA-FDDA30E7DFF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08380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29B2D-CE76-4F36-997E-29FB69912CE3}" type="datetimeFigureOut">
              <a:rPr lang="fr-CA" smtClean="0"/>
              <a:t>02/mai/2014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4DB4D-D859-4F4E-90AA-FDDA30E7DFF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58750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29B2D-CE76-4F36-997E-29FB69912CE3}" type="datetimeFigureOut">
              <a:rPr lang="fr-CA" smtClean="0"/>
              <a:t>02/mai/2014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4DB4D-D859-4F4E-90AA-FDDA30E7DFF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28782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29B2D-CE76-4F36-997E-29FB69912CE3}" type="datetimeFigureOut">
              <a:rPr lang="fr-CA" smtClean="0"/>
              <a:t>02/mai/2014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4DB4D-D859-4F4E-90AA-FDDA30E7DFF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61533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6000"/>
            <a:lum/>
          </a:blip>
          <a:srcRect/>
          <a:stretch>
            <a:fillRect t="-32000" b="-3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29B2D-CE76-4F36-997E-29FB69912CE3}" type="datetimeFigureOut">
              <a:rPr lang="fr-CA" smtClean="0"/>
              <a:t>02/mai/2014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04DB4D-D859-4F4E-90AA-FDDA30E7DFF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00336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ikistat.mgi.polymtl.ca/tiki-index.php?page=Flipped+Teaching" TargetMode="External"/><Relationship Id="rId2" Type="http://schemas.openxmlformats.org/officeDocument/2006/relationships/hyperlink" Target="mailto:Louis.Marc.Bourdeau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ikistat.mgi.polymtl.ca/tiki-download_file.php?fileId=50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ikistat.mgi.polymtl.ca/tiki-download_file.php?fileId=47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ikistat.mgi.polymtl.ca/tiki-download_file.php?fileId=46" TargetMode="External"/><Relationship Id="rId2" Type="http://schemas.openxmlformats.org/officeDocument/2006/relationships/hyperlink" Target="http://wikistat.mgi.polymtl.ca/tiki-download_file.php?fileId=45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11560" y="836712"/>
            <a:ext cx="7846640" cy="5040560"/>
          </a:xfrm>
        </p:spPr>
        <p:txBody>
          <a:bodyPr>
            <a:normAutofit fontScale="90000"/>
          </a:bodyPr>
          <a:lstStyle/>
          <a:p>
            <a:r>
              <a:rPr lang="fr-CA" b="1" dirty="0" err="1" smtClean="0"/>
              <a:t>Statistical</a:t>
            </a:r>
            <a:r>
              <a:rPr lang="fr-CA" b="1" dirty="0" smtClean="0"/>
              <a:t> </a:t>
            </a:r>
            <a:r>
              <a:rPr lang="fr-CA" b="1" dirty="0" err="1" smtClean="0"/>
              <a:t>Methods</a:t>
            </a:r>
            <a:r>
              <a:rPr lang="fr-CA" b="1" dirty="0" smtClean="0"/>
              <a:t> for </a:t>
            </a:r>
            <a:r>
              <a:rPr lang="fr-CA" b="1" dirty="0" err="1" smtClean="0"/>
              <a:t>Engineers</a:t>
            </a:r>
            <a:r>
              <a:rPr lang="fr-CA" sz="4000" b="1" dirty="0" smtClean="0"/>
              <a:t/>
            </a:r>
            <a:br>
              <a:rPr lang="fr-CA" sz="4000" b="1" dirty="0" smtClean="0"/>
            </a:br>
            <a:r>
              <a:rPr lang="fr-CA" sz="4900" b="1" dirty="0" smtClean="0"/>
              <a:t/>
            </a:r>
            <a:br>
              <a:rPr lang="fr-CA" sz="4900" b="1" dirty="0" smtClean="0"/>
            </a:br>
            <a:r>
              <a:rPr lang="fr-CA" sz="3200" b="1" dirty="0" err="1" smtClean="0">
                <a:solidFill>
                  <a:schemeClr val="accent2">
                    <a:lumMod val="75000"/>
                  </a:schemeClr>
                </a:solidFill>
              </a:rPr>
              <a:t>Developing</a:t>
            </a:r>
            <a:r>
              <a:rPr lang="fr-CA" sz="3200" b="1" dirty="0" smtClean="0">
                <a:solidFill>
                  <a:schemeClr val="accent2">
                    <a:lumMod val="75000"/>
                  </a:schemeClr>
                </a:solidFill>
              </a:rPr>
              <a:t> a </a:t>
            </a:r>
            <a:r>
              <a:rPr lang="fr-CA" sz="3200" b="1" dirty="0" err="1">
                <a:solidFill>
                  <a:schemeClr val="accent2">
                    <a:lumMod val="75000"/>
                  </a:schemeClr>
                </a:solidFill>
              </a:rPr>
              <a:t>F</a:t>
            </a:r>
            <a:r>
              <a:rPr lang="fr-CA" sz="3200" b="1" dirty="0" err="1" smtClean="0">
                <a:solidFill>
                  <a:schemeClr val="accent2">
                    <a:lumMod val="75000"/>
                  </a:schemeClr>
                </a:solidFill>
              </a:rPr>
              <a:t>lipped</a:t>
            </a:r>
            <a:r>
              <a:rPr lang="fr-CA" sz="32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fr-CA" sz="3200" b="1" dirty="0" err="1">
                <a:solidFill>
                  <a:schemeClr val="accent2">
                    <a:lumMod val="75000"/>
                  </a:schemeClr>
                </a:solidFill>
              </a:rPr>
              <a:t>P</a:t>
            </a:r>
            <a:r>
              <a:rPr lang="fr-CA" sz="3200" b="1" dirty="0" err="1" smtClean="0">
                <a:solidFill>
                  <a:schemeClr val="accent2">
                    <a:lumMod val="75000"/>
                  </a:schemeClr>
                </a:solidFill>
              </a:rPr>
              <a:t>edagogy</a:t>
            </a:r>
            <a:r>
              <a:rPr lang="fr-CA" sz="3200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fr-CA" sz="32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fr-CA" sz="3200" b="1" dirty="0" smtClean="0">
                <a:solidFill>
                  <a:schemeClr val="accent2">
                    <a:lumMod val="75000"/>
                  </a:schemeClr>
                </a:solidFill>
              </a:rPr>
              <a:t>15 </a:t>
            </a:r>
            <a:r>
              <a:rPr lang="fr-CA" sz="3200" b="1" dirty="0" err="1" smtClean="0">
                <a:solidFill>
                  <a:schemeClr val="accent2">
                    <a:lumMod val="75000"/>
                  </a:schemeClr>
                </a:solidFill>
              </a:rPr>
              <a:t>years</a:t>
            </a:r>
            <a:r>
              <a:rPr lang="fr-CA" sz="32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fr-CA" sz="3200" b="1" dirty="0" err="1" smtClean="0">
                <a:solidFill>
                  <a:schemeClr val="accent2">
                    <a:lumMod val="75000"/>
                  </a:schemeClr>
                </a:solidFill>
              </a:rPr>
              <a:t>before</a:t>
            </a:r>
            <a:r>
              <a:rPr lang="fr-CA" sz="32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fr-CA" sz="3200" b="1" dirty="0" err="1" smtClean="0">
                <a:solidFill>
                  <a:schemeClr val="accent2">
                    <a:lumMod val="75000"/>
                  </a:schemeClr>
                </a:solidFill>
              </a:rPr>
              <a:t>its</a:t>
            </a:r>
            <a:r>
              <a:rPr lang="fr-CA" sz="3200" b="1" dirty="0" smtClean="0">
                <a:solidFill>
                  <a:schemeClr val="accent2">
                    <a:lumMod val="75000"/>
                  </a:schemeClr>
                </a:solidFill>
              </a:rPr>
              <a:t> invention</a:t>
            </a:r>
            <a:br>
              <a:rPr lang="fr-CA" sz="32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fr-CA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fr-CA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fr-CA" sz="3600" b="1" dirty="0" smtClean="0">
                <a:hlinkClick r:id="rId2"/>
              </a:rPr>
              <a:t>Marc Bourdeau</a:t>
            </a:r>
            <a:r>
              <a:rPr lang="fr-CA" sz="3600" b="1" dirty="0" smtClean="0"/>
              <a:t/>
            </a:r>
            <a:br>
              <a:rPr lang="fr-CA" sz="3600" b="1" dirty="0" smtClean="0"/>
            </a:br>
            <a:r>
              <a:rPr lang="fr-CA" sz="2700" b="1" dirty="0" err="1" smtClean="0">
                <a:solidFill>
                  <a:schemeClr val="accent3">
                    <a:lumMod val="50000"/>
                  </a:schemeClr>
                </a:solidFill>
              </a:rPr>
              <a:t>Professor</a:t>
            </a:r>
            <a:r>
              <a:rPr lang="fr-CA" sz="27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CA" sz="2700" b="1" dirty="0" err="1" smtClean="0">
                <a:solidFill>
                  <a:schemeClr val="accent3">
                    <a:lumMod val="50000"/>
                  </a:schemeClr>
                </a:solidFill>
              </a:rPr>
              <a:t>Emeritus</a:t>
            </a:r>
            <a:r>
              <a:rPr lang="fr-CA" sz="2700" b="1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fr-CA" sz="2700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fr-CA" sz="2700" b="1" dirty="0" err="1" smtClean="0">
                <a:solidFill>
                  <a:schemeClr val="accent3">
                    <a:lumMod val="50000"/>
                  </a:schemeClr>
                </a:solidFill>
              </a:rPr>
              <a:t>PolytechniqueMontréal</a:t>
            </a:r>
            <a:r>
              <a:rPr lang="fr-CA" sz="2700" b="1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fr-CA" sz="2700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fr-CA" sz="2700" b="1" dirty="0" err="1" smtClean="0">
                <a:solidFill>
                  <a:schemeClr val="accent3">
                    <a:lumMod val="50000"/>
                  </a:schemeClr>
                </a:solidFill>
              </a:rPr>
              <a:t>e-Cots</a:t>
            </a:r>
            <a:r>
              <a:rPr lang="fr-CA" sz="2700" b="1" dirty="0" smtClean="0">
                <a:solidFill>
                  <a:schemeClr val="accent3">
                    <a:lumMod val="50000"/>
                  </a:schemeClr>
                </a:solidFill>
              </a:rPr>
              <a:t>, May 2014</a:t>
            </a:r>
            <a:br>
              <a:rPr lang="fr-CA" sz="2700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fr-CA" sz="2700" b="1" dirty="0" smtClean="0">
                <a:solidFill>
                  <a:schemeClr val="accent3">
                    <a:lumMod val="50000"/>
                  </a:schemeClr>
                </a:solidFill>
              </a:rPr>
              <a:t>(For the slides, </a:t>
            </a:r>
            <a:r>
              <a:rPr lang="fr-CA" sz="2700" b="1" dirty="0" err="1" smtClean="0">
                <a:solidFill>
                  <a:schemeClr val="accent3">
                    <a:lumMod val="50000"/>
                  </a:schemeClr>
                </a:solidFill>
              </a:rPr>
              <a:t>see</a:t>
            </a:r>
            <a:r>
              <a:rPr lang="fr-CA" sz="27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CA" sz="2700" b="1" dirty="0" smtClean="0">
                <a:solidFill>
                  <a:schemeClr val="accent3">
                    <a:lumMod val="50000"/>
                  </a:schemeClr>
                </a:solidFill>
                <a:hlinkClick r:id="rId3"/>
              </a:rPr>
              <a:t>WikiStat.ca</a:t>
            </a:r>
            <a:r>
              <a:rPr lang="fr-CA" sz="2700" b="1" dirty="0" smtClean="0">
                <a:solidFill>
                  <a:schemeClr val="accent3">
                    <a:lumMod val="50000"/>
                  </a:schemeClr>
                </a:solidFill>
              </a:rPr>
              <a:t>: last line of the page)</a:t>
            </a:r>
            <a:endParaRPr lang="fr-CA" sz="27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4433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1728192"/>
          </a:xfrm>
        </p:spPr>
        <p:txBody>
          <a:bodyPr>
            <a:normAutofit fontScale="90000"/>
          </a:bodyPr>
          <a:lstStyle/>
          <a:p>
            <a:r>
              <a:rPr lang="fr-CA" b="1" dirty="0" err="1" smtClean="0">
                <a:solidFill>
                  <a:srgbClr val="C00000"/>
                </a:solidFill>
              </a:rPr>
              <a:t>Professors</a:t>
            </a:r>
            <a:r>
              <a:rPr lang="fr-CA" b="1" dirty="0" smtClean="0">
                <a:solidFill>
                  <a:srgbClr val="C00000"/>
                </a:solidFill>
              </a:rPr>
              <a:t> and </a:t>
            </a:r>
            <a:r>
              <a:rPr lang="fr-CA" b="1" dirty="0" err="1" smtClean="0">
                <a:solidFill>
                  <a:srgbClr val="C00000"/>
                </a:solidFill>
              </a:rPr>
              <a:t>TAs</a:t>
            </a:r>
            <a:r>
              <a:rPr lang="fr-CA" b="1" dirty="0" smtClean="0">
                <a:solidFill>
                  <a:srgbClr val="C00000"/>
                </a:solidFill>
              </a:rPr>
              <a:t/>
            </a:r>
            <a:br>
              <a:rPr lang="fr-CA" b="1" dirty="0" smtClean="0">
                <a:solidFill>
                  <a:srgbClr val="C00000"/>
                </a:solidFill>
              </a:rPr>
            </a:br>
            <a:r>
              <a:rPr lang="fr-CA" sz="3600" b="1" dirty="0" err="1">
                <a:solidFill>
                  <a:srgbClr val="C00000"/>
                </a:solidFill>
              </a:rPr>
              <a:t>l</a:t>
            </a:r>
            <a:r>
              <a:rPr lang="fr-CA" sz="3600" b="1" dirty="0" err="1" smtClean="0">
                <a:solidFill>
                  <a:srgbClr val="C00000"/>
                </a:solidFill>
              </a:rPr>
              <a:t>ess</a:t>
            </a:r>
            <a:r>
              <a:rPr lang="fr-CA" sz="3600" b="1" dirty="0" smtClean="0">
                <a:solidFill>
                  <a:srgbClr val="C00000"/>
                </a:solidFill>
              </a:rPr>
              <a:t> and </a:t>
            </a:r>
            <a:r>
              <a:rPr lang="fr-CA" sz="3600" b="1" dirty="0" err="1" smtClean="0">
                <a:solidFill>
                  <a:srgbClr val="C00000"/>
                </a:solidFill>
              </a:rPr>
              <a:t>less</a:t>
            </a:r>
            <a:r>
              <a:rPr lang="fr-CA" sz="3600" b="1" dirty="0" smtClean="0">
                <a:solidFill>
                  <a:srgbClr val="C00000"/>
                </a:solidFill>
              </a:rPr>
              <a:t> sages on the stage</a:t>
            </a:r>
            <a:br>
              <a:rPr lang="fr-CA" sz="3600" b="1" dirty="0" smtClean="0">
                <a:solidFill>
                  <a:srgbClr val="C00000"/>
                </a:solidFill>
              </a:rPr>
            </a:br>
            <a:r>
              <a:rPr lang="fr-CA" sz="3600" b="1" dirty="0" smtClean="0">
                <a:solidFill>
                  <a:srgbClr val="C00000"/>
                </a:solidFill>
              </a:rPr>
              <a:t>more and more  guides in the </a:t>
            </a:r>
            <a:r>
              <a:rPr lang="fr-CA" sz="3600" b="1" dirty="0" err="1" smtClean="0">
                <a:solidFill>
                  <a:srgbClr val="C00000"/>
                </a:solidFill>
              </a:rPr>
              <a:t>aisles</a:t>
            </a:r>
            <a:endParaRPr lang="fr-CA" b="1" dirty="0">
              <a:solidFill>
                <a:srgbClr val="C0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87624" y="2311596"/>
            <a:ext cx="6654224" cy="4320480"/>
          </a:xfrm>
        </p:spPr>
        <p:txBody>
          <a:bodyPr>
            <a:normAutofit fontScale="55000" lnSpcReduction="20000"/>
          </a:bodyPr>
          <a:lstStyle/>
          <a:p>
            <a:r>
              <a:rPr lang="fr-CA" b="1" dirty="0" err="1" smtClean="0">
                <a:solidFill>
                  <a:schemeClr val="accent3">
                    <a:lumMod val="50000"/>
                  </a:schemeClr>
                </a:solidFill>
              </a:rPr>
              <a:t>Beginning</a:t>
            </a:r>
            <a:r>
              <a:rPr lang="fr-CA" b="1" dirty="0" smtClean="0">
                <a:solidFill>
                  <a:schemeClr val="accent3">
                    <a:lumMod val="50000"/>
                  </a:schemeClr>
                </a:solidFill>
              </a:rPr>
              <a:t> of the course: lectures on the </a:t>
            </a:r>
            <a:r>
              <a:rPr lang="fr-CA" b="1" dirty="0" err="1" smtClean="0">
                <a:solidFill>
                  <a:schemeClr val="accent3">
                    <a:lumMod val="50000"/>
                  </a:schemeClr>
                </a:solidFill>
              </a:rPr>
              <a:t>elements</a:t>
            </a:r>
            <a:r>
              <a:rPr lang="fr-CA" b="1" dirty="0" smtClean="0">
                <a:solidFill>
                  <a:schemeClr val="accent3">
                    <a:lumMod val="50000"/>
                  </a:schemeClr>
                </a:solidFill>
              </a:rPr>
              <a:t>,  </a:t>
            </a:r>
          </a:p>
          <a:p>
            <a:r>
              <a:rPr lang="fr-CA" b="1" dirty="0" err="1" smtClean="0">
                <a:solidFill>
                  <a:schemeClr val="accent3">
                    <a:lumMod val="50000"/>
                  </a:schemeClr>
                </a:solidFill>
              </a:rPr>
              <a:t>then</a:t>
            </a:r>
            <a:r>
              <a:rPr lang="fr-CA" b="1" dirty="0" smtClean="0">
                <a:solidFill>
                  <a:schemeClr val="accent3">
                    <a:lumMod val="50000"/>
                  </a:schemeClr>
                </a:solidFill>
              </a:rPr>
              <a:t> an </a:t>
            </a:r>
            <a:r>
              <a:rPr lang="fr-CA" b="1" dirty="0" err="1" smtClean="0">
                <a:solidFill>
                  <a:schemeClr val="accent3">
                    <a:lumMod val="50000"/>
                  </a:schemeClr>
                </a:solidFill>
              </a:rPr>
              <a:t>experiment</a:t>
            </a:r>
            <a:r>
              <a:rPr lang="fr-CA" b="1" dirty="0" smtClean="0">
                <a:solidFill>
                  <a:schemeClr val="accent3">
                    <a:lumMod val="50000"/>
                  </a:schemeClr>
                </a:solidFill>
              </a:rPr>
              <a:t> in data </a:t>
            </a:r>
            <a:r>
              <a:rPr lang="fr-CA" b="1" dirty="0" err="1" smtClean="0">
                <a:solidFill>
                  <a:schemeClr val="accent3">
                    <a:lumMod val="50000"/>
                  </a:schemeClr>
                </a:solidFill>
              </a:rPr>
              <a:t>collecting</a:t>
            </a:r>
            <a:r>
              <a:rPr lang="fr-CA" b="1" dirty="0" smtClean="0">
                <a:solidFill>
                  <a:schemeClr val="accent3">
                    <a:lumMod val="50000"/>
                  </a:schemeClr>
                </a:solidFill>
              </a:rPr>
              <a:t>: variation</a:t>
            </a:r>
          </a:p>
          <a:p>
            <a:endParaRPr lang="fr-CA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fr-CA" b="1" dirty="0" smtClean="0">
                <a:solidFill>
                  <a:schemeClr val="accent3">
                    <a:lumMod val="50000"/>
                  </a:schemeClr>
                </a:solidFill>
              </a:rPr>
              <a:t>All </a:t>
            </a:r>
            <a:r>
              <a:rPr lang="fr-CA" b="1" dirty="0" err="1" smtClean="0">
                <a:solidFill>
                  <a:schemeClr val="accent3">
                    <a:lumMod val="50000"/>
                  </a:schemeClr>
                </a:solidFill>
              </a:rPr>
              <a:t>along</a:t>
            </a:r>
            <a:r>
              <a:rPr lang="fr-CA" b="1" dirty="0" smtClean="0">
                <a:solidFill>
                  <a:schemeClr val="accent3">
                    <a:lumMod val="50000"/>
                  </a:schemeClr>
                </a:solidFill>
              </a:rPr>
              <a:t> the course</a:t>
            </a:r>
            <a:r>
              <a:rPr lang="fr-CA" b="1" dirty="0">
                <a:solidFill>
                  <a:schemeClr val="accent3">
                    <a:lumMod val="50000"/>
                  </a:schemeClr>
                </a:solidFill>
              </a:rPr>
              <a:t>:</a:t>
            </a:r>
            <a:r>
              <a:rPr lang="fr-CA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CA" b="1" dirty="0" err="1" smtClean="0">
                <a:solidFill>
                  <a:schemeClr val="accent3">
                    <a:lumMod val="50000"/>
                  </a:schemeClr>
                </a:solidFill>
              </a:rPr>
              <a:t>less</a:t>
            </a:r>
            <a:r>
              <a:rPr lang="fr-CA" b="1" dirty="0" smtClean="0">
                <a:solidFill>
                  <a:schemeClr val="accent3">
                    <a:lumMod val="50000"/>
                  </a:schemeClr>
                </a:solidFill>
              </a:rPr>
              <a:t> and </a:t>
            </a:r>
            <a:r>
              <a:rPr lang="fr-CA" b="1" dirty="0" err="1" smtClean="0">
                <a:solidFill>
                  <a:schemeClr val="accent3">
                    <a:lumMod val="50000"/>
                  </a:schemeClr>
                </a:solidFill>
              </a:rPr>
              <a:t>less</a:t>
            </a:r>
            <a:r>
              <a:rPr lang="fr-CA" b="1" dirty="0" smtClean="0">
                <a:solidFill>
                  <a:schemeClr val="accent3">
                    <a:lumMod val="50000"/>
                  </a:schemeClr>
                </a:solidFill>
              </a:rPr>
              <a:t> lectures</a:t>
            </a:r>
          </a:p>
          <a:p>
            <a:r>
              <a:rPr lang="fr-CA" b="1" dirty="0" smtClean="0">
                <a:solidFill>
                  <a:schemeClr val="accent3">
                    <a:lumMod val="50000"/>
                  </a:schemeClr>
                </a:solidFill>
              </a:rPr>
              <a:t>The </a:t>
            </a:r>
            <a:r>
              <a:rPr lang="fr-CA" b="1" dirty="0" err="1" smtClean="0">
                <a:solidFill>
                  <a:schemeClr val="accent3">
                    <a:lumMod val="50000"/>
                  </a:schemeClr>
                </a:solidFill>
              </a:rPr>
              <a:t>professor</a:t>
            </a:r>
            <a:r>
              <a:rPr lang="fr-CA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CA" b="1" dirty="0" err="1" smtClean="0">
                <a:solidFill>
                  <a:schemeClr val="accent3">
                    <a:lumMod val="50000"/>
                  </a:schemeClr>
                </a:solidFill>
              </a:rPr>
              <a:t>is</a:t>
            </a:r>
            <a:r>
              <a:rPr lang="fr-CA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CA" b="1" dirty="0" err="1" smtClean="0">
                <a:solidFill>
                  <a:schemeClr val="accent3">
                    <a:lumMod val="50000"/>
                  </a:schemeClr>
                </a:solidFill>
              </a:rPr>
              <a:t>less</a:t>
            </a:r>
            <a:r>
              <a:rPr lang="fr-CA" b="1" dirty="0" smtClean="0">
                <a:solidFill>
                  <a:schemeClr val="accent3">
                    <a:lumMod val="50000"/>
                  </a:schemeClr>
                </a:solidFill>
              </a:rPr>
              <a:t> and </a:t>
            </a:r>
            <a:r>
              <a:rPr lang="fr-CA" b="1" dirty="0" err="1" smtClean="0">
                <a:solidFill>
                  <a:schemeClr val="accent3">
                    <a:lumMod val="50000"/>
                  </a:schemeClr>
                </a:solidFill>
              </a:rPr>
              <a:t>less</a:t>
            </a:r>
            <a:r>
              <a:rPr lang="fr-CA" b="1" dirty="0" smtClean="0">
                <a:solidFill>
                  <a:schemeClr val="accent3">
                    <a:lumMod val="50000"/>
                  </a:schemeClr>
                </a:solidFill>
              </a:rPr>
              <a:t> a ‘sage on the stage’</a:t>
            </a:r>
          </a:p>
          <a:p>
            <a:endParaRPr lang="fr-CA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fr-CA" b="1" dirty="0" smtClean="0">
                <a:solidFill>
                  <a:schemeClr val="accent3">
                    <a:lumMod val="50000"/>
                  </a:schemeClr>
                </a:solidFill>
              </a:rPr>
              <a:t>For the </a:t>
            </a:r>
            <a:r>
              <a:rPr lang="fr-CA" b="1" dirty="0" err="1" smtClean="0">
                <a:solidFill>
                  <a:schemeClr val="accent3">
                    <a:lumMod val="50000"/>
                  </a:schemeClr>
                </a:solidFill>
              </a:rPr>
              <a:t>students</a:t>
            </a:r>
            <a:r>
              <a:rPr lang="fr-CA" b="1" dirty="0">
                <a:solidFill>
                  <a:schemeClr val="accent3">
                    <a:lumMod val="50000"/>
                  </a:schemeClr>
                </a:solidFill>
              </a:rPr>
              <a:t>,</a:t>
            </a:r>
            <a:r>
              <a:rPr lang="fr-CA" b="1" dirty="0" smtClean="0">
                <a:solidFill>
                  <a:schemeClr val="accent3">
                    <a:lumMod val="50000"/>
                  </a:schemeClr>
                </a:solidFill>
              </a:rPr>
              <a:t> more and more: </a:t>
            </a:r>
            <a:r>
              <a:rPr lang="fr-CA" b="1" i="1" dirty="0" err="1" smtClean="0">
                <a:solidFill>
                  <a:schemeClr val="accent3">
                    <a:lumMod val="50000"/>
                  </a:schemeClr>
                </a:solidFill>
              </a:rPr>
              <a:t>reading</a:t>
            </a:r>
            <a:r>
              <a:rPr lang="fr-CA" b="1" i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CA" b="1" dirty="0" smtClean="0">
                <a:solidFill>
                  <a:schemeClr val="accent3">
                    <a:lumMod val="50000"/>
                  </a:schemeClr>
                </a:solidFill>
              </a:rPr>
              <a:t>the </a:t>
            </a:r>
            <a:r>
              <a:rPr lang="fr-CA" b="1" dirty="0" err="1" smtClean="0">
                <a:solidFill>
                  <a:schemeClr val="accent3">
                    <a:lumMod val="50000"/>
                  </a:schemeClr>
                </a:solidFill>
              </a:rPr>
              <a:t>textbook</a:t>
            </a:r>
            <a:r>
              <a:rPr lang="fr-CA" b="1" dirty="0" smtClean="0">
                <a:solidFill>
                  <a:schemeClr val="accent3">
                    <a:lumMod val="50000"/>
                  </a:schemeClr>
                </a:solidFill>
              </a:rPr>
              <a:t>, </a:t>
            </a:r>
          </a:p>
          <a:p>
            <a:r>
              <a:rPr lang="fr-CA" b="1" i="1" dirty="0" err="1" smtClean="0">
                <a:solidFill>
                  <a:schemeClr val="accent3">
                    <a:lumMod val="50000"/>
                  </a:schemeClr>
                </a:solidFill>
              </a:rPr>
              <a:t>writing</a:t>
            </a:r>
            <a:r>
              <a:rPr lang="fr-CA" b="1" dirty="0" smtClean="0">
                <a:solidFill>
                  <a:schemeClr val="accent3">
                    <a:lumMod val="50000"/>
                  </a:schemeClr>
                </a:solidFill>
              </a:rPr>
              <a:t>  and </a:t>
            </a:r>
            <a:r>
              <a:rPr lang="fr-CA" b="1" i="1" dirty="0" err="1" smtClean="0">
                <a:solidFill>
                  <a:schemeClr val="accent3">
                    <a:lumMod val="50000"/>
                  </a:schemeClr>
                </a:solidFill>
              </a:rPr>
              <a:t>discussing</a:t>
            </a:r>
            <a:r>
              <a:rPr lang="fr-CA" b="1" dirty="0" smtClean="0">
                <a:solidFill>
                  <a:schemeClr val="accent3">
                    <a:lumMod val="50000"/>
                  </a:schemeClr>
                </a:solidFill>
              </a:rPr>
              <a:t> simple </a:t>
            </a:r>
            <a:r>
              <a:rPr lang="fr-CA" b="1" dirty="0" err="1" smtClean="0">
                <a:solidFill>
                  <a:schemeClr val="accent3">
                    <a:lumMod val="50000"/>
                  </a:schemeClr>
                </a:solidFill>
              </a:rPr>
              <a:t>problems</a:t>
            </a:r>
            <a:r>
              <a:rPr lang="fr-CA" b="1" dirty="0" smtClean="0">
                <a:solidFill>
                  <a:schemeClr val="accent3">
                    <a:lumMod val="50000"/>
                  </a:schemeClr>
                </a:solidFill>
              </a:rPr>
              <a:t> (</a:t>
            </a:r>
            <a:r>
              <a:rPr lang="fr-CA" b="1" dirty="0" err="1" smtClean="0">
                <a:solidFill>
                  <a:schemeClr val="accent3">
                    <a:lumMod val="50000"/>
                  </a:schemeClr>
                </a:solidFill>
              </a:rPr>
              <a:t>labs</a:t>
            </a:r>
            <a:r>
              <a:rPr lang="fr-CA" b="1" dirty="0" smtClean="0">
                <a:solidFill>
                  <a:schemeClr val="accent3">
                    <a:lumMod val="50000"/>
                  </a:schemeClr>
                </a:solidFill>
              </a:rPr>
              <a:t>) </a:t>
            </a:r>
            <a:r>
              <a:rPr lang="fr-CA" b="1" i="1" dirty="0" err="1" smtClean="0">
                <a:solidFill>
                  <a:schemeClr val="accent3">
                    <a:lumMod val="50000"/>
                  </a:schemeClr>
                </a:solidFill>
              </a:rPr>
              <a:t>with</a:t>
            </a:r>
            <a:r>
              <a:rPr lang="fr-CA" b="1" i="1" dirty="0" smtClean="0">
                <a:solidFill>
                  <a:schemeClr val="accent3">
                    <a:lumMod val="50000"/>
                  </a:schemeClr>
                </a:solidFill>
              </a:rPr>
              <a:t> team </a:t>
            </a:r>
            <a:r>
              <a:rPr lang="fr-CA" b="1" i="1" dirty="0" smtClean="0">
                <a:solidFill>
                  <a:schemeClr val="accent3">
                    <a:lumMod val="50000"/>
                  </a:schemeClr>
                </a:solidFill>
              </a:rPr>
              <a:t>mates</a:t>
            </a:r>
            <a:r>
              <a:rPr lang="fr-CA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endParaRPr lang="fr-CA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fr-CA" b="1" dirty="0" err="1" smtClean="0">
                <a:solidFill>
                  <a:schemeClr val="accent3">
                    <a:lumMod val="50000"/>
                  </a:schemeClr>
                </a:solidFill>
              </a:rPr>
              <a:t>Homeworks</a:t>
            </a:r>
            <a:r>
              <a:rPr lang="fr-CA" b="1" dirty="0" smtClean="0">
                <a:solidFill>
                  <a:schemeClr val="accent3">
                    <a:lumMod val="50000"/>
                  </a:schemeClr>
                </a:solidFill>
              </a:rPr>
              <a:t> are case </a:t>
            </a:r>
            <a:r>
              <a:rPr lang="fr-CA" b="1" dirty="0" err="1" smtClean="0">
                <a:solidFill>
                  <a:schemeClr val="accent3">
                    <a:lumMod val="50000"/>
                  </a:schemeClr>
                </a:solidFill>
              </a:rPr>
              <a:t>studies</a:t>
            </a:r>
            <a:r>
              <a:rPr lang="fr-CA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CA" b="1" dirty="0" err="1" smtClean="0">
                <a:solidFill>
                  <a:schemeClr val="accent3">
                    <a:lumMod val="50000"/>
                  </a:schemeClr>
                </a:solidFill>
              </a:rPr>
              <a:t>that</a:t>
            </a:r>
            <a:r>
              <a:rPr lang="fr-CA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CA" b="1" dirty="0" err="1" smtClean="0">
                <a:solidFill>
                  <a:schemeClr val="accent3">
                    <a:lumMod val="50000"/>
                  </a:schemeClr>
                </a:solidFill>
              </a:rPr>
              <a:t>introduce</a:t>
            </a:r>
            <a:r>
              <a:rPr lang="fr-CA" b="1" dirty="0" smtClean="0">
                <a:solidFill>
                  <a:schemeClr val="accent3">
                    <a:lumMod val="50000"/>
                  </a:schemeClr>
                </a:solidFill>
              </a:rPr>
              <a:t> new </a:t>
            </a:r>
            <a:r>
              <a:rPr lang="fr-CA" b="1" dirty="0" err="1" smtClean="0">
                <a:solidFill>
                  <a:schemeClr val="accent3">
                    <a:lumMod val="50000"/>
                  </a:schemeClr>
                </a:solidFill>
              </a:rPr>
              <a:t>material</a:t>
            </a:r>
            <a:endParaRPr lang="fr-CA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fr-CA" b="1" dirty="0" smtClean="0">
                <a:solidFill>
                  <a:schemeClr val="accent3">
                    <a:lumMod val="50000"/>
                  </a:schemeClr>
                </a:solidFill>
              </a:rPr>
              <a:t>Report </a:t>
            </a:r>
            <a:r>
              <a:rPr lang="fr-CA" b="1" i="1" dirty="0" err="1" smtClean="0">
                <a:solidFill>
                  <a:schemeClr val="accent3">
                    <a:lumMod val="50000"/>
                  </a:schemeClr>
                </a:solidFill>
              </a:rPr>
              <a:t>writing</a:t>
            </a:r>
            <a:r>
              <a:rPr lang="fr-CA" b="1" dirty="0" smtClean="0">
                <a:solidFill>
                  <a:schemeClr val="accent3">
                    <a:lumMod val="50000"/>
                  </a:schemeClr>
                </a:solidFill>
              </a:rPr>
              <a:t>  </a:t>
            </a:r>
            <a:r>
              <a:rPr lang="fr-CA" b="1" dirty="0" err="1" smtClean="0">
                <a:solidFill>
                  <a:schemeClr val="accent3">
                    <a:lumMod val="50000"/>
                  </a:schemeClr>
                </a:solidFill>
              </a:rPr>
              <a:t>with</a:t>
            </a:r>
            <a:r>
              <a:rPr lang="fr-CA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CA" b="1" i="1" dirty="0" smtClean="0">
                <a:solidFill>
                  <a:schemeClr val="accent3">
                    <a:lumMod val="50000"/>
                  </a:schemeClr>
                </a:solidFill>
              </a:rPr>
              <a:t>team mates</a:t>
            </a:r>
          </a:p>
          <a:p>
            <a:endParaRPr lang="fr-CA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fr-CA" b="1" dirty="0" err="1" smtClean="0">
                <a:solidFill>
                  <a:schemeClr val="accent3">
                    <a:lumMod val="50000"/>
                  </a:schemeClr>
                </a:solidFill>
              </a:rPr>
              <a:t>Students</a:t>
            </a:r>
            <a:r>
              <a:rPr lang="fr-CA" b="1" dirty="0" smtClean="0">
                <a:solidFill>
                  <a:schemeClr val="accent3">
                    <a:lumMod val="50000"/>
                  </a:schemeClr>
                </a:solidFill>
              </a:rPr>
              <a:t> attend classes to </a:t>
            </a:r>
            <a:r>
              <a:rPr lang="fr-CA" b="1" dirty="0" err="1" smtClean="0">
                <a:solidFill>
                  <a:schemeClr val="accent3">
                    <a:lumMod val="50000"/>
                  </a:schemeClr>
                </a:solidFill>
              </a:rPr>
              <a:t>discuss</a:t>
            </a:r>
            <a:r>
              <a:rPr lang="fr-CA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CA" b="1" dirty="0" err="1" smtClean="0">
                <a:solidFill>
                  <a:schemeClr val="accent3">
                    <a:lumMod val="50000"/>
                  </a:schemeClr>
                </a:solidFill>
              </a:rPr>
              <a:t>their</a:t>
            </a:r>
            <a:r>
              <a:rPr lang="fr-CA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CA" b="1" dirty="0" err="1" smtClean="0">
                <a:solidFill>
                  <a:schemeClr val="accent3">
                    <a:lumMod val="50000"/>
                  </a:schemeClr>
                </a:solidFill>
              </a:rPr>
              <a:t>work</a:t>
            </a:r>
            <a:r>
              <a:rPr lang="fr-CA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CA" b="1" dirty="0" err="1" smtClean="0">
                <a:solidFill>
                  <a:schemeClr val="accent3">
                    <a:lumMod val="50000"/>
                  </a:schemeClr>
                </a:solidFill>
              </a:rPr>
              <a:t>with</a:t>
            </a:r>
            <a:r>
              <a:rPr lang="fr-CA" b="1" dirty="0" smtClean="0">
                <a:solidFill>
                  <a:schemeClr val="accent3">
                    <a:lumMod val="50000"/>
                  </a:schemeClr>
                </a:solidFill>
              </a:rPr>
              <a:t> the </a:t>
            </a:r>
            <a:r>
              <a:rPr lang="fr-CA" b="1" dirty="0" err="1" smtClean="0">
                <a:solidFill>
                  <a:schemeClr val="accent3">
                    <a:lumMod val="50000"/>
                  </a:schemeClr>
                </a:solidFill>
              </a:rPr>
              <a:t>professor</a:t>
            </a:r>
            <a:r>
              <a:rPr lang="fr-CA" b="1" dirty="0" smtClean="0">
                <a:solidFill>
                  <a:schemeClr val="accent3">
                    <a:lumMod val="50000"/>
                  </a:schemeClr>
                </a:solidFill>
              </a:rPr>
              <a:t> and </a:t>
            </a:r>
            <a:r>
              <a:rPr lang="fr-CA" b="1" dirty="0" err="1" smtClean="0">
                <a:solidFill>
                  <a:schemeClr val="accent3">
                    <a:lumMod val="50000"/>
                  </a:schemeClr>
                </a:solidFill>
              </a:rPr>
              <a:t>fellow</a:t>
            </a:r>
            <a:r>
              <a:rPr lang="fr-CA" b="1" dirty="0" smtClean="0">
                <a:solidFill>
                  <a:schemeClr val="accent3">
                    <a:lumMod val="50000"/>
                  </a:schemeClr>
                </a:solidFill>
              </a:rPr>
              <a:t> class mates, </a:t>
            </a:r>
            <a:r>
              <a:rPr lang="fr-CA" b="1" dirty="0" err="1" smtClean="0">
                <a:solidFill>
                  <a:schemeClr val="accent3">
                    <a:lumMod val="50000"/>
                  </a:schemeClr>
                </a:solidFill>
              </a:rPr>
              <a:t>ask</a:t>
            </a:r>
            <a:r>
              <a:rPr lang="fr-CA" b="1" dirty="0" smtClean="0">
                <a:solidFill>
                  <a:schemeClr val="accent3">
                    <a:lumMod val="50000"/>
                  </a:schemeClr>
                </a:solidFill>
              </a:rPr>
              <a:t> questions</a:t>
            </a:r>
          </a:p>
          <a:p>
            <a:endParaRPr lang="fr-CA" dirty="0" smtClean="0">
              <a:solidFill>
                <a:srgbClr val="C00000"/>
              </a:solidFill>
            </a:endParaRPr>
          </a:p>
          <a:p>
            <a:r>
              <a:rPr lang="fr-CA" sz="4000" b="1" dirty="0" smtClean="0">
                <a:solidFill>
                  <a:srgbClr val="C00000"/>
                </a:solidFill>
              </a:rPr>
              <a:t>Reading, meeting &amp; </a:t>
            </a:r>
            <a:r>
              <a:rPr lang="fr-CA" sz="4000" b="1" dirty="0" err="1" smtClean="0">
                <a:solidFill>
                  <a:srgbClr val="C00000"/>
                </a:solidFill>
              </a:rPr>
              <a:t>writing</a:t>
            </a:r>
            <a:endParaRPr lang="fr-CA" sz="4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7869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39552" y="260648"/>
            <a:ext cx="7772400" cy="1470025"/>
          </a:xfrm>
        </p:spPr>
        <p:txBody>
          <a:bodyPr>
            <a:normAutofit/>
          </a:bodyPr>
          <a:lstStyle/>
          <a:p>
            <a:r>
              <a:rPr lang="fr-CA" sz="3600" b="1" dirty="0" smtClean="0">
                <a:solidFill>
                  <a:srgbClr val="C00000"/>
                </a:solidFill>
              </a:rPr>
              <a:t> 10 </a:t>
            </a:r>
            <a:r>
              <a:rPr lang="fr-CA" sz="3600" b="1" dirty="0" err="1" smtClean="0">
                <a:solidFill>
                  <a:srgbClr val="C00000"/>
                </a:solidFill>
              </a:rPr>
              <a:t>labs</a:t>
            </a:r>
            <a:r>
              <a:rPr lang="fr-CA" sz="3600" b="1" dirty="0" smtClean="0">
                <a:solidFill>
                  <a:srgbClr val="C00000"/>
                </a:solidFill>
              </a:rPr>
              <a:t>, 20-25% of the final grade</a:t>
            </a:r>
            <a:endParaRPr lang="fr-CA" sz="3600" b="1" dirty="0">
              <a:solidFill>
                <a:srgbClr val="C0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87624" y="1844824"/>
            <a:ext cx="6400800" cy="4248472"/>
          </a:xfrm>
        </p:spPr>
        <p:txBody>
          <a:bodyPr>
            <a:normAutofit fontScale="47500" lnSpcReduction="20000"/>
          </a:bodyPr>
          <a:lstStyle/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fr-CA" sz="4400" b="1" dirty="0" smtClean="0">
                <a:solidFill>
                  <a:schemeClr val="accent3">
                    <a:lumMod val="50000"/>
                  </a:schemeClr>
                </a:solidFill>
              </a:rPr>
              <a:t>Teams of 2, </a:t>
            </a:r>
            <a:r>
              <a:rPr lang="fr-CA" sz="4400" b="1" dirty="0" err="1" smtClean="0">
                <a:solidFill>
                  <a:schemeClr val="accent3">
                    <a:lumMod val="50000"/>
                  </a:schemeClr>
                </a:solidFill>
              </a:rPr>
              <a:t>both</a:t>
            </a:r>
            <a:r>
              <a:rPr lang="fr-CA" sz="4400" b="1" dirty="0" smtClean="0">
                <a:solidFill>
                  <a:schemeClr val="accent3">
                    <a:lumMod val="50000"/>
                  </a:schemeClr>
                </a:solidFill>
              </a:rPr>
              <a:t> team mates hand in </a:t>
            </a:r>
            <a:r>
              <a:rPr lang="fr-CA" sz="4400" b="1" i="1" dirty="0" err="1" smtClean="0">
                <a:solidFill>
                  <a:schemeClr val="accent3">
                    <a:lumMod val="50000"/>
                  </a:schemeClr>
                </a:solidFill>
              </a:rPr>
              <a:t>their</a:t>
            </a:r>
            <a:r>
              <a:rPr lang="fr-CA" sz="4400" b="1" i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CA" sz="4400" b="1" dirty="0" smtClean="0">
                <a:solidFill>
                  <a:schemeClr val="accent3">
                    <a:lumMod val="50000"/>
                  </a:schemeClr>
                </a:solidFill>
              </a:rPr>
              <a:t>copy</a:t>
            </a:r>
          </a:p>
          <a:p>
            <a:endParaRPr lang="fr-CA" sz="44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fr-CA" sz="4400" b="1" dirty="0" smtClean="0">
                <a:solidFill>
                  <a:schemeClr val="accent3">
                    <a:lumMod val="50000"/>
                  </a:schemeClr>
                </a:solidFill>
              </a:rPr>
              <a:t>10-12 ‘short’ exercices: </a:t>
            </a:r>
            <a:r>
              <a:rPr lang="fr-CA" sz="4400" b="1" dirty="0" err="1" smtClean="0">
                <a:solidFill>
                  <a:schemeClr val="accent3">
                    <a:lumMod val="50000"/>
                  </a:schemeClr>
                </a:solidFill>
              </a:rPr>
              <a:t>weekly</a:t>
            </a:r>
            <a:r>
              <a:rPr lang="fr-CA" sz="4400" b="1" dirty="0" smtClean="0">
                <a:solidFill>
                  <a:schemeClr val="accent3">
                    <a:lumMod val="50000"/>
                  </a:schemeClr>
                </a:solidFill>
              </a:rPr>
              <a:t> suggestions</a:t>
            </a:r>
          </a:p>
          <a:p>
            <a:r>
              <a:rPr lang="fr-CA" sz="44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fr-CA" sz="4400" b="1" dirty="0" smtClean="0">
                <a:solidFill>
                  <a:schemeClr val="accent3">
                    <a:lumMod val="50000"/>
                  </a:schemeClr>
                </a:solidFill>
              </a:rPr>
              <a:t>At the </a:t>
            </a:r>
            <a:r>
              <a:rPr lang="fr-CA" sz="4400" b="1" dirty="0" err="1" smtClean="0">
                <a:solidFill>
                  <a:schemeClr val="accent3">
                    <a:lumMod val="50000"/>
                  </a:schemeClr>
                </a:solidFill>
              </a:rPr>
              <a:t>start</a:t>
            </a:r>
            <a:r>
              <a:rPr lang="fr-CA" sz="4400" b="1" dirty="0" smtClean="0">
                <a:solidFill>
                  <a:schemeClr val="accent3">
                    <a:lumMod val="50000"/>
                  </a:schemeClr>
                </a:solidFill>
              </a:rPr>
              <a:t> of the </a:t>
            </a:r>
            <a:r>
              <a:rPr lang="fr-CA" sz="4400" b="1" dirty="0" err="1" smtClean="0">
                <a:solidFill>
                  <a:schemeClr val="accent3">
                    <a:lumMod val="50000"/>
                  </a:schemeClr>
                </a:solidFill>
              </a:rPr>
              <a:t>lab</a:t>
            </a:r>
            <a:r>
              <a:rPr lang="fr-CA" sz="4400" b="1" dirty="0">
                <a:solidFill>
                  <a:schemeClr val="accent3">
                    <a:lumMod val="50000"/>
                  </a:schemeClr>
                </a:solidFill>
              </a:rPr>
              <a:t>:</a:t>
            </a:r>
            <a:r>
              <a:rPr lang="fr-CA" sz="4400" b="1" dirty="0" smtClean="0">
                <a:solidFill>
                  <a:schemeClr val="accent3">
                    <a:lumMod val="50000"/>
                  </a:schemeClr>
                </a:solidFill>
              </a:rPr>
              <a:t> 3 «are </a:t>
            </a:r>
            <a:r>
              <a:rPr lang="fr-CA" sz="4400" b="1" dirty="0" err="1" smtClean="0">
                <a:solidFill>
                  <a:schemeClr val="accent3">
                    <a:lumMod val="50000"/>
                  </a:schemeClr>
                </a:solidFill>
              </a:rPr>
              <a:t>chosen</a:t>
            </a:r>
            <a:r>
              <a:rPr lang="fr-CA" sz="4400" b="1" dirty="0" smtClean="0">
                <a:solidFill>
                  <a:schemeClr val="accent3">
                    <a:lumMod val="50000"/>
                  </a:schemeClr>
                </a:solidFill>
              </a:rPr>
              <a:t> at </a:t>
            </a:r>
            <a:r>
              <a:rPr lang="fr-CA" sz="4400" b="1" dirty="0" err="1" smtClean="0">
                <a:solidFill>
                  <a:schemeClr val="accent3">
                    <a:lumMod val="50000"/>
                  </a:schemeClr>
                </a:solidFill>
              </a:rPr>
              <a:t>random</a:t>
            </a:r>
            <a:r>
              <a:rPr lang="fr-CA" sz="4400" b="1" dirty="0" smtClean="0">
                <a:solidFill>
                  <a:schemeClr val="accent3">
                    <a:lumMod val="50000"/>
                  </a:schemeClr>
                </a:solidFill>
              </a:rPr>
              <a:t>»: </a:t>
            </a:r>
            <a:r>
              <a:rPr lang="fr-CA" sz="4400" b="1" dirty="0" err="1" smtClean="0">
                <a:solidFill>
                  <a:schemeClr val="accent3">
                    <a:lumMod val="50000"/>
                  </a:schemeClr>
                </a:solidFill>
              </a:rPr>
              <a:t>writing</a:t>
            </a:r>
            <a:endParaRPr lang="fr-CA" sz="44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CA" sz="44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fr-CA" sz="4400" b="1" dirty="0" smtClean="0">
                <a:solidFill>
                  <a:schemeClr val="accent3">
                    <a:lumMod val="50000"/>
                  </a:schemeClr>
                </a:solidFill>
              </a:rPr>
              <a:t>One, «</a:t>
            </a:r>
            <a:r>
              <a:rPr lang="fr-CA" sz="4400" b="1" dirty="0" err="1" smtClean="0">
                <a:solidFill>
                  <a:schemeClr val="accent3">
                    <a:lumMod val="50000"/>
                  </a:schemeClr>
                </a:solidFill>
              </a:rPr>
              <a:t>randomly</a:t>
            </a:r>
            <a:r>
              <a:rPr lang="fr-CA" sz="44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CA" sz="4400" b="1" dirty="0" err="1" smtClean="0">
                <a:solidFill>
                  <a:schemeClr val="accent3">
                    <a:lumMod val="50000"/>
                  </a:schemeClr>
                </a:solidFill>
              </a:rPr>
              <a:t>chosen</a:t>
            </a:r>
            <a:r>
              <a:rPr lang="fr-CA" sz="4400" b="1" dirty="0" smtClean="0">
                <a:solidFill>
                  <a:schemeClr val="accent3">
                    <a:lumMod val="50000"/>
                  </a:schemeClr>
                </a:solidFill>
              </a:rPr>
              <a:t>», </a:t>
            </a:r>
            <a:r>
              <a:rPr lang="fr-CA" sz="4400" b="1" dirty="0" err="1" smtClean="0">
                <a:solidFill>
                  <a:schemeClr val="accent3">
                    <a:lumMod val="50000"/>
                  </a:schemeClr>
                </a:solidFill>
              </a:rPr>
              <a:t>is</a:t>
            </a:r>
            <a:r>
              <a:rPr lang="fr-CA" sz="44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CA" sz="4400" b="1" dirty="0" err="1" smtClean="0">
                <a:solidFill>
                  <a:schemeClr val="accent3">
                    <a:lumMod val="50000"/>
                  </a:schemeClr>
                </a:solidFill>
              </a:rPr>
              <a:t>carefully</a:t>
            </a:r>
            <a:r>
              <a:rPr lang="fr-CA" sz="44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CA" sz="4400" b="1" dirty="0" err="1" smtClean="0">
                <a:solidFill>
                  <a:schemeClr val="accent3">
                    <a:lumMod val="50000"/>
                  </a:schemeClr>
                </a:solidFill>
              </a:rPr>
              <a:t>marked</a:t>
            </a:r>
            <a:endParaRPr lang="fr-CA" sz="44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endParaRPr lang="fr-CA" sz="44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fr-CA" sz="4400" b="1" dirty="0" smtClean="0">
                <a:solidFill>
                  <a:schemeClr val="accent3">
                    <a:lumMod val="50000"/>
                  </a:schemeClr>
                </a:solidFill>
              </a:rPr>
              <a:t>The staff and the </a:t>
            </a:r>
            <a:r>
              <a:rPr lang="fr-CA" sz="4400" b="1" dirty="0" err="1" smtClean="0">
                <a:solidFill>
                  <a:schemeClr val="accent3">
                    <a:lumMod val="50000"/>
                  </a:schemeClr>
                </a:solidFill>
              </a:rPr>
              <a:t>TAs</a:t>
            </a:r>
            <a:r>
              <a:rPr lang="fr-CA" sz="4400" b="1" dirty="0" smtClean="0">
                <a:solidFill>
                  <a:schemeClr val="accent3">
                    <a:lumMod val="50000"/>
                  </a:schemeClr>
                </a:solidFill>
              </a:rPr>
              <a:t> serve as guides</a:t>
            </a:r>
            <a:endParaRPr lang="fr-CA" sz="4400" b="1" i="1" dirty="0" smtClean="0">
              <a:solidFill>
                <a:schemeClr val="accent3">
                  <a:lumMod val="50000"/>
                </a:schemeClr>
              </a:solidFill>
            </a:endParaRPr>
          </a:p>
          <a:p>
            <a:endParaRPr lang="fr-CA" dirty="0" smtClean="0">
              <a:solidFill>
                <a:srgbClr val="00B050"/>
              </a:solidFill>
            </a:endParaRPr>
          </a:p>
          <a:p>
            <a:r>
              <a:rPr lang="fr-CA" sz="5100" b="1" dirty="0" smtClean="0">
                <a:solidFill>
                  <a:srgbClr val="C00000"/>
                </a:solidFill>
              </a:rPr>
              <a:t>Reading, meeting &amp; </a:t>
            </a:r>
            <a:r>
              <a:rPr lang="fr-CA" sz="5100" b="1" dirty="0" err="1" smtClean="0">
                <a:solidFill>
                  <a:srgbClr val="C00000"/>
                </a:solidFill>
              </a:rPr>
              <a:t>writing</a:t>
            </a:r>
            <a:endParaRPr lang="fr-CA" sz="5100" b="1" dirty="0" smtClean="0">
              <a:solidFill>
                <a:srgbClr val="C00000"/>
              </a:solidFill>
            </a:endParaRPr>
          </a:p>
          <a:p>
            <a:endParaRPr lang="fr-CA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8766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1368151"/>
          </a:xfrm>
        </p:spPr>
        <p:txBody>
          <a:bodyPr/>
          <a:lstStyle/>
          <a:p>
            <a:r>
              <a:rPr lang="fr-CA" b="1" dirty="0" smtClean="0">
                <a:solidFill>
                  <a:srgbClr val="C00000"/>
                </a:solidFill>
              </a:rPr>
              <a:t>2 case </a:t>
            </a:r>
            <a:r>
              <a:rPr lang="fr-CA" b="1" dirty="0" err="1" smtClean="0">
                <a:solidFill>
                  <a:srgbClr val="C00000"/>
                </a:solidFill>
              </a:rPr>
              <a:t>studies</a:t>
            </a:r>
            <a:r>
              <a:rPr lang="fr-CA" b="1" dirty="0" smtClean="0">
                <a:solidFill>
                  <a:srgbClr val="C00000"/>
                </a:solidFill>
              </a:rPr>
              <a:t> (35%)</a:t>
            </a:r>
            <a:endParaRPr lang="fr-CA" b="1" dirty="0">
              <a:solidFill>
                <a:srgbClr val="C0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31640" y="2204864"/>
            <a:ext cx="6400800" cy="3960440"/>
          </a:xfrm>
        </p:spPr>
        <p:txBody>
          <a:bodyPr>
            <a:normAutofit fontScale="70000" lnSpcReduction="2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CA" sz="3400" dirty="0" smtClean="0">
                <a:solidFill>
                  <a:schemeClr val="accent3">
                    <a:lumMod val="50000"/>
                  </a:schemeClr>
                </a:solidFill>
              </a:rPr>
              <a:t>The </a:t>
            </a:r>
            <a:r>
              <a:rPr lang="fr-CA" sz="3400" dirty="0" err="1" smtClean="0">
                <a:solidFill>
                  <a:schemeClr val="accent3">
                    <a:lumMod val="50000"/>
                  </a:schemeClr>
                </a:solidFill>
              </a:rPr>
              <a:t>closest</a:t>
            </a:r>
            <a:r>
              <a:rPr lang="fr-CA" sz="34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CA" sz="3400" dirty="0" err="1" smtClean="0">
                <a:solidFill>
                  <a:schemeClr val="accent3">
                    <a:lumMod val="50000"/>
                  </a:schemeClr>
                </a:solidFill>
              </a:rPr>
              <a:t>we</a:t>
            </a:r>
            <a:r>
              <a:rPr lang="fr-CA" sz="34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CA" sz="3400" dirty="0" err="1" smtClean="0">
                <a:solidFill>
                  <a:schemeClr val="accent3">
                    <a:lumMod val="50000"/>
                  </a:schemeClr>
                </a:solidFill>
              </a:rPr>
              <a:t>can</a:t>
            </a:r>
            <a:r>
              <a:rPr lang="fr-CA" sz="34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CA" sz="3400" dirty="0" err="1" smtClean="0">
                <a:solidFill>
                  <a:schemeClr val="accent3">
                    <a:lumMod val="50000"/>
                  </a:schemeClr>
                </a:solidFill>
              </a:rPr>
              <a:t>get</a:t>
            </a:r>
            <a:r>
              <a:rPr lang="fr-CA" sz="3400" dirty="0" smtClean="0">
                <a:solidFill>
                  <a:schemeClr val="accent3">
                    <a:lumMod val="50000"/>
                  </a:schemeClr>
                </a:solidFill>
              </a:rPr>
              <a:t> to the type of  </a:t>
            </a:r>
            <a:r>
              <a:rPr lang="fr-CA" sz="3400" dirty="0" err="1" smtClean="0">
                <a:solidFill>
                  <a:schemeClr val="accent3">
                    <a:lumMod val="50000"/>
                  </a:schemeClr>
                </a:solidFill>
              </a:rPr>
              <a:t>work</a:t>
            </a:r>
            <a:r>
              <a:rPr lang="fr-CA" sz="34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CA" sz="3400" dirty="0" err="1" smtClean="0">
                <a:solidFill>
                  <a:schemeClr val="accent3">
                    <a:lumMod val="50000"/>
                  </a:schemeClr>
                </a:solidFill>
              </a:rPr>
              <a:t>practised</a:t>
            </a:r>
            <a:r>
              <a:rPr lang="fr-CA" sz="3400" dirty="0" smtClean="0">
                <a:solidFill>
                  <a:schemeClr val="accent3">
                    <a:lumMod val="50000"/>
                  </a:schemeClr>
                </a:solidFill>
              </a:rPr>
              <a:t> In the </a:t>
            </a:r>
            <a:r>
              <a:rPr lang="fr-CA" sz="3400" dirty="0" err="1" smtClean="0">
                <a:solidFill>
                  <a:schemeClr val="accent3">
                    <a:lumMod val="50000"/>
                  </a:schemeClr>
                </a:solidFill>
              </a:rPr>
              <a:t>industry</a:t>
            </a:r>
            <a:endParaRPr lang="fr-CA" sz="34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CA" sz="3400" dirty="0" smtClean="0">
                <a:solidFill>
                  <a:schemeClr val="accent3">
                    <a:lumMod val="50000"/>
                  </a:schemeClr>
                </a:solidFill>
              </a:rPr>
              <a:t>15-20 pages of </a:t>
            </a:r>
            <a:r>
              <a:rPr lang="fr-CA" sz="3400" dirty="0" err="1" smtClean="0">
                <a:solidFill>
                  <a:schemeClr val="accent3">
                    <a:lumMod val="50000"/>
                  </a:schemeClr>
                </a:solidFill>
              </a:rPr>
              <a:t>definition</a:t>
            </a:r>
            <a:r>
              <a:rPr lang="fr-CA" sz="3400" dirty="0" smtClean="0">
                <a:solidFill>
                  <a:schemeClr val="accent3">
                    <a:lumMod val="50000"/>
                  </a:schemeClr>
                </a:solidFill>
              </a:rPr>
              <a:t>: </a:t>
            </a:r>
            <a:r>
              <a:rPr lang="fr-CA" sz="3400" i="1" dirty="0" err="1" smtClean="0">
                <a:solidFill>
                  <a:schemeClr val="accent3">
                    <a:lumMod val="50000"/>
                  </a:schemeClr>
                </a:solidFill>
              </a:rPr>
              <a:t>statistical</a:t>
            </a:r>
            <a:r>
              <a:rPr lang="fr-CA" sz="3400" i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CA" sz="3400" i="1" dirty="0" err="1" smtClean="0">
                <a:solidFill>
                  <a:schemeClr val="accent3">
                    <a:lumMod val="50000"/>
                  </a:schemeClr>
                </a:solidFill>
              </a:rPr>
              <a:t>questioning</a:t>
            </a:r>
            <a:r>
              <a:rPr lang="fr-CA" sz="3400" i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CA" sz="3400" dirty="0" smtClean="0">
                <a:solidFill>
                  <a:schemeClr val="accent3">
                    <a:lumMod val="50000"/>
                  </a:schemeClr>
                </a:solidFill>
              </a:rPr>
              <a:t>and </a:t>
            </a:r>
            <a:r>
              <a:rPr lang="fr-CA" sz="3400" i="1" dirty="0" err="1" smtClean="0">
                <a:solidFill>
                  <a:schemeClr val="accent3">
                    <a:lumMod val="50000"/>
                  </a:schemeClr>
                </a:solidFill>
              </a:rPr>
              <a:t>reasoning</a:t>
            </a:r>
            <a:r>
              <a:rPr lang="fr-CA" sz="3400" i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CA" sz="3400" dirty="0" smtClean="0">
                <a:solidFill>
                  <a:schemeClr val="accent3">
                    <a:lumMod val="50000"/>
                  </a:schemeClr>
                </a:solidFill>
              </a:rPr>
              <a:t>Teams of 4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CA" sz="3400" dirty="0" smtClean="0">
                <a:solidFill>
                  <a:schemeClr val="accent3">
                    <a:lumMod val="50000"/>
                  </a:schemeClr>
                </a:solidFill>
              </a:rPr>
              <a:t>20-30h </a:t>
            </a:r>
            <a:r>
              <a:rPr lang="fr-CA" sz="3400" dirty="0" err="1" smtClean="0">
                <a:solidFill>
                  <a:schemeClr val="accent3">
                    <a:lumMod val="50000"/>
                  </a:schemeClr>
                </a:solidFill>
              </a:rPr>
              <a:t>from</a:t>
            </a:r>
            <a:r>
              <a:rPr lang="fr-CA" sz="34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CA" sz="3400" dirty="0" err="1" smtClean="0">
                <a:solidFill>
                  <a:schemeClr val="accent3">
                    <a:lumMod val="50000"/>
                  </a:schemeClr>
                </a:solidFill>
              </a:rPr>
              <a:t>each</a:t>
            </a:r>
            <a:r>
              <a:rPr lang="fr-CA" sz="3400" dirty="0" smtClean="0">
                <a:solidFill>
                  <a:schemeClr val="accent3">
                    <a:lumMod val="50000"/>
                  </a:schemeClr>
                </a:solidFill>
              </a:rPr>
              <a:t> team-mate: </a:t>
            </a:r>
            <a:r>
              <a:rPr lang="fr-CA" sz="3400" dirty="0" err="1" smtClean="0">
                <a:solidFill>
                  <a:schemeClr val="accent3">
                    <a:lumMod val="50000"/>
                  </a:schemeClr>
                </a:solidFill>
              </a:rPr>
              <a:t>study</a:t>
            </a:r>
            <a:r>
              <a:rPr lang="fr-CA" sz="3400" dirty="0" smtClean="0">
                <a:solidFill>
                  <a:schemeClr val="accent3">
                    <a:lumMod val="50000"/>
                  </a:schemeClr>
                </a:solidFill>
              </a:rPr>
              <a:t>/report </a:t>
            </a:r>
            <a:r>
              <a:rPr lang="fr-CA" sz="3400" b="1" dirty="0" err="1" smtClean="0">
                <a:solidFill>
                  <a:schemeClr val="accent3">
                    <a:lumMod val="50000"/>
                  </a:schemeClr>
                </a:solidFill>
              </a:rPr>
              <a:t>writing</a:t>
            </a:r>
            <a:r>
              <a:rPr lang="fr-CA" sz="3400" b="1" dirty="0" smtClean="0">
                <a:solidFill>
                  <a:schemeClr val="accent3">
                    <a:lumMod val="50000"/>
                  </a:schemeClr>
                </a:solidFill>
              </a:rPr>
              <a:t>,</a:t>
            </a:r>
            <a:r>
              <a:rPr lang="fr-CA" sz="34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CA" sz="3400" dirty="0" err="1" smtClean="0">
                <a:solidFill>
                  <a:schemeClr val="accent3">
                    <a:lumMod val="50000"/>
                  </a:schemeClr>
                </a:solidFill>
              </a:rPr>
              <a:t>approx</a:t>
            </a:r>
            <a:r>
              <a:rPr lang="fr-CA" sz="3400" dirty="0" smtClean="0">
                <a:solidFill>
                  <a:schemeClr val="accent3">
                    <a:lumMod val="50000"/>
                  </a:schemeClr>
                </a:solidFill>
              </a:rPr>
              <a:t>. 20 pages: </a:t>
            </a:r>
            <a:r>
              <a:rPr lang="fr-CA" sz="3400" b="1" i="1" dirty="0" smtClean="0">
                <a:solidFill>
                  <a:schemeClr val="accent3">
                    <a:lumMod val="50000"/>
                  </a:schemeClr>
                </a:solidFill>
              </a:rPr>
              <a:t>hard team-</a:t>
            </a:r>
            <a:r>
              <a:rPr lang="fr-CA" sz="3400" b="1" i="1" dirty="0" err="1" smtClean="0">
                <a:solidFill>
                  <a:schemeClr val="accent3">
                    <a:lumMod val="50000"/>
                  </a:schemeClr>
                </a:solidFill>
              </a:rPr>
              <a:t>work</a:t>
            </a:r>
            <a:endParaRPr lang="fr-CA" sz="34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CA" sz="3400" dirty="0" err="1" smtClean="0">
                <a:solidFill>
                  <a:schemeClr val="accent3">
                    <a:lumMod val="50000"/>
                  </a:schemeClr>
                </a:solidFill>
              </a:rPr>
              <a:t>Students</a:t>
            </a:r>
            <a:r>
              <a:rPr lang="fr-CA" sz="3400" dirty="0" smtClean="0">
                <a:solidFill>
                  <a:schemeClr val="accent3">
                    <a:lumMod val="50000"/>
                  </a:schemeClr>
                </a:solidFill>
              </a:rPr>
              <a:t> come in class for discussion, questions (</a:t>
            </a:r>
            <a:r>
              <a:rPr lang="fr-CA" sz="3400" i="1" dirty="0" err="1" smtClean="0">
                <a:solidFill>
                  <a:schemeClr val="accent3">
                    <a:lumMod val="50000"/>
                  </a:schemeClr>
                </a:solidFill>
              </a:rPr>
              <a:t>they</a:t>
            </a:r>
            <a:r>
              <a:rPr lang="fr-CA" sz="3400" i="1" dirty="0" smtClean="0">
                <a:solidFill>
                  <a:schemeClr val="accent3">
                    <a:lumMod val="50000"/>
                  </a:schemeClr>
                </a:solidFill>
              </a:rPr>
              <a:t> all come</a:t>
            </a:r>
            <a:r>
              <a:rPr lang="fr-CA" sz="3400" dirty="0" smtClean="0">
                <a:solidFill>
                  <a:schemeClr val="accent3">
                    <a:lumMod val="50000"/>
                  </a:schemeClr>
                </a:solidFill>
              </a:rPr>
              <a:t>!)</a:t>
            </a:r>
          </a:p>
          <a:p>
            <a:pPr algn="l"/>
            <a:endParaRPr lang="fr-CA" dirty="0" smtClean="0">
              <a:solidFill>
                <a:srgbClr val="00B050"/>
              </a:solidFill>
            </a:endParaRPr>
          </a:p>
          <a:p>
            <a:r>
              <a:rPr lang="fr-CA" sz="4000" b="1" dirty="0" smtClean="0">
                <a:solidFill>
                  <a:srgbClr val="C00000"/>
                </a:solidFill>
              </a:rPr>
              <a:t>Reading, meeting, </a:t>
            </a:r>
            <a:r>
              <a:rPr lang="fr-CA" sz="4000" b="1" dirty="0" err="1" smtClean="0">
                <a:solidFill>
                  <a:srgbClr val="C00000"/>
                </a:solidFill>
              </a:rPr>
              <a:t>writing</a:t>
            </a:r>
            <a:endParaRPr lang="fr-CA" sz="4000" b="1" dirty="0" smtClean="0">
              <a:solidFill>
                <a:srgbClr val="C00000"/>
              </a:solidFill>
            </a:endParaRPr>
          </a:p>
          <a:p>
            <a:endParaRPr lang="fr-CA" dirty="0" smtClean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987094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1944215"/>
          </a:xfrm>
        </p:spPr>
        <p:txBody>
          <a:bodyPr>
            <a:normAutofit/>
          </a:bodyPr>
          <a:lstStyle/>
          <a:p>
            <a:r>
              <a:rPr lang="fr-CA" sz="4800" b="1" dirty="0" smtClean="0">
                <a:solidFill>
                  <a:srgbClr val="C00000"/>
                </a:solidFill>
              </a:rPr>
              <a:t>Course validation (40%)</a:t>
            </a:r>
            <a:endParaRPr lang="fr-CA" sz="4800" b="1" dirty="0">
              <a:solidFill>
                <a:srgbClr val="C0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492896"/>
            <a:ext cx="6400800" cy="3168352"/>
          </a:xfrm>
        </p:spPr>
        <p:txBody>
          <a:bodyPr>
            <a:normAutofit/>
          </a:bodyPr>
          <a:lstStyle/>
          <a:p>
            <a:r>
              <a:rPr lang="fr-CA" dirty="0" smtClean="0">
                <a:solidFill>
                  <a:schemeClr val="accent3">
                    <a:lumMod val="50000"/>
                  </a:schemeClr>
                </a:solidFill>
              </a:rPr>
              <a:t>A </a:t>
            </a:r>
            <a:r>
              <a:rPr lang="fr-CA" dirty="0" err="1" smtClean="0">
                <a:solidFill>
                  <a:schemeClr val="accent3">
                    <a:lumMod val="50000"/>
                  </a:schemeClr>
                </a:solidFill>
              </a:rPr>
              <a:t>mid-term</a:t>
            </a:r>
            <a:r>
              <a:rPr lang="fr-CA" dirty="0" smtClean="0">
                <a:solidFill>
                  <a:schemeClr val="accent3">
                    <a:lumMod val="50000"/>
                  </a:schemeClr>
                </a:solidFill>
              </a:rPr>
              <a:t> exam 15% (2h)</a:t>
            </a:r>
          </a:p>
          <a:p>
            <a:r>
              <a:rPr lang="fr-CA" dirty="0" smtClean="0">
                <a:solidFill>
                  <a:schemeClr val="accent3">
                    <a:lumMod val="50000"/>
                  </a:schemeClr>
                </a:solidFill>
              </a:rPr>
              <a:t>A final exam 25% (2h30)</a:t>
            </a:r>
          </a:p>
          <a:p>
            <a:r>
              <a:rPr lang="fr-CA" dirty="0" err="1" smtClean="0">
                <a:solidFill>
                  <a:schemeClr val="accent3">
                    <a:lumMod val="50000"/>
                  </a:schemeClr>
                </a:solidFill>
              </a:rPr>
              <a:t>Individual</a:t>
            </a:r>
            <a:r>
              <a:rPr lang="fr-CA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CA" dirty="0" err="1" smtClean="0">
                <a:solidFill>
                  <a:schemeClr val="accent3">
                    <a:lumMod val="50000"/>
                  </a:schemeClr>
                </a:solidFill>
              </a:rPr>
              <a:t>work</a:t>
            </a:r>
            <a:endParaRPr lang="fr-CA" dirty="0" smtClean="0">
              <a:solidFill>
                <a:schemeClr val="accent3">
                  <a:lumMod val="50000"/>
                </a:schemeClr>
              </a:solidFill>
            </a:endParaRPr>
          </a:p>
          <a:p>
            <a:endParaRPr lang="fr-CA" dirty="0"/>
          </a:p>
          <a:p>
            <a:r>
              <a:rPr lang="fr-CA" sz="4400" b="1" dirty="0" smtClean="0">
                <a:solidFill>
                  <a:srgbClr val="C00000"/>
                </a:solidFill>
              </a:rPr>
              <a:t>Reading &amp; </a:t>
            </a:r>
            <a:r>
              <a:rPr lang="fr-CA" sz="4400" b="1" dirty="0" err="1" smtClean="0">
                <a:solidFill>
                  <a:srgbClr val="C00000"/>
                </a:solidFill>
              </a:rPr>
              <a:t>writing</a:t>
            </a:r>
            <a:r>
              <a:rPr lang="fr-CA" sz="4400" b="1" dirty="0" smtClean="0">
                <a:solidFill>
                  <a:srgbClr val="C00000"/>
                </a:solidFill>
              </a:rPr>
              <a:t> </a:t>
            </a:r>
            <a:endParaRPr lang="fr-CA" sz="4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183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2400" dirty="0" smtClean="0"/>
              <a:t>P</a:t>
            </a:r>
            <a:r>
              <a:rPr lang="fr-CA" sz="2400" i="1" dirty="0" smtClean="0"/>
              <a:t>ost-hoc </a:t>
            </a:r>
            <a:r>
              <a:rPr lang="fr-CA" sz="2400" dirty="0" smtClean="0"/>
              <a:t>situation</a:t>
            </a:r>
            <a:endParaRPr lang="fr-CA" sz="240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250704" cy="4691063"/>
          </a:xfrm>
        </p:spPr>
        <p:txBody>
          <a:bodyPr>
            <a:normAutofit fontScale="85000" lnSpcReduction="10000"/>
          </a:bodyPr>
          <a:lstStyle/>
          <a:p>
            <a:endParaRPr lang="fr-CA" dirty="0" smtClean="0"/>
          </a:p>
          <a:p>
            <a:endParaRPr lang="fr-CA" dirty="0"/>
          </a:p>
          <a:p>
            <a:r>
              <a:rPr lang="fr-CA" sz="1800" b="1" dirty="0" smtClean="0"/>
              <a:t>Course ‘triplet’:  (4; 1; 4) </a:t>
            </a:r>
            <a:endParaRPr lang="fr-CA" sz="1600" dirty="0" smtClean="0"/>
          </a:p>
          <a:p>
            <a:endParaRPr lang="fr-CA" dirty="0" smtClean="0"/>
          </a:p>
          <a:p>
            <a:endParaRPr lang="fr-CA" dirty="0"/>
          </a:p>
          <a:p>
            <a:r>
              <a:rPr lang="fr-CA" b="1" dirty="0" smtClean="0"/>
              <a:t>Situation  </a:t>
            </a:r>
            <a:r>
              <a:rPr lang="fr-CA" b="1" i="1" dirty="0" smtClean="0"/>
              <a:t>ante</a:t>
            </a:r>
            <a:r>
              <a:rPr lang="fr-CA" b="1" dirty="0" smtClean="0"/>
              <a:t>: (1,5; 0,25; 1,0)</a:t>
            </a:r>
          </a:p>
          <a:p>
            <a:r>
              <a:rPr lang="fr-CA" b="1" dirty="0"/>
              <a:t> </a:t>
            </a:r>
            <a:r>
              <a:rPr lang="fr-CA" b="1" dirty="0" smtClean="0"/>
              <a:t>                  </a:t>
            </a:r>
            <a:r>
              <a:rPr lang="fr-CA" b="1" i="1" dirty="0" smtClean="0"/>
              <a:t>post</a:t>
            </a:r>
            <a:r>
              <a:rPr lang="fr-CA" b="1" dirty="0" smtClean="0"/>
              <a:t>: (3,5;     1 ;    4)</a:t>
            </a:r>
          </a:p>
          <a:p>
            <a:endParaRPr lang="fr-CA" b="1" dirty="0" smtClean="0"/>
          </a:p>
          <a:p>
            <a:r>
              <a:rPr lang="fr-CA" b="1" u="sng" dirty="0" smtClean="0"/>
              <a:t>     ‘</a:t>
            </a:r>
            <a:r>
              <a:rPr lang="fr-CA" b="1" dirty="0" err="1" smtClean="0"/>
              <a:t>Assist</a:t>
            </a:r>
            <a:r>
              <a:rPr lang="fr-CA" b="1" dirty="0" smtClean="0"/>
              <a:t>’: class </a:t>
            </a:r>
            <a:r>
              <a:rPr lang="fr-CA" b="1" dirty="0" err="1" smtClean="0"/>
              <a:t>attendance</a:t>
            </a:r>
            <a:r>
              <a:rPr lang="fr-CA" b="1" dirty="0" smtClean="0"/>
              <a:t> </a:t>
            </a:r>
            <a:r>
              <a:rPr lang="fr-CA" b="1" dirty="0"/>
              <a:t>(</a:t>
            </a:r>
            <a:r>
              <a:rPr lang="fr-CA" b="1" dirty="0" err="1" smtClean="0"/>
              <a:t>noted</a:t>
            </a:r>
            <a:r>
              <a:rPr lang="fr-CA" b="1" dirty="0" smtClean="0"/>
              <a:t> 4</a:t>
            </a:r>
            <a:r>
              <a:rPr lang="fr-CA" b="1" dirty="0"/>
              <a:t>)</a:t>
            </a:r>
            <a:endParaRPr lang="fr-CA" b="1" dirty="0" smtClean="0"/>
          </a:p>
          <a:p>
            <a:r>
              <a:rPr lang="fr-CA" b="1" dirty="0" smtClean="0"/>
              <a:t>  ‘</a:t>
            </a:r>
            <a:r>
              <a:rPr lang="fr-CA" b="1" dirty="0" err="1" smtClean="0"/>
              <a:t>Trav_P</a:t>
            </a:r>
            <a:r>
              <a:rPr lang="fr-CA" b="1" dirty="0" smtClean="0"/>
              <a:t>’ : </a:t>
            </a:r>
            <a:r>
              <a:rPr lang="fr-CA" b="1" dirty="0" err="1" smtClean="0"/>
              <a:t>personal</a:t>
            </a:r>
            <a:r>
              <a:rPr lang="fr-CA" b="1" dirty="0" smtClean="0"/>
              <a:t> </a:t>
            </a:r>
            <a:r>
              <a:rPr lang="fr-CA" b="1" dirty="0" err="1" smtClean="0"/>
              <a:t>study</a:t>
            </a:r>
            <a:r>
              <a:rPr lang="fr-CA" b="1" dirty="0" smtClean="0"/>
              <a:t> (</a:t>
            </a:r>
            <a:r>
              <a:rPr lang="fr-CA" b="1" dirty="0" err="1" smtClean="0"/>
              <a:t>noted</a:t>
            </a:r>
            <a:r>
              <a:rPr lang="fr-CA" b="1" dirty="0" smtClean="0"/>
              <a:t> 4)</a:t>
            </a:r>
          </a:p>
          <a:p>
            <a:r>
              <a:rPr lang="fr-CA" b="1" dirty="0" smtClean="0"/>
              <a:t> </a:t>
            </a:r>
            <a:r>
              <a:rPr lang="fr-CA" b="1" dirty="0" err="1" smtClean="0"/>
              <a:t>Trav_Tot</a:t>
            </a:r>
            <a:r>
              <a:rPr lang="fr-CA" b="1" dirty="0" smtClean="0"/>
              <a:t>’: Total </a:t>
            </a:r>
            <a:r>
              <a:rPr lang="fr-CA" b="1" dirty="0" err="1" smtClean="0"/>
              <a:t>workload</a:t>
            </a:r>
            <a:endParaRPr lang="fr-CA" b="1" dirty="0" smtClean="0"/>
          </a:p>
          <a:p>
            <a:r>
              <a:rPr lang="fr-CA" b="1" dirty="0" smtClean="0"/>
              <a:t>                     </a:t>
            </a:r>
            <a:r>
              <a:rPr lang="fr-CA" b="1" dirty="0" err="1" smtClean="0"/>
              <a:t>Failure</a:t>
            </a:r>
            <a:r>
              <a:rPr lang="fr-CA" b="1" dirty="0" smtClean="0"/>
              <a:t> rate: close  to 0%</a:t>
            </a:r>
          </a:p>
          <a:p>
            <a:endParaRPr lang="fr-CA" b="1" dirty="0" smtClean="0"/>
          </a:p>
          <a:p>
            <a:r>
              <a:rPr lang="fr-CA" b="1" dirty="0" smtClean="0"/>
              <a:t>All the </a:t>
            </a:r>
            <a:r>
              <a:rPr lang="fr-CA" b="1" dirty="0" err="1" smtClean="0"/>
              <a:t>students</a:t>
            </a:r>
            <a:r>
              <a:rPr lang="fr-CA" b="1" dirty="0" smtClean="0"/>
              <a:t> attend the </a:t>
            </a:r>
            <a:r>
              <a:rPr lang="fr-CA" b="1" dirty="0" err="1" smtClean="0"/>
              <a:t>labs</a:t>
            </a:r>
            <a:r>
              <a:rPr lang="fr-CA" b="1" dirty="0" smtClean="0"/>
              <a:t> </a:t>
            </a:r>
          </a:p>
          <a:p>
            <a:r>
              <a:rPr lang="fr-CA" b="1" dirty="0" smtClean="0"/>
              <a:t>(</a:t>
            </a:r>
            <a:r>
              <a:rPr lang="fr-CA" b="1" dirty="0" err="1" smtClean="0"/>
              <a:t>worth</a:t>
            </a:r>
            <a:r>
              <a:rPr lang="fr-CA" b="1" dirty="0" smtClean="0"/>
              <a:t> 25%...)</a:t>
            </a:r>
          </a:p>
          <a:p>
            <a:r>
              <a:rPr lang="fr-CA" b="1" dirty="0" smtClean="0"/>
              <a:t>            </a:t>
            </a:r>
          </a:p>
          <a:p>
            <a:r>
              <a:rPr lang="fr-CA" sz="1700" b="1" dirty="0" err="1" smtClean="0">
                <a:solidFill>
                  <a:srgbClr val="C00000"/>
                </a:solidFill>
              </a:rPr>
              <a:t>Students</a:t>
            </a:r>
            <a:r>
              <a:rPr lang="fr-CA" sz="1700" b="1" dirty="0" smtClean="0">
                <a:solidFill>
                  <a:srgbClr val="C00000"/>
                </a:solidFill>
              </a:rPr>
              <a:t> (not all) are </a:t>
            </a:r>
            <a:r>
              <a:rPr lang="fr-CA" sz="1700" b="1" dirty="0" err="1" smtClean="0">
                <a:solidFill>
                  <a:srgbClr val="C00000"/>
                </a:solidFill>
              </a:rPr>
              <a:t>enthousiastic</a:t>
            </a:r>
            <a:r>
              <a:rPr lang="fr-CA" sz="1700" b="1" dirty="0" smtClean="0">
                <a:solidFill>
                  <a:srgbClr val="C00000"/>
                </a:solidFill>
              </a:rPr>
              <a:t>: «</a:t>
            </a:r>
            <a:r>
              <a:rPr lang="fr-CA" sz="1700" b="1" dirty="0" err="1" smtClean="0">
                <a:solidFill>
                  <a:srgbClr val="C00000"/>
                </a:solidFill>
              </a:rPr>
              <a:t>We</a:t>
            </a:r>
            <a:r>
              <a:rPr lang="fr-CA" sz="1700" b="1" dirty="0" smtClean="0">
                <a:solidFill>
                  <a:srgbClr val="C00000"/>
                </a:solidFill>
              </a:rPr>
              <a:t> are </a:t>
            </a:r>
            <a:r>
              <a:rPr lang="fr-CA" sz="1700" b="1" dirty="0" err="1" smtClean="0">
                <a:solidFill>
                  <a:srgbClr val="C00000"/>
                </a:solidFill>
              </a:rPr>
              <a:t>learning</a:t>
            </a:r>
            <a:r>
              <a:rPr lang="fr-CA" sz="1700" b="1" dirty="0" smtClean="0">
                <a:solidFill>
                  <a:srgbClr val="C00000"/>
                </a:solidFill>
              </a:rPr>
              <a:t> </a:t>
            </a:r>
            <a:r>
              <a:rPr lang="fr-CA" sz="1700" b="1" dirty="0" err="1" smtClean="0">
                <a:solidFill>
                  <a:srgbClr val="C00000"/>
                </a:solidFill>
              </a:rPr>
              <a:t>something</a:t>
            </a:r>
            <a:r>
              <a:rPr lang="fr-CA" sz="1700" b="1" dirty="0" smtClean="0">
                <a:solidFill>
                  <a:srgbClr val="C00000"/>
                </a:solidFill>
              </a:rPr>
              <a:t> </a:t>
            </a:r>
            <a:r>
              <a:rPr lang="fr-CA" sz="1700" b="1" dirty="0" err="1" smtClean="0">
                <a:solidFill>
                  <a:srgbClr val="C00000"/>
                </a:solidFill>
              </a:rPr>
              <a:t>usefull</a:t>
            </a:r>
            <a:r>
              <a:rPr lang="fr-CA" sz="1700" b="1" dirty="0" smtClean="0">
                <a:solidFill>
                  <a:srgbClr val="C00000"/>
                </a:solidFill>
              </a:rPr>
              <a:t>.»</a:t>
            </a:r>
            <a:endParaRPr lang="fr-CA" sz="2200" b="1" dirty="0" smtClean="0">
              <a:solidFill>
                <a:srgbClr val="C00000"/>
              </a:solidFill>
            </a:endParaRPr>
          </a:p>
          <a:p>
            <a:endParaRPr lang="fr-CA" b="1" dirty="0">
              <a:solidFill>
                <a:srgbClr val="FF0000"/>
              </a:solidFill>
            </a:endParaRPr>
          </a:p>
          <a:p>
            <a:r>
              <a:rPr lang="fr-CA" sz="1700" b="1" dirty="0" smtClean="0">
                <a:solidFill>
                  <a:srgbClr val="C00000"/>
                </a:solidFill>
              </a:rPr>
              <a:t>The staff (not all) are </a:t>
            </a:r>
            <a:r>
              <a:rPr lang="fr-CA" sz="1700" b="1" dirty="0" err="1" smtClean="0">
                <a:solidFill>
                  <a:srgbClr val="C00000"/>
                </a:solidFill>
              </a:rPr>
              <a:t>enthousiastic</a:t>
            </a:r>
            <a:r>
              <a:rPr lang="fr-CA" sz="1700" b="1" dirty="0" smtClean="0">
                <a:solidFill>
                  <a:srgbClr val="C00000"/>
                </a:solidFill>
              </a:rPr>
              <a:t>: «</a:t>
            </a:r>
            <a:r>
              <a:rPr lang="fr-CA" sz="1700" b="1" dirty="0" err="1" smtClean="0">
                <a:solidFill>
                  <a:srgbClr val="C00000"/>
                </a:solidFill>
              </a:rPr>
              <a:t>We</a:t>
            </a:r>
            <a:r>
              <a:rPr lang="fr-CA" sz="1700" b="1" dirty="0" smtClean="0">
                <a:solidFill>
                  <a:srgbClr val="C00000"/>
                </a:solidFill>
              </a:rPr>
              <a:t> are </a:t>
            </a:r>
            <a:r>
              <a:rPr lang="fr-CA" sz="1700" b="1" dirty="0" err="1" smtClean="0">
                <a:solidFill>
                  <a:srgbClr val="C00000"/>
                </a:solidFill>
              </a:rPr>
              <a:t>proud</a:t>
            </a:r>
            <a:r>
              <a:rPr lang="fr-CA" sz="1700" b="1" dirty="0" smtClean="0">
                <a:solidFill>
                  <a:srgbClr val="C00000"/>
                </a:solidFill>
              </a:rPr>
              <a:t> of  </a:t>
            </a:r>
            <a:r>
              <a:rPr lang="fr-CA" sz="1700" b="1" dirty="0" err="1" smtClean="0">
                <a:solidFill>
                  <a:srgbClr val="C00000"/>
                </a:solidFill>
              </a:rPr>
              <a:t>our</a:t>
            </a:r>
            <a:r>
              <a:rPr lang="fr-CA" sz="1700" b="1" dirty="0" smtClean="0">
                <a:solidFill>
                  <a:srgbClr val="C00000"/>
                </a:solidFill>
              </a:rPr>
              <a:t> </a:t>
            </a:r>
            <a:r>
              <a:rPr lang="fr-CA" sz="1700" b="1" dirty="0" err="1" smtClean="0">
                <a:solidFill>
                  <a:srgbClr val="C00000"/>
                </a:solidFill>
              </a:rPr>
              <a:t>students</a:t>
            </a:r>
            <a:r>
              <a:rPr lang="fr-CA" sz="1700" b="1" dirty="0" smtClean="0">
                <a:solidFill>
                  <a:srgbClr val="C00000"/>
                </a:solidFill>
              </a:rPr>
              <a:t>, feeling of </a:t>
            </a:r>
            <a:r>
              <a:rPr lang="fr-CA" sz="1700" b="1" dirty="0" err="1" smtClean="0">
                <a:solidFill>
                  <a:srgbClr val="C00000"/>
                </a:solidFill>
              </a:rPr>
              <a:t>usefulness</a:t>
            </a:r>
            <a:r>
              <a:rPr lang="fr-CA" sz="1700" b="1" dirty="0">
                <a:solidFill>
                  <a:srgbClr val="C00000"/>
                </a:solidFill>
              </a:rPr>
              <a:t>»</a:t>
            </a:r>
          </a:p>
        </p:txBody>
      </p:sp>
      <p:pic>
        <p:nvPicPr>
          <p:cNvPr id="7" name="Espace réservé du contenu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5400" y="1613694"/>
            <a:ext cx="4769048" cy="3294799"/>
          </a:xfrm>
        </p:spPr>
      </p:pic>
    </p:spTree>
    <p:extLst>
      <p:ext uri="{BB962C8B-B14F-4D97-AF65-F5344CB8AC3E}">
        <p14:creationId xmlns:p14="http://schemas.microsoft.com/office/powerpoint/2010/main" val="2703803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Espace réservé du contenu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67016"/>
            <a:ext cx="8496944" cy="5870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6939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340768"/>
            <a:ext cx="7772400" cy="1470025"/>
          </a:xfrm>
        </p:spPr>
        <p:txBody>
          <a:bodyPr>
            <a:normAutofit/>
          </a:bodyPr>
          <a:lstStyle/>
          <a:p>
            <a:r>
              <a:rPr lang="fr-CA" sz="5400" b="1" dirty="0" smtClean="0">
                <a:solidFill>
                  <a:srgbClr val="C00000"/>
                </a:solidFill>
              </a:rPr>
              <a:t>Drawbacks 1</a:t>
            </a:r>
            <a:endParaRPr lang="fr-CA" sz="5400" b="1" dirty="0">
              <a:solidFill>
                <a:srgbClr val="C0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140968"/>
            <a:ext cx="6400800" cy="2639144"/>
          </a:xfrm>
        </p:spPr>
        <p:txBody>
          <a:bodyPr>
            <a:noAutofit/>
          </a:bodyPr>
          <a:lstStyle/>
          <a:p>
            <a:r>
              <a:rPr lang="fr-CA" dirty="0" smtClean="0">
                <a:solidFill>
                  <a:schemeClr val="accent3">
                    <a:lumMod val="50000"/>
                  </a:schemeClr>
                </a:solidFill>
              </a:rPr>
              <a:t>‘Large’ </a:t>
            </a:r>
            <a:r>
              <a:rPr lang="fr-CA" dirty="0" err="1" smtClean="0">
                <a:solidFill>
                  <a:schemeClr val="accent3">
                    <a:lumMod val="50000"/>
                  </a:schemeClr>
                </a:solidFill>
              </a:rPr>
              <a:t>workload</a:t>
            </a:r>
            <a:r>
              <a:rPr lang="fr-CA" dirty="0" smtClean="0">
                <a:solidFill>
                  <a:schemeClr val="accent3">
                    <a:lumMod val="50000"/>
                  </a:schemeClr>
                </a:solidFill>
              </a:rPr>
              <a:t> for the </a:t>
            </a:r>
            <a:r>
              <a:rPr lang="fr-CA" dirty="0" err="1" smtClean="0">
                <a:solidFill>
                  <a:schemeClr val="accent3">
                    <a:lumMod val="50000"/>
                  </a:schemeClr>
                </a:solidFill>
              </a:rPr>
              <a:t>students</a:t>
            </a:r>
            <a:r>
              <a:rPr lang="fr-CA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</a:p>
          <a:p>
            <a:r>
              <a:rPr lang="fr-CA" dirty="0" smtClean="0">
                <a:solidFill>
                  <a:schemeClr val="accent3">
                    <a:lumMod val="50000"/>
                  </a:schemeClr>
                </a:solidFill>
              </a:rPr>
              <a:t>…</a:t>
            </a:r>
            <a:r>
              <a:rPr lang="fr-CA" dirty="0" err="1" smtClean="0">
                <a:solidFill>
                  <a:schemeClr val="accent3">
                    <a:lumMod val="50000"/>
                  </a:schemeClr>
                </a:solidFill>
              </a:rPr>
              <a:t>old</a:t>
            </a:r>
            <a:r>
              <a:rPr lang="fr-CA" dirty="0" smtClean="0">
                <a:solidFill>
                  <a:schemeClr val="accent3">
                    <a:lumMod val="50000"/>
                  </a:schemeClr>
                </a:solidFill>
              </a:rPr>
              <a:t> habits</a:t>
            </a:r>
          </a:p>
          <a:p>
            <a:r>
              <a:rPr lang="fr-CA" dirty="0" smtClean="0">
                <a:solidFill>
                  <a:schemeClr val="accent3">
                    <a:lumMod val="50000"/>
                  </a:schemeClr>
                </a:solidFill>
              </a:rPr>
              <a:t>‘</a:t>
            </a:r>
            <a:r>
              <a:rPr lang="fr-CA" dirty="0" err="1" smtClean="0">
                <a:solidFill>
                  <a:schemeClr val="accent3">
                    <a:lumMod val="50000"/>
                  </a:schemeClr>
                </a:solidFill>
              </a:rPr>
              <a:t>Huge</a:t>
            </a:r>
            <a:r>
              <a:rPr lang="fr-CA" dirty="0" smtClean="0">
                <a:solidFill>
                  <a:schemeClr val="accent3">
                    <a:lumMod val="50000"/>
                  </a:schemeClr>
                </a:solidFill>
              </a:rPr>
              <a:t>’ </a:t>
            </a:r>
            <a:r>
              <a:rPr lang="fr-CA" dirty="0" err="1" smtClean="0">
                <a:solidFill>
                  <a:schemeClr val="accent3">
                    <a:lumMod val="50000"/>
                  </a:schemeClr>
                </a:solidFill>
              </a:rPr>
              <a:t>workload</a:t>
            </a:r>
            <a:r>
              <a:rPr lang="fr-CA" dirty="0" smtClean="0">
                <a:solidFill>
                  <a:schemeClr val="accent3">
                    <a:lumMod val="50000"/>
                  </a:schemeClr>
                </a:solidFill>
              </a:rPr>
              <a:t> for the staff</a:t>
            </a:r>
          </a:p>
          <a:p>
            <a:r>
              <a:rPr lang="fr-CA" dirty="0" smtClean="0">
                <a:solidFill>
                  <a:schemeClr val="accent3">
                    <a:lumMod val="50000"/>
                  </a:schemeClr>
                </a:solidFill>
              </a:rPr>
              <a:t> …</a:t>
            </a:r>
            <a:r>
              <a:rPr lang="fr-CA" dirty="0" err="1" smtClean="0">
                <a:solidFill>
                  <a:schemeClr val="accent3">
                    <a:lumMod val="50000"/>
                  </a:schemeClr>
                </a:solidFill>
              </a:rPr>
              <a:t>old</a:t>
            </a:r>
            <a:r>
              <a:rPr lang="fr-CA" dirty="0" smtClean="0">
                <a:solidFill>
                  <a:schemeClr val="accent3">
                    <a:lumMod val="50000"/>
                  </a:schemeClr>
                </a:solidFill>
              </a:rPr>
              <a:t> habits!</a:t>
            </a:r>
            <a:endParaRPr lang="fr-CA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932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116633"/>
            <a:ext cx="7772400" cy="1080120"/>
          </a:xfrm>
        </p:spPr>
        <p:txBody>
          <a:bodyPr/>
          <a:lstStyle/>
          <a:p>
            <a:r>
              <a:rPr lang="fr-CA" b="1" dirty="0" smtClean="0">
                <a:solidFill>
                  <a:srgbClr val="C00000"/>
                </a:solidFill>
              </a:rPr>
              <a:t>Drawbacks 2</a:t>
            </a:r>
            <a:endParaRPr lang="fr-CA" b="1" dirty="0">
              <a:solidFill>
                <a:srgbClr val="C0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75656" y="1340768"/>
            <a:ext cx="6400800" cy="5040560"/>
          </a:xfrm>
        </p:spPr>
        <p:txBody>
          <a:bodyPr>
            <a:normAutofit fontScale="25000" lnSpcReduction="20000"/>
          </a:bodyPr>
          <a:lstStyle/>
          <a:p>
            <a:r>
              <a:rPr lang="fr-CA" sz="9600" b="1" dirty="0" err="1" smtClean="0">
                <a:solidFill>
                  <a:schemeClr val="accent3">
                    <a:lumMod val="50000"/>
                  </a:schemeClr>
                </a:solidFill>
              </a:rPr>
              <a:t>Really</a:t>
            </a:r>
            <a:r>
              <a:rPr lang="fr-CA" sz="96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CA" sz="9600" b="1" dirty="0" err="1" smtClean="0">
                <a:solidFill>
                  <a:schemeClr val="accent3">
                    <a:lumMod val="50000"/>
                  </a:schemeClr>
                </a:solidFill>
              </a:rPr>
              <a:t>too</a:t>
            </a:r>
            <a:r>
              <a:rPr lang="fr-CA" sz="96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CA" sz="9600" b="1" dirty="0" err="1" smtClean="0">
                <a:solidFill>
                  <a:schemeClr val="accent3">
                    <a:lumMod val="50000"/>
                  </a:schemeClr>
                </a:solidFill>
              </a:rPr>
              <a:t>much</a:t>
            </a:r>
            <a:r>
              <a:rPr lang="fr-CA" sz="96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CA" sz="9600" b="1" dirty="0" err="1" smtClean="0">
                <a:solidFill>
                  <a:schemeClr val="accent3">
                    <a:lumMod val="50000"/>
                  </a:schemeClr>
                </a:solidFill>
              </a:rPr>
              <a:t>work</a:t>
            </a:r>
            <a:r>
              <a:rPr lang="fr-CA" sz="9600" b="1" dirty="0" smtClean="0">
                <a:solidFill>
                  <a:schemeClr val="accent3">
                    <a:lumMod val="50000"/>
                  </a:schemeClr>
                </a:solidFill>
              </a:rPr>
              <a:t> for the </a:t>
            </a:r>
            <a:r>
              <a:rPr lang="fr-CA" sz="9600" b="1" dirty="0" err="1" smtClean="0">
                <a:solidFill>
                  <a:schemeClr val="accent3">
                    <a:lumMod val="50000"/>
                  </a:schemeClr>
                </a:solidFill>
              </a:rPr>
              <a:t>professors</a:t>
            </a:r>
            <a:endParaRPr lang="fr-CA" sz="96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fr-CA" sz="9600" b="1" dirty="0" err="1" smtClean="0">
                <a:solidFill>
                  <a:schemeClr val="accent3">
                    <a:lumMod val="50000"/>
                  </a:schemeClr>
                </a:solidFill>
              </a:rPr>
              <a:t>Lack</a:t>
            </a:r>
            <a:r>
              <a:rPr lang="fr-CA" sz="9600" b="1" dirty="0" smtClean="0">
                <a:solidFill>
                  <a:schemeClr val="accent3">
                    <a:lumMod val="50000"/>
                  </a:schemeClr>
                </a:solidFill>
              </a:rPr>
              <a:t> of </a:t>
            </a:r>
            <a:r>
              <a:rPr lang="fr-CA" sz="9600" b="1" dirty="0" err="1" smtClean="0">
                <a:solidFill>
                  <a:schemeClr val="accent3">
                    <a:lumMod val="50000"/>
                  </a:schemeClr>
                </a:solidFill>
              </a:rPr>
              <a:t>institutional</a:t>
            </a:r>
            <a:r>
              <a:rPr lang="fr-CA" sz="96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CA" sz="9600" b="1" dirty="0" err="1" smtClean="0">
                <a:solidFill>
                  <a:schemeClr val="accent3">
                    <a:lumMod val="50000"/>
                  </a:schemeClr>
                </a:solidFill>
              </a:rPr>
              <a:t>resources</a:t>
            </a:r>
            <a:r>
              <a:rPr lang="fr-CA" sz="9600" b="1" dirty="0" smtClean="0">
                <a:solidFill>
                  <a:schemeClr val="accent3">
                    <a:lumMod val="50000"/>
                  </a:schemeClr>
                </a:solidFill>
              </a:rPr>
              <a:t> ($$)</a:t>
            </a:r>
          </a:p>
          <a:p>
            <a:endParaRPr lang="fr-CA" sz="80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fr-CA" sz="8000" b="1" dirty="0" smtClean="0">
                <a:solidFill>
                  <a:schemeClr val="accent3">
                    <a:lumMod val="50000"/>
                  </a:schemeClr>
                </a:solidFill>
              </a:rPr>
              <a:t>The case </a:t>
            </a:r>
            <a:r>
              <a:rPr lang="fr-CA" sz="8000" b="1" dirty="0" err="1" smtClean="0">
                <a:solidFill>
                  <a:schemeClr val="accent3">
                    <a:lumMod val="50000"/>
                  </a:schemeClr>
                </a:solidFill>
              </a:rPr>
              <a:t>studies</a:t>
            </a:r>
            <a:r>
              <a:rPr lang="fr-CA" sz="80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CA" sz="8000" b="1" dirty="0" err="1" smtClean="0">
                <a:solidFill>
                  <a:schemeClr val="accent3">
                    <a:lumMod val="50000"/>
                  </a:schemeClr>
                </a:solidFill>
              </a:rPr>
              <a:t>cannot</a:t>
            </a:r>
            <a:r>
              <a:rPr lang="fr-CA" sz="80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CA" sz="8000" b="1" dirty="0" err="1" smtClean="0">
                <a:solidFill>
                  <a:schemeClr val="accent3">
                    <a:lumMod val="50000"/>
                  </a:schemeClr>
                </a:solidFill>
              </a:rPr>
              <a:t>be</a:t>
            </a:r>
            <a:r>
              <a:rPr lang="fr-CA" sz="80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CA" sz="8000" b="1" dirty="0" err="1" smtClean="0">
                <a:solidFill>
                  <a:schemeClr val="accent3">
                    <a:lumMod val="50000"/>
                  </a:schemeClr>
                </a:solidFill>
              </a:rPr>
              <a:t>reused</a:t>
            </a:r>
            <a:r>
              <a:rPr lang="fr-CA" sz="80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CA" sz="8000" b="1" dirty="0" err="1" smtClean="0">
                <a:solidFill>
                  <a:schemeClr val="accent3">
                    <a:lumMod val="50000"/>
                  </a:schemeClr>
                </a:solidFill>
              </a:rPr>
              <a:t>nor</a:t>
            </a:r>
            <a:r>
              <a:rPr lang="fr-CA" sz="80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CA" sz="8000" b="1" dirty="0" err="1" smtClean="0">
                <a:solidFill>
                  <a:schemeClr val="accent3">
                    <a:lumMod val="50000"/>
                  </a:schemeClr>
                </a:solidFill>
              </a:rPr>
              <a:t>recycled</a:t>
            </a:r>
            <a:r>
              <a:rPr lang="fr-CA" sz="8000" b="1" dirty="0" smtClean="0">
                <a:solidFill>
                  <a:schemeClr val="accent3">
                    <a:lumMod val="50000"/>
                  </a:schemeClr>
                </a:solidFill>
              </a:rPr>
              <a:t>: </a:t>
            </a:r>
          </a:p>
          <a:p>
            <a:r>
              <a:rPr lang="fr-CA" sz="8000" b="1" dirty="0" smtClean="0">
                <a:solidFill>
                  <a:schemeClr val="accent3">
                    <a:lumMod val="50000"/>
                  </a:schemeClr>
                </a:solidFill>
              </a:rPr>
              <a:t>the </a:t>
            </a:r>
            <a:r>
              <a:rPr lang="fr-CA" sz="8000" b="1" dirty="0" err="1" smtClean="0">
                <a:solidFill>
                  <a:schemeClr val="accent3">
                    <a:lumMod val="50000"/>
                  </a:schemeClr>
                </a:solidFill>
              </a:rPr>
              <a:t>students</a:t>
            </a:r>
            <a:r>
              <a:rPr lang="fr-CA" sz="8000" b="1" dirty="0" smtClean="0">
                <a:solidFill>
                  <a:schemeClr val="accent3">
                    <a:lumMod val="50000"/>
                  </a:schemeClr>
                </a:solidFill>
              </a:rPr>
              <a:t> have </a:t>
            </a:r>
            <a:r>
              <a:rPr lang="fr-CA" sz="8000" b="1" dirty="0" err="1" smtClean="0">
                <a:solidFill>
                  <a:schemeClr val="accent3">
                    <a:lumMod val="50000"/>
                  </a:schemeClr>
                </a:solidFill>
              </a:rPr>
              <a:t>their</a:t>
            </a:r>
            <a:r>
              <a:rPr lang="fr-CA" sz="80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CA" sz="8000" b="1" dirty="0" err="1" smtClean="0">
                <a:solidFill>
                  <a:schemeClr val="accent3">
                    <a:lumMod val="50000"/>
                  </a:schemeClr>
                </a:solidFill>
              </a:rPr>
              <a:t>own</a:t>
            </a:r>
            <a:r>
              <a:rPr lang="fr-CA" sz="80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CA" sz="8000" b="1" dirty="0" err="1" smtClean="0">
                <a:solidFill>
                  <a:schemeClr val="accent3">
                    <a:lumMod val="50000"/>
                  </a:schemeClr>
                </a:solidFill>
              </a:rPr>
              <a:t>websites</a:t>
            </a:r>
            <a:r>
              <a:rPr lang="fr-CA" sz="8000" b="1" dirty="0" smtClean="0">
                <a:solidFill>
                  <a:schemeClr val="accent3">
                    <a:lumMod val="50000"/>
                  </a:schemeClr>
                </a:solidFill>
              </a:rPr>
              <a:t>!</a:t>
            </a:r>
          </a:p>
          <a:p>
            <a:endParaRPr lang="fr-CA" sz="8000" b="1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fr-CA" sz="8000" b="1" dirty="0" smtClean="0">
                <a:solidFill>
                  <a:schemeClr val="accent3">
                    <a:lumMod val="50000"/>
                  </a:schemeClr>
                </a:solidFill>
              </a:rPr>
              <a:t>The  ‘</a:t>
            </a:r>
            <a:r>
              <a:rPr lang="fr-CA" sz="8000" b="1" dirty="0" err="1" smtClean="0">
                <a:solidFill>
                  <a:schemeClr val="accent3">
                    <a:lumMod val="50000"/>
                  </a:schemeClr>
                </a:solidFill>
              </a:rPr>
              <a:t>other</a:t>
            </a:r>
            <a:r>
              <a:rPr lang="fr-CA" sz="8000" b="1" dirty="0" smtClean="0">
                <a:solidFill>
                  <a:schemeClr val="accent3">
                    <a:lumMod val="50000"/>
                  </a:schemeClr>
                </a:solidFill>
              </a:rPr>
              <a:t>’ </a:t>
            </a:r>
            <a:r>
              <a:rPr lang="fr-CA" sz="8000" b="1" dirty="0" err="1" smtClean="0">
                <a:solidFill>
                  <a:schemeClr val="accent3">
                    <a:lumMod val="50000"/>
                  </a:schemeClr>
                </a:solidFill>
              </a:rPr>
              <a:t>workload</a:t>
            </a:r>
            <a:r>
              <a:rPr lang="fr-CA" sz="8000" b="1" dirty="0" smtClean="0">
                <a:solidFill>
                  <a:schemeClr val="accent3">
                    <a:lumMod val="50000"/>
                  </a:schemeClr>
                </a:solidFill>
              </a:rPr>
              <a:t> of </a:t>
            </a:r>
            <a:r>
              <a:rPr lang="fr-CA" sz="8000" b="1" dirty="0" err="1" smtClean="0">
                <a:solidFill>
                  <a:schemeClr val="accent3">
                    <a:lumMod val="50000"/>
                  </a:schemeClr>
                </a:solidFill>
              </a:rPr>
              <a:t>professors</a:t>
            </a:r>
            <a:r>
              <a:rPr lang="fr-CA" sz="8000" b="1" dirty="0" smtClean="0">
                <a:solidFill>
                  <a:schemeClr val="accent3">
                    <a:lumMod val="50000"/>
                  </a:schemeClr>
                </a:solidFill>
              </a:rPr>
              <a:t> (</a:t>
            </a:r>
            <a:r>
              <a:rPr lang="fr-CA" sz="8000" b="1" dirty="0" err="1" smtClean="0">
                <a:solidFill>
                  <a:schemeClr val="accent3">
                    <a:lumMod val="50000"/>
                  </a:schemeClr>
                </a:solidFill>
              </a:rPr>
              <a:t>research</a:t>
            </a:r>
            <a:r>
              <a:rPr lang="fr-CA" sz="8000" b="1" dirty="0" smtClean="0">
                <a:solidFill>
                  <a:schemeClr val="accent3">
                    <a:lumMod val="50000"/>
                  </a:schemeClr>
                </a:solidFill>
              </a:rPr>
              <a:t>, etc.)</a:t>
            </a:r>
          </a:p>
          <a:p>
            <a:endParaRPr lang="fr-CA" sz="80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fr-CA" sz="9600" b="1" dirty="0" err="1" smtClean="0">
                <a:solidFill>
                  <a:schemeClr val="accent3">
                    <a:lumMod val="50000"/>
                  </a:schemeClr>
                </a:solidFill>
              </a:rPr>
              <a:t>Annoyances</a:t>
            </a:r>
            <a:r>
              <a:rPr lang="fr-CA" sz="96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CA" sz="9600" b="1" dirty="0" err="1" smtClean="0">
                <a:solidFill>
                  <a:schemeClr val="accent3">
                    <a:lumMod val="50000"/>
                  </a:schemeClr>
                </a:solidFill>
              </a:rPr>
              <a:t>with</a:t>
            </a:r>
            <a:r>
              <a:rPr lang="fr-CA" sz="96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endParaRPr lang="fr-CA" sz="9600" b="1" dirty="0">
              <a:solidFill>
                <a:schemeClr val="accent3">
                  <a:lumMod val="50000"/>
                </a:schemeClr>
              </a:solidFill>
            </a:endParaRPr>
          </a:p>
          <a:p>
            <a:endParaRPr lang="fr-CA" sz="96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fr-CA" sz="8000" b="1" dirty="0" smtClean="0">
                <a:solidFill>
                  <a:schemeClr val="accent3">
                    <a:lumMod val="50000"/>
                  </a:schemeClr>
                </a:solidFill>
              </a:rPr>
              <a:t>…certain </a:t>
            </a:r>
            <a:r>
              <a:rPr lang="fr-CA" sz="8000" b="1" dirty="0" err="1" smtClean="0">
                <a:solidFill>
                  <a:schemeClr val="accent3">
                    <a:lumMod val="50000"/>
                  </a:schemeClr>
                </a:solidFill>
              </a:rPr>
              <a:t>students</a:t>
            </a:r>
            <a:r>
              <a:rPr lang="fr-CA" sz="8000" b="1" dirty="0" smtClean="0">
                <a:solidFill>
                  <a:schemeClr val="accent3">
                    <a:lumMod val="50000"/>
                  </a:schemeClr>
                </a:solidFill>
              </a:rPr>
              <a:t> (</a:t>
            </a:r>
            <a:r>
              <a:rPr lang="fr-CA" sz="8000" b="1" dirty="0" err="1" smtClean="0">
                <a:solidFill>
                  <a:schemeClr val="accent3">
                    <a:lumMod val="50000"/>
                  </a:schemeClr>
                </a:solidFill>
              </a:rPr>
              <a:t>very</a:t>
            </a:r>
            <a:r>
              <a:rPr lang="fr-CA" sz="80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CA" sz="8000" b="1" dirty="0" err="1" smtClean="0">
                <a:solidFill>
                  <a:schemeClr val="accent3">
                    <a:lumMod val="50000"/>
                  </a:schemeClr>
                </a:solidFill>
              </a:rPr>
              <a:t>tenacious</a:t>
            </a:r>
            <a:r>
              <a:rPr lang="fr-CA" sz="80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CA" sz="8000" b="1" dirty="0" smtClean="0">
                <a:solidFill>
                  <a:schemeClr val="accent3">
                    <a:lumMod val="50000"/>
                  </a:schemeClr>
                </a:solidFill>
              </a:rPr>
              <a:t>and </a:t>
            </a:r>
            <a:r>
              <a:rPr lang="fr-CA" sz="8000" b="1" dirty="0" err="1" smtClean="0">
                <a:solidFill>
                  <a:schemeClr val="accent3">
                    <a:lumMod val="50000"/>
                  </a:schemeClr>
                </a:solidFill>
              </a:rPr>
              <a:t>well</a:t>
            </a:r>
            <a:r>
              <a:rPr lang="fr-CA" sz="80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CA" sz="8000" b="1" dirty="0" err="1" smtClean="0">
                <a:solidFill>
                  <a:schemeClr val="accent3">
                    <a:lumMod val="50000"/>
                  </a:schemeClr>
                </a:solidFill>
              </a:rPr>
              <a:t>organised</a:t>
            </a:r>
            <a:r>
              <a:rPr lang="fr-CA" sz="8000" b="1" dirty="0" smtClean="0">
                <a:solidFill>
                  <a:schemeClr val="accent3">
                    <a:lumMod val="50000"/>
                  </a:schemeClr>
                </a:solidFill>
              </a:rPr>
              <a:t>),  …certain </a:t>
            </a:r>
            <a:r>
              <a:rPr lang="fr-CA" sz="8000" b="1" dirty="0" err="1" smtClean="0">
                <a:solidFill>
                  <a:schemeClr val="accent3">
                    <a:lumMod val="50000"/>
                  </a:schemeClr>
                </a:solidFill>
              </a:rPr>
              <a:t>colleagues</a:t>
            </a:r>
            <a:r>
              <a:rPr lang="fr-CA" sz="8000" b="1" dirty="0" smtClean="0">
                <a:solidFill>
                  <a:schemeClr val="accent3">
                    <a:lumMod val="50000"/>
                  </a:schemeClr>
                </a:solidFill>
              </a:rPr>
              <a:t> (</a:t>
            </a:r>
            <a:r>
              <a:rPr lang="fr-CA" sz="8000" b="1" dirty="0" err="1" smtClean="0">
                <a:solidFill>
                  <a:schemeClr val="accent3">
                    <a:lumMod val="50000"/>
                  </a:schemeClr>
                </a:solidFill>
              </a:rPr>
              <a:t>very</a:t>
            </a:r>
            <a:r>
              <a:rPr lang="fr-CA" sz="80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CA" sz="8000" b="1" dirty="0" err="1" smtClean="0">
                <a:solidFill>
                  <a:schemeClr val="accent3">
                    <a:lumMod val="50000"/>
                  </a:schemeClr>
                </a:solidFill>
              </a:rPr>
              <a:t>tenacious</a:t>
            </a:r>
            <a:r>
              <a:rPr lang="fr-CA" sz="8000" b="1" dirty="0" smtClean="0">
                <a:solidFill>
                  <a:schemeClr val="accent3">
                    <a:lumMod val="50000"/>
                  </a:schemeClr>
                </a:solidFill>
              </a:rPr>
              <a:t> and …</a:t>
            </a:r>
            <a:r>
              <a:rPr lang="fr-CA" sz="8000" b="1" dirty="0" err="1" smtClean="0">
                <a:solidFill>
                  <a:schemeClr val="accent3">
                    <a:lumMod val="50000"/>
                  </a:schemeClr>
                </a:solidFill>
              </a:rPr>
              <a:t>envious</a:t>
            </a:r>
            <a:r>
              <a:rPr lang="fr-CA" sz="8000" b="1" dirty="0" smtClean="0">
                <a:solidFill>
                  <a:schemeClr val="accent3">
                    <a:lumMod val="50000"/>
                  </a:schemeClr>
                </a:solidFill>
              </a:rPr>
              <a:t>), </a:t>
            </a:r>
          </a:p>
          <a:p>
            <a:r>
              <a:rPr lang="fr-CA" sz="8000" b="1" dirty="0" smtClean="0">
                <a:solidFill>
                  <a:schemeClr val="accent3">
                    <a:lumMod val="50000"/>
                  </a:schemeClr>
                </a:solidFill>
              </a:rPr>
              <a:t>…certain </a:t>
            </a:r>
            <a:r>
              <a:rPr lang="fr-CA" sz="8000" b="1" dirty="0" err="1" smtClean="0">
                <a:solidFill>
                  <a:schemeClr val="accent3">
                    <a:lumMod val="50000"/>
                  </a:schemeClr>
                </a:solidFill>
              </a:rPr>
              <a:t>administrators</a:t>
            </a:r>
            <a:r>
              <a:rPr lang="fr-CA" sz="8000" b="1" dirty="0" smtClean="0">
                <a:solidFill>
                  <a:schemeClr val="accent3">
                    <a:lumMod val="50000"/>
                  </a:schemeClr>
                </a:solidFill>
              </a:rPr>
              <a:t> (</a:t>
            </a:r>
            <a:r>
              <a:rPr lang="fr-CA" sz="8000" b="1" dirty="0" err="1" smtClean="0">
                <a:solidFill>
                  <a:schemeClr val="accent3">
                    <a:lumMod val="50000"/>
                  </a:schemeClr>
                </a:solidFill>
              </a:rPr>
              <a:t>very</a:t>
            </a:r>
            <a:r>
              <a:rPr lang="fr-CA" sz="80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CA" sz="8000" b="1" dirty="0" err="1" smtClean="0">
                <a:solidFill>
                  <a:schemeClr val="accent3">
                    <a:lumMod val="50000"/>
                  </a:schemeClr>
                </a:solidFill>
              </a:rPr>
              <a:t>tenacious</a:t>
            </a:r>
            <a:r>
              <a:rPr lang="fr-CA" sz="8000" b="1" dirty="0" smtClean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fr-CA" sz="8000" b="1" dirty="0" err="1" smtClean="0">
                <a:solidFill>
                  <a:schemeClr val="accent3">
                    <a:lumMod val="50000"/>
                  </a:schemeClr>
                </a:solidFill>
              </a:rPr>
              <a:t>side</a:t>
            </a:r>
            <a:r>
              <a:rPr lang="fr-CA" sz="8000" b="1" dirty="0" smtClean="0">
                <a:solidFill>
                  <a:schemeClr val="accent3">
                    <a:lumMod val="50000"/>
                  </a:schemeClr>
                </a:solidFill>
              </a:rPr>
              <a:t> in </a:t>
            </a:r>
            <a:r>
              <a:rPr lang="fr-CA" sz="8000" b="1" dirty="0" err="1" smtClean="0">
                <a:solidFill>
                  <a:schemeClr val="accent3">
                    <a:lumMod val="50000"/>
                  </a:schemeClr>
                </a:solidFill>
              </a:rPr>
              <a:t>with</a:t>
            </a:r>
            <a:r>
              <a:rPr lang="fr-CA" sz="80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CA" sz="8000" b="1" dirty="0" err="1" smtClean="0">
                <a:solidFill>
                  <a:schemeClr val="accent3">
                    <a:lumMod val="50000"/>
                  </a:schemeClr>
                </a:solidFill>
              </a:rPr>
              <a:t>students</a:t>
            </a:r>
            <a:r>
              <a:rPr lang="fr-CA" sz="8000" b="1" dirty="0" smtClean="0">
                <a:solidFill>
                  <a:schemeClr val="accent3">
                    <a:lumMod val="50000"/>
                  </a:schemeClr>
                </a:solidFill>
              </a:rPr>
              <a:t>)</a:t>
            </a:r>
          </a:p>
          <a:p>
            <a:endParaRPr lang="fr-CA" sz="8000" dirty="0" smtClean="0">
              <a:solidFill>
                <a:srgbClr val="C00000"/>
              </a:solidFill>
            </a:endParaRPr>
          </a:p>
          <a:p>
            <a:r>
              <a:rPr lang="fr-CA" sz="9600" b="1" dirty="0" smtClean="0">
                <a:solidFill>
                  <a:srgbClr val="FF0000"/>
                </a:solidFill>
              </a:rPr>
              <a:t>« I </a:t>
            </a:r>
            <a:r>
              <a:rPr lang="fr-CA" sz="9600" b="1" dirty="0" err="1" smtClean="0">
                <a:solidFill>
                  <a:srgbClr val="FF0000"/>
                </a:solidFill>
              </a:rPr>
              <a:t>don’t</a:t>
            </a:r>
            <a:r>
              <a:rPr lang="fr-CA" sz="9600" b="1" dirty="0" smtClean="0">
                <a:solidFill>
                  <a:srgbClr val="FF0000"/>
                </a:solidFill>
              </a:rPr>
              <a:t> </a:t>
            </a:r>
            <a:r>
              <a:rPr lang="fr-CA" sz="9600" b="1" dirty="0" err="1" smtClean="0">
                <a:solidFill>
                  <a:srgbClr val="FF0000"/>
                </a:solidFill>
              </a:rPr>
              <a:t>want</a:t>
            </a:r>
            <a:r>
              <a:rPr lang="fr-CA" sz="9600" b="1" dirty="0" smtClean="0">
                <a:solidFill>
                  <a:srgbClr val="FF0000"/>
                </a:solidFill>
              </a:rPr>
              <a:t> no </a:t>
            </a:r>
            <a:r>
              <a:rPr lang="fr-CA" sz="9600" b="1" dirty="0" err="1" smtClean="0">
                <a:solidFill>
                  <a:srgbClr val="FF0000"/>
                </a:solidFill>
              </a:rPr>
              <a:t>bothering</a:t>
            </a:r>
            <a:r>
              <a:rPr lang="fr-CA" sz="9600" b="1" dirty="0" smtClean="0">
                <a:solidFill>
                  <a:srgbClr val="FF0000"/>
                </a:solidFill>
              </a:rPr>
              <a:t> »</a:t>
            </a:r>
            <a:endParaRPr lang="fr-CA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4418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332657"/>
            <a:ext cx="7772400" cy="864095"/>
          </a:xfrm>
        </p:spPr>
        <p:txBody>
          <a:bodyPr>
            <a:normAutofit/>
          </a:bodyPr>
          <a:lstStyle/>
          <a:p>
            <a:r>
              <a:rPr lang="fr-CA" sz="4800" b="1" dirty="0" smtClean="0">
                <a:solidFill>
                  <a:srgbClr val="C00000"/>
                </a:solidFill>
              </a:rPr>
              <a:t>All in all</a:t>
            </a:r>
            <a:endParaRPr lang="fr-CA" sz="4800" b="1" dirty="0">
              <a:solidFill>
                <a:srgbClr val="C0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03648" y="1700808"/>
            <a:ext cx="6400800" cy="4176464"/>
          </a:xfrm>
        </p:spPr>
        <p:txBody>
          <a:bodyPr>
            <a:normAutofit fontScale="62500" lnSpcReduction="20000"/>
          </a:bodyPr>
          <a:lstStyle/>
          <a:p>
            <a:r>
              <a:rPr lang="fr-CA" sz="3500" b="1" dirty="0" err="1" smtClean="0">
                <a:solidFill>
                  <a:srgbClr val="C00000"/>
                </a:solidFill>
              </a:rPr>
              <a:t>We</a:t>
            </a:r>
            <a:r>
              <a:rPr lang="fr-CA" sz="3500" b="1" dirty="0" smtClean="0">
                <a:solidFill>
                  <a:srgbClr val="C00000"/>
                </a:solidFill>
              </a:rPr>
              <a:t> have </a:t>
            </a:r>
            <a:r>
              <a:rPr lang="fr-CA" sz="3500" b="1" dirty="0" err="1" smtClean="0">
                <a:solidFill>
                  <a:srgbClr val="C00000"/>
                </a:solidFill>
              </a:rPr>
              <a:t>shown</a:t>
            </a:r>
            <a:r>
              <a:rPr lang="fr-CA" sz="3500" b="1" dirty="0" smtClean="0">
                <a:solidFill>
                  <a:srgbClr val="C00000"/>
                </a:solidFill>
              </a:rPr>
              <a:t> </a:t>
            </a:r>
            <a:r>
              <a:rPr lang="fr-CA" sz="3500" b="1" dirty="0" err="1" smtClean="0">
                <a:solidFill>
                  <a:srgbClr val="C00000"/>
                </a:solidFill>
              </a:rPr>
              <a:t>that</a:t>
            </a:r>
            <a:endParaRPr lang="fr-CA" sz="3500" b="1" dirty="0" smtClean="0">
              <a:solidFill>
                <a:srgbClr val="C00000"/>
              </a:solidFill>
            </a:endParaRPr>
          </a:p>
          <a:p>
            <a:endParaRPr lang="fr-CA" sz="3500" dirty="0" smtClean="0">
              <a:solidFill>
                <a:srgbClr val="C0000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CA" b="1" dirty="0" smtClean="0">
                <a:solidFill>
                  <a:schemeClr val="accent3">
                    <a:lumMod val="50000"/>
                  </a:schemeClr>
                </a:solidFill>
              </a:rPr>
              <a:t>The </a:t>
            </a:r>
            <a:r>
              <a:rPr lang="fr-CA" b="1" dirty="0" err="1" smtClean="0">
                <a:solidFill>
                  <a:schemeClr val="accent3">
                    <a:lumMod val="50000"/>
                  </a:schemeClr>
                </a:solidFill>
              </a:rPr>
              <a:t>students</a:t>
            </a:r>
            <a:r>
              <a:rPr lang="fr-CA" b="1" dirty="0" smtClean="0">
                <a:solidFill>
                  <a:schemeClr val="accent3">
                    <a:lumMod val="50000"/>
                  </a:schemeClr>
                </a:solidFill>
              </a:rPr>
              <a:t> are not </a:t>
            </a:r>
            <a:r>
              <a:rPr lang="fr-CA" b="1" dirty="0" err="1" smtClean="0">
                <a:solidFill>
                  <a:schemeClr val="accent3">
                    <a:lumMod val="50000"/>
                  </a:schemeClr>
                </a:solidFill>
              </a:rPr>
              <a:t>stupid</a:t>
            </a:r>
            <a:r>
              <a:rPr lang="fr-CA" b="1" dirty="0" smtClean="0">
                <a:solidFill>
                  <a:schemeClr val="accent3">
                    <a:lumMod val="50000"/>
                  </a:schemeClr>
                </a:solidFill>
              </a:rPr>
              <a:t>, on the </a:t>
            </a:r>
            <a:r>
              <a:rPr lang="fr-CA" b="1" dirty="0" err="1" smtClean="0">
                <a:solidFill>
                  <a:schemeClr val="accent3">
                    <a:lumMod val="50000"/>
                  </a:schemeClr>
                </a:solidFill>
              </a:rPr>
              <a:t>contrary</a:t>
            </a:r>
            <a:r>
              <a:rPr lang="fr-CA" b="1" dirty="0" smtClean="0">
                <a:solidFill>
                  <a:schemeClr val="accent3">
                    <a:lumMod val="50000"/>
                  </a:schemeClr>
                </a:solidFill>
              </a:rPr>
              <a:t>!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CA" b="1" dirty="0" err="1" smtClean="0">
                <a:solidFill>
                  <a:schemeClr val="accent3">
                    <a:lumMod val="50000"/>
                  </a:schemeClr>
                </a:solidFill>
              </a:rPr>
              <a:t>Many</a:t>
            </a:r>
            <a:r>
              <a:rPr lang="fr-CA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CA" b="1" dirty="0" err="1" smtClean="0">
                <a:solidFill>
                  <a:schemeClr val="accent3">
                    <a:lumMod val="50000"/>
                  </a:schemeClr>
                </a:solidFill>
              </a:rPr>
              <a:t>can</a:t>
            </a:r>
            <a:r>
              <a:rPr lang="fr-CA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CA" b="1" dirty="0" err="1" smtClean="0">
                <a:solidFill>
                  <a:schemeClr val="accent3">
                    <a:lumMod val="50000"/>
                  </a:schemeClr>
                </a:solidFill>
              </a:rPr>
              <a:t>be</a:t>
            </a:r>
            <a:r>
              <a:rPr lang="fr-CA" b="1" dirty="0" smtClean="0">
                <a:solidFill>
                  <a:schemeClr val="accent3">
                    <a:lumMod val="50000"/>
                  </a:schemeClr>
                </a:solidFill>
              </a:rPr>
              <a:t> made to </a:t>
            </a:r>
            <a:r>
              <a:rPr lang="fr-CA" b="1" dirty="0" err="1" smtClean="0">
                <a:solidFill>
                  <a:schemeClr val="accent3">
                    <a:lumMod val="50000"/>
                  </a:schemeClr>
                </a:solidFill>
              </a:rPr>
              <a:t>be</a:t>
            </a:r>
            <a:r>
              <a:rPr lang="fr-CA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CA" b="1" dirty="0" err="1" smtClean="0">
                <a:solidFill>
                  <a:schemeClr val="accent3">
                    <a:lumMod val="50000"/>
                  </a:schemeClr>
                </a:solidFill>
              </a:rPr>
              <a:t>enthousiastic</a:t>
            </a:r>
            <a:r>
              <a:rPr lang="fr-CA" b="1" dirty="0" smtClean="0">
                <a:solidFill>
                  <a:schemeClr val="accent3">
                    <a:lumMod val="50000"/>
                  </a:schemeClr>
                </a:solidFill>
              </a:rPr>
              <a:t> for </a:t>
            </a:r>
            <a:r>
              <a:rPr lang="fr-CA" b="1" dirty="0" err="1" smtClean="0">
                <a:solidFill>
                  <a:schemeClr val="accent3">
                    <a:lumMod val="50000"/>
                  </a:schemeClr>
                </a:solidFill>
              </a:rPr>
              <a:t>Statisistics</a:t>
            </a:r>
            <a:endParaRPr lang="fr-CA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CA" b="1" dirty="0" err="1" smtClean="0">
                <a:solidFill>
                  <a:schemeClr val="accent3">
                    <a:lumMod val="50000"/>
                  </a:schemeClr>
                </a:solidFill>
              </a:rPr>
              <a:t>Pedagogy</a:t>
            </a:r>
            <a:r>
              <a:rPr lang="fr-CA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CA" b="1" dirty="0" err="1" smtClean="0">
                <a:solidFill>
                  <a:schemeClr val="accent3">
                    <a:lumMod val="50000"/>
                  </a:schemeClr>
                </a:solidFill>
              </a:rPr>
              <a:t>is</a:t>
            </a:r>
            <a:r>
              <a:rPr lang="fr-CA" b="1" dirty="0" smtClean="0">
                <a:solidFill>
                  <a:schemeClr val="accent3">
                    <a:lumMod val="50000"/>
                  </a:schemeClr>
                </a:solidFill>
              </a:rPr>
              <a:t> crucial </a:t>
            </a:r>
          </a:p>
          <a:p>
            <a:pPr lvl="2" algn="l"/>
            <a:r>
              <a:rPr lang="fr-CA" sz="2900" b="1" i="1" dirty="0" smtClean="0">
                <a:solidFill>
                  <a:schemeClr val="accent3">
                    <a:lumMod val="50000"/>
                  </a:schemeClr>
                </a:solidFill>
              </a:rPr>
              <a:t>Reading, meeting, </a:t>
            </a:r>
            <a:r>
              <a:rPr lang="fr-CA" sz="2900" b="1" i="1" dirty="0" err="1" smtClean="0">
                <a:solidFill>
                  <a:schemeClr val="accent3">
                    <a:lumMod val="50000"/>
                  </a:schemeClr>
                </a:solidFill>
              </a:rPr>
              <a:t>writing</a:t>
            </a:r>
            <a:r>
              <a:rPr lang="fr-CA" sz="2900" b="1" i="1" dirty="0" smtClean="0">
                <a:solidFill>
                  <a:schemeClr val="accent3">
                    <a:lumMod val="50000"/>
                  </a:schemeClr>
                </a:solidFill>
              </a:rPr>
              <a:t>; </a:t>
            </a:r>
            <a:r>
              <a:rPr lang="fr-CA" sz="2900" b="1" dirty="0" err="1" smtClean="0">
                <a:solidFill>
                  <a:schemeClr val="accent3">
                    <a:lumMod val="50000"/>
                  </a:schemeClr>
                </a:solidFill>
              </a:rPr>
              <a:t>decent</a:t>
            </a:r>
            <a:r>
              <a:rPr lang="fr-CA" sz="29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CA" sz="2900" b="1" dirty="0" err="1" smtClean="0">
                <a:solidFill>
                  <a:schemeClr val="accent3">
                    <a:lumMod val="50000"/>
                  </a:schemeClr>
                </a:solidFill>
              </a:rPr>
              <a:t>evaluation</a:t>
            </a:r>
            <a:endParaRPr lang="fr-CA" sz="2900" b="1" dirty="0">
              <a:solidFill>
                <a:schemeClr val="accent3">
                  <a:lumMod val="50000"/>
                </a:schemeClr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fr-CA" b="1" i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CA" b="1" dirty="0" smtClean="0">
                <a:solidFill>
                  <a:schemeClr val="accent3">
                    <a:lumMod val="50000"/>
                  </a:schemeClr>
                </a:solidFill>
              </a:rPr>
              <a:t>No </a:t>
            </a:r>
            <a:r>
              <a:rPr lang="fr-CA" b="1" dirty="0" err="1" smtClean="0">
                <a:solidFill>
                  <a:schemeClr val="accent3">
                    <a:lumMod val="50000"/>
                  </a:schemeClr>
                </a:solidFill>
              </a:rPr>
              <a:t>cheating</a:t>
            </a:r>
            <a:r>
              <a:rPr lang="fr-CA" b="1" dirty="0" smtClean="0">
                <a:solidFill>
                  <a:schemeClr val="accent3">
                    <a:lumMod val="50000"/>
                  </a:schemeClr>
                </a:solidFill>
              </a:rPr>
              <a:t>, no grade inflation, </a:t>
            </a:r>
            <a:r>
              <a:rPr lang="fr-CA" b="1" dirty="0" err="1" smtClean="0">
                <a:solidFill>
                  <a:schemeClr val="accent3">
                    <a:lumMod val="50000"/>
                  </a:schemeClr>
                </a:solidFill>
              </a:rPr>
              <a:t>increasing</a:t>
            </a:r>
            <a:r>
              <a:rPr lang="fr-CA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CA" b="1" dirty="0" err="1" smtClean="0">
                <a:solidFill>
                  <a:schemeClr val="accent3">
                    <a:lumMod val="50000"/>
                  </a:schemeClr>
                </a:solidFill>
              </a:rPr>
              <a:t>levels</a:t>
            </a:r>
            <a:r>
              <a:rPr lang="fr-CA" b="1" dirty="0" smtClean="0">
                <a:solidFill>
                  <a:schemeClr val="accent3">
                    <a:lumMod val="50000"/>
                  </a:schemeClr>
                </a:solidFill>
              </a:rPr>
              <a:t>…</a:t>
            </a:r>
          </a:p>
          <a:p>
            <a:pPr algn="l"/>
            <a:endParaRPr lang="fr-CA" b="1" i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CA" b="1" dirty="0" err="1" smtClean="0">
                <a:solidFill>
                  <a:schemeClr val="accent3">
                    <a:lumMod val="50000"/>
                  </a:schemeClr>
                </a:solidFill>
              </a:rPr>
              <a:t>Professors</a:t>
            </a:r>
            <a:r>
              <a:rPr lang="fr-CA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CA" b="1" dirty="0" err="1" smtClean="0">
                <a:solidFill>
                  <a:schemeClr val="accent3">
                    <a:lumMod val="50000"/>
                  </a:schemeClr>
                </a:solidFill>
              </a:rPr>
              <a:t>can</a:t>
            </a:r>
            <a:r>
              <a:rPr lang="fr-CA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CA" b="1" dirty="0" err="1" smtClean="0">
                <a:solidFill>
                  <a:schemeClr val="accent3">
                    <a:lumMod val="50000"/>
                  </a:schemeClr>
                </a:solidFill>
              </a:rPr>
              <a:t>be</a:t>
            </a:r>
            <a:r>
              <a:rPr lang="fr-CA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CA" b="1" dirty="0" err="1" smtClean="0">
                <a:solidFill>
                  <a:schemeClr val="accent3">
                    <a:lumMod val="50000"/>
                  </a:schemeClr>
                </a:solidFill>
              </a:rPr>
              <a:t>proud</a:t>
            </a:r>
            <a:r>
              <a:rPr lang="fr-CA" b="1" dirty="0" smtClean="0">
                <a:solidFill>
                  <a:schemeClr val="accent3">
                    <a:lumMod val="50000"/>
                  </a:schemeClr>
                </a:solidFill>
              </a:rPr>
              <a:t> of </a:t>
            </a:r>
            <a:r>
              <a:rPr lang="fr-CA" b="1" dirty="0" err="1" smtClean="0">
                <a:solidFill>
                  <a:schemeClr val="accent3">
                    <a:lumMod val="50000"/>
                  </a:schemeClr>
                </a:solidFill>
              </a:rPr>
              <a:t>their</a:t>
            </a:r>
            <a:r>
              <a:rPr lang="fr-CA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CA" b="1" dirty="0" err="1" smtClean="0">
                <a:solidFill>
                  <a:schemeClr val="accent3">
                    <a:lumMod val="50000"/>
                  </a:schemeClr>
                </a:solidFill>
              </a:rPr>
              <a:t>students</a:t>
            </a:r>
            <a:r>
              <a:rPr lang="fr-CA" b="1" dirty="0" smtClean="0">
                <a:solidFill>
                  <a:schemeClr val="accent3">
                    <a:lumMod val="50000"/>
                  </a:schemeClr>
                </a:solidFill>
              </a:rPr>
              <a:t>!</a:t>
            </a:r>
          </a:p>
          <a:p>
            <a:pPr algn="l"/>
            <a:endParaRPr lang="fr-CA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CA" sz="3800" b="1" dirty="0" smtClean="0">
                <a:solidFill>
                  <a:schemeClr val="accent3">
                    <a:lumMod val="50000"/>
                  </a:schemeClr>
                </a:solidFill>
              </a:rPr>
              <a:t>More </a:t>
            </a:r>
            <a:r>
              <a:rPr lang="fr-CA" sz="3800" b="1" dirty="0" err="1" smtClean="0">
                <a:solidFill>
                  <a:schemeClr val="accent3">
                    <a:lumMod val="50000"/>
                  </a:schemeClr>
                </a:solidFill>
              </a:rPr>
              <a:t>resources</a:t>
            </a:r>
            <a:r>
              <a:rPr lang="fr-CA" sz="3800" b="1" dirty="0" smtClean="0">
                <a:solidFill>
                  <a:schemeClr val="accent3">
                    <a:lumMod val="50000"/>
                  </a:schemeClr>
                </a:solidFill>
              </a:rPr>
              <a:t> have </a:t>
            </a:r>
            <a:r>
              <a:rPr lang="fr-CA" sz="3800" b="1" dirty="0" err="1" smtClean="0">
                <a:solidFill>
                  <a:schemeClr val="accent3">
                    <a:lumMod val="50000"/>
                  </a:schemeClr>
                </a:solidFill>
              </a:rPr>
              <a:t>should</a:t>
            </a:r>
            <a:r>
              <a:rPr lang="fr-CA" sz="38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CA" sz="3800" b="1" dirty="0" err="1" smtClean="0">
                <a:solidFill>
                  <a:schemeClr val="accent3">
                    <a:lumMod val="50000"/>
                  </a:schemeClr>
                </a:solidFill>
              </a:rPr>
              <a:t>be</a:t>
            </a:r>
            <a:r>
              <a:rPr lang="fr-CA" sz="38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CA" sz="3800" b="1" dirty="0" err="1" smtClean="0">
                <a:solidFill>
                  <a:schemeClr val="accent3">
                    <a:lumMod val="50000"/>
                  </a:schemeClr>
                </a:solidFill>
              </a:rPr>
              <a:t>given</a:t>
            </a:r>
            <a:r>
              <a:rPr lang="fr-CA" sz="3800" b="1" dirty="0" smtClean="0">
                <a:solidFill>
                  <a:schemeClr val="accent3">
                    <a:lumMod val="50000"/>
                  </a:schemeClr>
                </a:solidFill>
              </a:rPr>
              <a:t> to the </a:t>
            </a:r>
            <a:r>
              <a:rPr lang="fr-CA" sz="3800" b="1" dirty="0" err="1" smtClean="0">
                <a:solidFill>
                  <a:schemeClr val="accent3">
                    <a:lumMod val="50000"/>
                  </a:schemeClr>
                </a:solidFill>
              </a:rPr>
              <a:t>teaching</a:t>
            </a:r>
            <a:r>
              <a:rPr lang="fr-CA" sz="38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CA" sz="3800" b="1" dirty="0" err="1" smtClean="0">
                <a:solidFill>
                  <a:schemeClr val="accent3">
                    <a:lumMod val="50000"/>
                  </a:schemeClr>
                </a:solidFill>
              </a:rPr>
              <a:t>sector</a:t>
            </a:r>
            <a:r>
              <a:rPr lang="fr-CA" sz="3800" b="1" dirty="0" smtClean="0">
                <a:solidFill>
                  <a:schemeClr val="accent3">
                    <a:lumMod val="50000"/>
                  </a:schemeClr>
                </a:solidFill>
              </a:rPr>
              <a:t> in </a:t>
            </a:r>
            <a:r>
              <a:rPr lang="fr-CA" sz="3800" b="1" dirty="0" err="1" smtClean="0">
                <a:solidFill>
                  <a:schemeClr val="accent3">
                    <a:lumMod val="50000"/>
                  </a:schemeClr>
                </a:solidFill>
              </a:rPr>
              <a:t>colleges</a:t>
            </a:r>
            <a:r>
              <a:rPr lang="fr-CA" sz="3800" b="1" dirty="0" smtClean="0">
                <a:solidFill>
                  <a:schemeClr val="accent3">
                    <a:lumMod val="50000"/>
                  </a:schemeClr>
                </a:solidFill>
              </a:rPr>
              <a:t> and </a:t>
            </a:r>
            <a:r>
              <a:rPr lang="fr-CA" sz="3800" b="1" dirty="0" err="1" smtClean="0">
                <a:solidFill>
                  <a:schemeClr val="accent3">
                    <a:lumMod val="50000"/>
                  </a:schemeClr>
                </a:solidFill>
              </a:rPr>
              <a:t>universities</a:t>
            </a:r>
            <a:endParaRPr lang="fr-CA" sz="38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080597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90584" y="404664"/>
            <a:ext cx="7772400" cy="1296144"/>
          </a:xfrm>
        </p:spPr>
        <p:txBody>
          <a:bodyPr>
            <a:normAutofit fontScale="90000"/>
          </a:bodyPr>
          <a:lstStyle/>
          <a:p>
            <a:r>
              <a:rPr lang="fr-CA" sz="3600" b="1" dirty="0" smtClean="0">
                <a:solidFill>
                  <a:srgbClr val="C00000"/>
                </a:solidFill>
              </a:rPr>
              <a:t>PrixPoly1873 for </a:t>
            </a:r>
            <a:r>
              <a:rPr lang="fr-CA" sz="3600" b="1" dirty="0" err="1" smtClean="0">
                <a:solidFill>
                  <a:srgbClr val="C00000"/>
                </a:solidFill>
              </a:rPr>
              <a:t>outstanding</a:t>
            </a:r>
            <a:r>
              <a:rPr lang="fr-CA" sz="3600" b="1" dirty="0" smtClean="0">
                <a:solidFill>
                  <a:srgbClr val="C00000"/>
                </a:solidFill>
              </a:rPr>
              <a:t> </a:t>
            </a:r>
            <a:r>
              <a:rPr lang="fr-CA" sz="3600" b="1" dirty="0" err="1" smtClean="0">
                <a:solidFill>
                  <a:srgbClr val="C00000"/>
                </a:solidFill>
              </a:rPr>
              <a:t>merit</a:t>
            </a:r>
            <a:r>
              <a:rPr lang="fr-CA" sz="3600" b="1" dirty="0" smtClean="0">
                <a:solidFill>
                  <a:srgbClr val="C00000"/>
                </a:solidFill>
              </a:rPr>
              <a:t> (2001)</a:t>
            </a:r>
            <a:r>
              <a:rPr lang="fr-CA" sz="3600" b="1" dirty="0" smtClean="0"/>
              <a:t/>
            </a:r>
            <a:br>
              <a:rPr lang="fr-CA" sz="3600" b="1" dirty="0" smtClean="0"/>
            </a:br>
            <a:r>
              <a:rPr lang="fr-CA" sz="2800" b="1" dirty="0" smtClean="0">
                <a:solidFill>
                  <a:srgbClr val="FF0000"/>
                </a:solidFill>
              </a:rPr>
              <a:t>For </a:t>
            </a:r>
            <a:r>
              <a:rPr lang="fr-CA" sz="2800" b="1" dirty="0" err="1" smtClean="0">
                <a:solidFill>
                  <a:srgbClr val="FF0000"/>
                </a:solidFill>
              </a:rPr>
              <a:t>pedagogical</a:t>
            </a:r>
            <a:r>
              <a:rPr lang="fr-CA" sz="2800" b="1" dirty="0" smtClean="0">
                <a:solidFill>
                  <a:srgbClr val="FF0000"/>
                </a:solidFill>
              </a:rPr>
              <a:t> </a:t>
            </a:r>
            <a:r>
              <a:rPr lang="fr-CA" sz="2800" b="1" dirty="0" err="1" smtClean="0">
                <a:solidFill>
                  <a:srgbClr val="FF0000"/>
                </a:solidFill>
              </a:rPr>
              <a:t>efficiency</a:t>
            </a:r>
            <a:r>
              <a:rPr lang="fr-CA" sz="2800" b="1" dirty="0">
                <a:solidFill>
                  <a:srgbClr val="FF0000"/>
                </a:solidFill>
              </a:rPr>
              <a:t> </a:t>
            </a:r>
            <a:endParaRPr lang="fr-CA" sz="28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59632" y="1556792"/>
            <a:ext cx="6400800" cy="1944216"/>
          </a:xfrm>
        </p:spPr>
        <p:txBody>
          <a:bodyPr>
            <a:normAutofit fontScale="25000" lnSpcReduction="20000"/>
          </a:bodyPr>
          <a:lstStyle/>
          <a:p>
            <a:endParaRPr lang="fr-CA" dirty="0" smtClean="0">
              <a:solidFill>
                <a:srgbClr val="00B050"/>
              </a:solidFill>
            </a:endParaRPr>
          </a:p>
          <a:p>
            <a:endParaRPr lang="fr-CA" dirty="0" smtClean="0">
              <a:solidFill>
                <a:srgbClr val="00B050"/>
              </a:solidFill>
            </a:endParaRPr>
          </a:p>
          <a:p>
            <a:endParaRPr lang="fr-CA" dirty="0" smtClean="0">
              <a:solidFill>
                <a:srgbClr val="00B050"/>
              </a:solidFill>
            </a:endParaRPr>
          </a:p>
          <a:p>
            <a:r>
              <a:rPr lang="fr-CA" sz="6400" dirty="0" smtClean="0">
                <a:solidFill>
                  <a:schemeClr val="accent3">
                    <a:lumMod val="50000"/>
                  </a:schemeClr>
                </a:solidFill>
              </a:rPr>
              <a:t>This </a:t>
            </a:r>
            <a:r>
              <a:rPr lang="fr-CA" sz="6400" dirty="0" err="1" smtClean="0">
                <a:solidFill>
                  <a:schemeClr val="accent3">
                    <a:lumMod val="50000"/>
                  </a:schemeClr>
                </a:solidFill>
              </a:rPr>
              <a:t>experiment</a:t>
            </a:r>
            <a:r>
              <a:rPr lang="fr-CA" sz="6400" dirty="0" smtClean="0">
                <a:solidFill>
                  <a:schemeClr val="accent3">
                    <a:lumMod val="50000"/>
                  </a:schemeClr>
                </a:solidFill>
              </a:rPr>
              <a:t> has </a:t>
            </a:r>
            <a:r>
              <a:rPr lang="fr-CA" sz="6400" dirty="0" err="1" smtClean="0">
                <a:solidFill>
                  <a:schemeClr val="accent3">
                    <a:lumMod val="50000"/>
                  </a:schemeClr>
                </a:solidFill>
              </a:rPr>
              <a:t>lasted</a:t>
            </a:r>
            <a:r>
              <a:rPr lang="fr-CA" sz="6400" dirty="0" smtClean="0">
                <a:solidFill>
                  <a:schemeClr val="accent3">
                    <a:lumMod val="50000"/>
                  </a:schemeClr>
                </a:solidFill>
              </a:rPr>
              <a:t> 5 </a:t>
            </a:r>
            <a:r>
              <a:rPr lang="fr-CA" sz="6400" dirty="0" err="1" smtClean="0">
                <a:solidFill>
                  <a:schemeClr val="accent3">
                    <a:lumMod val="50000"/>
                  </a:schemeClr>
                </a:solidFill>
              </a:rPr>
              <a:t>terms</a:t>
            </a:r>
            <a:r>
              <a:rPr lang="fr-CA" sz="6400" dirty="0" smtClean="0">
                <a:solidFill>
                  <a:schemeClr val="accent3">
                    <a:lumMod val="50000"/>
                  </a:schemeClr>
                </a:solidFill>
              </a:rPr>
              <a:t>, 1999-2001</a:t>
            </a:r>
          </a:p>
          <a:p>
            <a:r>
              <a:rPr lang="fr-CA" sz="6400" dirty="0" err="1" smtClean="0">
                <a:solidFill>
                  <a:schemeClr val="accent3">
                    <a:lumMod val="50000"/>
                  </a:schemeClr>
                </a:solidFill>
              </a:rPr>
              <a:t>Sabbatical</a:t>
            </a:r>
            <a:r>
              <a:rPr lang="fr-CA" sz="64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CA" sz="6400" dirty="0" err="1" smtClean="0">
                <a:solidFill>
                  <a:schemeClr val="accent3">
                    <a:lumMod val="50000"/>
                  </a:schemeClr>
                </a:solidFill>
              </a:rPr>
              <a:t>leave</a:t>
            </a:r>
            <a:r>
              <a:rPr lang="fr-CA" sz="6400" dirty="0" smtClean="0">
                <a:solidFill>
                  <a:schemeClr val="accent3">
                    <a:lumMod val="50000"/>
                  </a:schemeClr>
                </a:solidFill>
              </a:rPr>
              <a:t>… </a:t>
            </a:r>
            <a:r>
              <a:rPr lang="fr-CA" sz="6400" dirty="0" err="1" smtClean="0">
                <a:solidFill>
                  <a:schemeClr val="accent3">
                    <a:lumMod val="50000"/>
                  </a:schemeClr>
                </a:solidFill>
              </a:rPr>
              <a:t>My</a:t>
            </a:r>
            <a:r>
              <a:rPr lang="fr-CA" sz="64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CA" sz="6400" dirty="0" err="1" smtClean="0">
                <a:solidFill>
                  <a:schemeClr val="accent3">
                    <a:lumMod val="50000"/>
                  </a:schemeClr>
                </a:solidFill>
              </a:rPr>
              <a:t>successor</a:t>
            </a:r>
            <a:r>
              <a:rPr lang="fr-CA" sz="64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CA" sz="6400" dirty="0" err="1" smtClean="0">
                <a:solidFill>
                  <a:schemeClr val="accent3">
                    <a:lumMod val="50000"/>
                  </a:schemeClr>
                </a:solidFill>
              </a:rPr>
              <a:t>went</a:t>
            </a:r>
            <a:r>
              <a:rPr lang="fr-CA" sz="64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CA" sz="6400" dirty="0" smtClean="0">
                <a:solidFill>
                  <a:schemeClr val="accent3">
                    <a:lumMod val="50000"/>
                  </a:schemeClr>
                </a:solidFill>
              </a:rPr>
              <a:t>back to </a:t>
            </a:r>
            <a:r>
              <a:rPr lang="fr-CA" sz="6400" dirty="0" err="1" smtClean="0">
                <a:solidFill>
                  <a:schemeClr val="accent3">
                    <a:lumMod val="50000"/>
                  </a:schemeClr>
                </a:solidFill>
              </a:rPr>
              <a:t>our</a:t>
            </a:r>
            <a:r>
              <a:rPr lang="fr-CA" sz="64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CA" sz="6400" dirty="0" err="1" smtClean="0">
                <a:solidFill>
                  <a:schemeClr val="accent3">
                    <a:lumMod val="50000"/>
                  </a:schemeClr>
                </a:solidFill>
              </a:rPr>
              <a:t>old</a:t>
            </a:r>
            <a:r>
              <a:rPr lang="fr-CA" sz="64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CA" sz="6400" dirty="0" err="1" smtClean="0">
                <a:solidFill>
                  <a:schemeClr val="accent3">
                    <a:lumMod val="50000"/>
                  </a:schemeClr>
                </a:solidFill>
              </a:rPr>
              <a:t>textbook</a:t>
            </a:r>
            <a:r>
              <a:rPr lang="fr-CA" sz="6400" dirty="0" smtClean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fr-CA" sz="6400" dirty="0" err="1" smtClean="0">
                <a:solidFill>
                  <a:schemeClr val="accent3">
                    <a:lumMod val="50000"/>
                  </a:schemeClr>
                </a:solidFill>
              </a:rPr>
              <a:t>old</a:t>
            </a:r>
            <a:r>
              <a:rPr lang="fr-CA" sz="6400" dirty="0" smtClean="0">
                <a:solidFill>
                  <a:schemeClr val="accent3">
                    <a:lumMod val="50000"/>
                  </a:schemeClr>
                </a:solidFill>
              </a:rPr>
              <a:t> slides </a:t>
            </a:r>
          </a:p>
          <a:p>
            <a:r>
              <a:rPr lang="fr-CA" sz="6400" b="1" dirty="0" smtClean="0">
                <a:solidFill>
                  <a:schemeClr val="accent3">
                    <a:lumMod val="50000"/>
                  </a:schemeClr>
                </a:solidFill>
              </a:rPr>
              <a:t>…</a:t>
            </a:r>
            <a:r>
              <a:rPr lang="fr-CA" sz="6400" b="1" dirty="0" err="1" smtClean="0">
                <a:solidFill>
                  <a:schemeClr val="accent3">
                    <a:lumMod val="50000"/>
                  </a:schemeClr>
                </a:solidFill>
              </a:rPr>
              <a:t>old</a:t>
            </a:r>
            <a:r>
              <a:rPr lang="fr-CA" sz="64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CA" sz="6400" b="1" dirty="0" err="1" smtClean="0">
                <a:solidFill>
                  <a:schemeClr val="accent3">
                    <a:lumMod val="50000"/>
                  </a:schemeClr>
                </a:solidFill>
              </a:rPr>
              <a:t>ways</a:t>
            </a:r>
            <a:r>
              <a:rPr lang="fr-CA" sz="6400" b="1" dirty="0" smtClean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fr-CA" sz="6400" b="1" dirty="0" err="1" smtClean="0">
                <a:solidFill>
                  <a:schemeClr val="accent3">
                    <a:lumMod val="50000"/>
                  </a:schemeClr>
                </a:solidFill>
              </a:rPr>
              <a:t>same</a:t>
            </a:r>
            <a:r>
              <a:rPr lang="fr-CA" sz="64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CA" sz="6400" b="1" dirty="0" err="1" smtClean="0">
                <a:solidFill>
                  <a:schemeClr val="accent3">
                    <a:lumMod val="50000"/>
                  </a:schemeClr>
                </a:solidFill>
              </a:rPr>
              <a:t>effect</a:t>
            </a:r>
            <a:endParaRPr lang="fr-CA" sz="64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endParaRPr lang="fr-CA" sz="6400" b="1" dirty="0" smtClean="0">
              <a:solidFill>
                <a:schemeClr val="accent3">
                  <a:lumMod val="50000"/>
                </a:schemeClr>
              </a:solidFill>
              <a:latin typeface="Baskerville Old Face" panose="02020602080505020303" pitchFamily="18" charset="0"/>
            </a:endParaRPr>
          </a:p>
          <a:p>
            <a:endParaRPr lang="fr-CA" sz="6400" dirty="0">
              <a:solidFill>
                <a:schemeClr val="accent3">
                  <a:lumMod val="50000"/>
                </a:schemeClr>
              </a:solidFill>
              <a:latin typeface="Baskerville Old Face" panose="02020602080505020303" pitchFamily="18" charset="0"/>
            </a:endParaRPr>
          </a:p>
          <a:p>
            <a:r>
              <a:rPr lang="fr-CA" sz="9600" b="1" dirty="0" err="1" smtClean="0">
                <a:solidFill>
                  <a:schemeClr val="accent3">
                    <a:lumMod val="50000"/>
                  </a:schemeClr>
                </a:solidFill>
                <a:latin typeface="Baskerville Old Face" panose="02020602080505020303" pitchFamily="18" charset="0"/>
              </a:rPr>
              <a:t>Offered</a:t>
            </a:r>
            <a:r>
              <a:rPr lang="fr-CA" sz="9600" b="1" dirty="0" smtClean="0">
                <a:solidFill>
                  <a:schemeClr val="accent3">
                    <a:lumMod val="50000"/>
                  </a:schemeClr>
                </a:solidFill>
                <a:latin typeface="Baskerville Old Face" panose="02020602080505020303" pitchFamily="18" charset="0"/>
              </a:rPr>
              <a:t> </a:t>
            </a:r>
            <a:r>
              <a:rPr lang="fr-CA" sz="9600" b="1" dirty="0" err="1" smtClean="0">
                <a:solidFill>
                  <a:schemeClr val="accent3">
                    <a:lumMod val="50000"/>
                  </a:schemeClr>
                </a:solidFill>
                <a:latin typeface="Baskerville Old Face" panose="02020602080505020303" pitchFamily="18" charset="0"/>
              </a:rPr>
              <a:t>etching</a:t>
            </a:r>
            <a:r>
              <a:rPr lang="fr-CA" sz="9600" b="1" dirty="0" smtClean="0">
                <a:solidFill>
                  <a:schemeClr val="accent3">
                    <a:lumMod val="50000"/>
                  </a:schemeClr>
                </a:solidFill>
                <a:latin typeface="Baskerville Old Face" panose="02020602080505020303" pitchFamily="18" charset="0"/>
              </a:rPr>
              <a:t>: «L’oiseau rare»</a:t>
            </a:r>
          </a:p>
          <a:p>
            <a:r>
              <a:rPr lang="fr-CA" sz="9600" dirty="0" smtClean="0">
                <a:solidFill>
                  <a:srgbClr val="FF0000"/>
                </a:solidFill>
              </a:rPr>
              <a:t>  </a:t>
            </a:r>
          </a:p>
          <a:p>
            <a:endParaRPr lang="fr-CA" dirty="0">
              <a:solidFill>
                <a:srgbClr val="FF0000"/>
              </a:solidFill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3573016"/>
            <a:ext cx="3756849" cy="3096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1669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16024" y="548680"/>
            <a:ext cx="7772400" cy="1440160"/>
          </a:xfrm>
        </p:spPr>
        <p:txBody>
          <a:bodyPr>
            <a:normAutofit/>
          </a:bodyPr>
          <a:lstStyle/>
          <a:p>
            <a:r>
              <a:rPr lang="fr-CA" b="1" dirty="0" err="1" smtClean="0">
                <a:solidFill>
                  <a:srgbClr val="C00000"/>
                </a:solidFill>
              </a:rPr>
              <a:t>Every</a:t>
            </a:r>
            <a:r>
              <a:rPr lang="fr-CA" b="1" dirty="0" smtClean="0">
                <a:solidFill>
                  <a:srgbClr val="C00000"/>
                </a:solidFill>
              </a:rPr>
              <a:t> </a:t>
            </a:r>
            <a:r>
              <a:rPr lang="fr-CA" b="1" dirty="0" err="1" smtClean="0">
                <a:solidFill>
                  <a:srgbClr val="C00000"/>
                </a:solidFill>
              </a:rPr>
              <a:t>term</a:t>
            </a:r>
            <a:r>
              <a:rPr lang="fr-CA" b="1" dirty="0" smtClean="0">
                <a:solidFill>
                  <a:srgbClr val="C00000"/>
                </a:solidFill>
              </a:rPr>
              <a:t> </a:t>
            </a:r>
            <a:endParaRPr lang="fr-CA" b="1" dirty="0">
              <a:solidFill>
                <a:srgbClr val="C0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39552" y="2204864"/>
            <a:ext cx="6400800" cy="2639144"/>
          </a:xfrm>
        </p:spPr>
        <p:txBody>
          <a:bodyPr>
            <a:normAutofit fontScale="85000" lnSpcReduction="20000"/>
          </a:bodyPr>
          <a:lstStyle/>
          <a:p>
            <a:r>
              <a:rPr lang="fr-CA" b="1" dirty="0" smtClean="0">
                <a:solidFill>
                  <a:schemeClr val="accent3">
                    <a:lumMod val="50000"/>
                  </a:schemeClr>
                </a:solidFill>
              </a:rPr>
              <a:t>3 to 4 sections</a:t>
            </a:r>
          </a:p>
          <a:p>
            <a:r>
              <a:rPr lang="fr-CA" b="1" dirty="0" smtClean="0">
                <a:solidFill>
                  <a:schemeClr val="accent3">
                    <a:lumMod val="50000"/>
                  </a:schemeClr>
                </a:solidFill>
              </a:rPr>
              <a:t> of </a:t>
            </a:r>
            <a:r>
              <a:rPr lang="fr-CA" b="1" dirty="0" err="1" smtClean="0">
                <a:solidFill>
                  <a:schemeClr val="accent3">
                    <a:lumMod val="50000"/>
                  </a:schemeClr>
                </a:solidFill>
              </a:rPr>
              <a:t>around</a:t>
            </a:r>
            <a:r>
              <a:rPr lang="fr-CA" b="1" dirty="0" smtClean="0">
                <a:solidFill>
                  <a:schemeClr val="accent3">
                    <a:lumMod val="50000"/>
                  </a:schemeClr>
                </a:solidFill>
              </a:rPr>
              <a:t> 60 </a:t>
            </a:r>
            <a:r>
              <a:rPr lang="fr-CA" b="1" dirty="0" err="1" smtClean="0">
                <a:solidFill>
                  <a:schemeClr val="accent3">
                    <a:lumMod val="50000"/>
                  </a:schemeClr>
                </a:solidFill>
              </a:rPr>
              <a:t>students</a:t>
            </a:r>
            <a:endParaRPr lang="fr-CA" b="1" dirty="0">
              <a:solidFill>
                <a:schemeClr val="accent3">
                  <a:lumMod val="50000"/>
                </a:schemeClr>
              </a:solidFill>
            </a:endParaRPr>
          </a:p>
          <a:p>
            <a:endParaRPr lang="fr-CA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fr-CA" b="1" dirty="0" smtClean="0">
                <a:solidFill>
                  <a:schemeClr val="accent3">
                    <a:lumMod val="50000"/>
                  </a:schemeClr>
                </a:solidFill>
              </a:rPr>
              <a:t>A </a:t>
            </a:r>
            <a:r>
              <a:rPr lang="fr-CA" b="1" dirty="0" err="1" smtClean="0">
                <a:solidFill>
                  <a:schemeClr val="accent3">
                    <a:lumMod val="50000"/>
                  </a:schemeClr>
                </a:solidFill>
              </a:rPr>
              <a:t>coordinating</a:t>
            </a:r>
            <a:r>
              <a:rPr lang="fr-CA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CA" b="1" dirty="0" err="1" smtClean="0">
                <a:solidFill>
                  <a:schemeClr val="accent3">
                    <a:lumMod val="50000"/>
                  </a:schemeClr>
                </a:solidFill>
              </a:rPr>
              <a:t>professor</a:t>
            </a:r>
            <a:endParaRPr lang="fr-CA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fr-CA" b="1" dirty="0" err="1" smtClean="0">
                <a:solidFill>
                  <a:schemeClr val="accent3">
                    <a:lumMod val="50000"/>
                  </a:schemeClr>
                </a:solidFill>
              </a:rPr>
              <a:t>Other</a:t>
            </a:r>
            <a:r>
              <a:rPr lang="fr-CA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CA" b="1" dirty="0" err="1" smtClean="0">
                <a:solidFill>
                  <a:schemeClr val="accent3">
                    <a:lumMod val="50000"/>
                  </a:schemeClr>
                </a:solidFill>
              </a:rPr>
              <a:t>professors</a:t>
            </a:r>
            <a:endParaRPr lang="fr-CA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fr-CA" b="1" dirty="0" smtClean="0">
                <a:solidFill>
                  <a:schemeClr val="accent3">
                    <a:lumMod val="50000"/>
                  </a:schemeClr>
                </a:solidFill>
              </a:rPr>
              <a:t>One TA for </a:t>
            </a:r>
            <a:r>
              <a:rPr lang="fr-CA" b="1" dirty="0" err="1" smtClean="0">
                <a:solidFill>
                  <a:schemeClr val="accent3">
                    <a:lumMod val="50000"/>
                  </a:schemeClr>
                </a:solidFill>
              </a:rPr>
              <a:t>each</a:t>
            </a:r>
            <a:r>
              <a:rPr lang="fr-CA" b="1" dirty="0" smtClean="0">
                <a:solidFill>
                  <a:schemeClr val="accent3">
                    <a:lumMod val="50000"/>
                  </a:schemeClr>
                </a:solidFill>
              </a:rPr>
              <a:t> group</a:t>
            </a:r>
            <a:endParaRPr lang="fr-CA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8498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13792"/>
            <a:ext cx="8229600" cy="1143000"/>
          </a:xfrm>
        </p:spPr>
        <p:txBody>
          <a:bodyPr/>
          <a:lstStyle/>
          <a:p>
            <a:r>
              <a:rPr lang="fr-CA" b="1" dirty="0" err="1" smtClean="0">
                <a:solidFill>
                  <a:srgbClr val="C00000"/>
                </a:solidFill>
              </a:rPr>
              <a:t>Some</a:t>
            </a:r>
            <a:r>
              <a:rPr lang="fr-CA" b="1" dirty="0" smtClean="0">
                <a:solidFill>
                  <a:srgbClr val="C00000"/>
                </a:solidFill>
              </a:rPr>
              <a:t> </a:t>
            </a:r>
            <a:r>
              <a:rPr lang="fr-CA" b="1" dirty="0" err="1" smtClean="0">
                <a:solidFill>
                  <a:srgbClr val="C00000"/>
                </a:solidFill>
              </a:rPr>
              <a:t>references</a:t>
            </a:r>
            <a:endParaRPr lang="fr-CA" b="1" dirty="0">
              <a:solidFill>
                <a:srgbClr val="C00000"/>
              </a:solidFill>
            </a:endParaRPr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2132856"/>
            <a:ext cx="2880319" cy="2304256"/>
          </a:xfrm>
        </p:spPr>
      </p:pic>
      <p:sp>
        <p:nvSpPr>
          <p:cNvPr id="5" name="ZoneTexte 4"/>
          <p:cNvSpPr txBox="1"/>
          <p:nvPr/>
        </p:nvSpPr>
        <p:spPr>
          <a:xfrm>
            <a:off x="2195736" y="5013176"/>
            <a:ext cx="53285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3200" dirty="0" err="1" smtClean="0">
                <a:solidFill>
                  <a:schemeClr val="accent3">
                    <a:lumMod val="50000"/>
                  </a:schemeClr>
                </a:solidFill>
              </a:rPr>
              <a:t>Recent</a:t>
            </a:r>
            <a:r>
              <a:rPr lang="fr-CA" sz="3200" dirty="0" smtClean="0">
                <a:solidFill>
                  <a:schemeClr val="accent3">
                    <a:lumMod val="50000"/>
                  </a:schemeClr>
                </a:solidFill>
              </a:rPr>
              <a:t> and modern </a:t>
            </a:r>
            <a:r>
              <a:rPr lang="fr-CA" sz="3200" dirty="0" err="1" smtClean="0">
                <a:hlinkClick r:id="rId3"/>
              </a:rPr>
              <a:t>textbooks</a:t>
            </a:r>
            <a:endParaRPr lang="fr-CA" sz="3200" dirty="0" smtClean="0"/>
          </a:p>
          <a:p>
            <a:pPr algn="ctr"/>
            <a:r>
              <a:rPr lang="fr-CA" sz="3200" dirty="0" err="1" smtClean="0">
                <a:solidFill>
                  <a:schemeClr val="accent3">
                    <a:lumMod val="50000"/>
                  </a:schemeClr>
                </a:solidFill>
              </a:rPr>
              <a:t>Some</a:t>
            </a:r>
            <a:r>
              <a:rPr lang="fr-CA" sz="3200" dirty="0" smtClean="0">
                <a:solidFill>
                  <a:srgbClr val="00B050"/>
                </a:solidFill>
              </a:rPr>
              <a:t> </a:t>
            </a:r>
            <a:r>
              <a:rPr lang="fr-CA" sz="3200" dirty="0" smtClean="0">
                <a:solidFill>
                  <a:srgbClr val="00B050"/>
                </a:solidFill>
                <a:hlinkClick r:id="rId4"/>
              </a:rPr>
              <a:t>articles</a:t>
            </a:r>
            <a:endParaRPr lang="fr-CA" sz="3200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5393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67544" y="332656"/>
            <a:ext cx="7772400" cy="3312368"/>
          </a:xfrm>
        </p:spPr>
        <p:txBody>
          <a:bodyPr>
            <a:normAutofit fontScale="90000"/>
          </a:bodyPr>
          <a:lstStyle/>
          <a:p>
            <a:r>
              <a:rPr lang="fr-CA" dirty="0" err="1" smtClean="0">
                <a:solidFill>
                  <a:srgbClr val="C00000"/>
                </a:solidFill>
              </a:rPr>
              <a:t>Weekly</a:t>
            </a:r>
            <a:r>
              <a:rPr lang="fr-CA" dirty="0" smtClean="0">
                <a:solidFill>
                  <a:srgbClr val="C00000"/>
                </a:solidFill>
              </a:rPr>
              <a:t> </a:t>
            </a:r>
            <a:r>
              <a:rPr lang="fr-CA" dirty="0" err="1" smtClean="0">
                <a:solidFill>
                  <a:srgbClr val="C00000"/>
                </a:solidFill>
              </a:rPr>
              <a:t>theoretical</a:t>
            </a:r>
            <a:r>
              <a:rPr lang="fr-CA" dirty="0" smtClean="0">
                <a:solidFill>
                  <a:srgbClr val="C00000"/>
                </a:solidFill>
              </a:rPr>
              <a:t> </a:t>
            </a:r>
            <a:r>
              <a:rPr lang="fr-CA" dirty="0" err="1" smtClean="0">
                <a:solidFill>
                  <a:srgbClr val="C00000"/>
                </a:solidFill>
              </a:rPr>
              <a:t>workload</a:t>
            </a:r>
            <a:r>
              <a:rPr lang="fr-CA" dirty="0" smtClean="0"/>
              <a:t/>
            </a:r>
            <a:br>
              <a:rPr lang="fr-CA" dirty="0" smtClean="0"/>
            </a:br>
            <a:r>
              <a:rPr lang="fr-CA" dirty="0" smtClean="0">
                <a:solidFill>
                  <a:schemeClr val="accent3">
                    <a:lumMod val="50000"/>
                  </a:schemeClr>
                </a:solidFill>
              </a:rPr>
              <a:t>(4; 1; 4)</a:t>
            </a:r>
            <a:br>
              <a:rPr lang="fr-CA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fr-CA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fr-CA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fr-CA" dirty="0" smtClean="0">
                <a:solidFill>
                  <a:schemeClr val="accent3">
                    <a:lumMod val="50000"/>
                  </a:schemeClr>
                </a:solidFill>
              </a:rPr>
              <a:t>       </a:t>
            </a:r>
            <a:r>
              <a:rPr lang="fr-CA" sz="3600" dirty="0" smtClean="0">
                <a:solidFill>
                  <a:schemeClr val="accent3">
                    <a:lumMod val="50000"/>
                  </a:schemeClr>
                </a:solidFill>
              </a:rPr>
              <a:t>(Lectures, </a:t>
            </a:r>
            <a:r>
              <a:rPr lang="fr-CA" sz="3600" dirty="0" err="1" smtClean="0">
                <a:solidFill>
                  <a:schemeClr val="accent3">
                    <a:lumMod val="50000"/>
                  </a:schemeClr>
                </a:solidFill>
              </a:rPr>
              <a:t>Labs</a:t>
            </a:r>
            <a:r>
              <a:rPr lang="fr-CA" sz="3600" dirty="0" smtClean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fr-CA" sz="3600" dirty="0" err="1" smtClean="0">
                <a:solidFill>
                  <a:schemeClr val="accent3">
                    <a:lumMod val="50000"/>
                  </a:schemeClr>
                </a:solidFill>
              </a:rPr>
              <a:t>Personal</a:t>
            </a:r>
            <a:r>
              <a:rPr lang="fr-CA" sz="36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CA" sz="3600" dirty="0" err="1" smtClean="0">
                <a:solidFill>
                  <a:schemeClr val="accent3">
                    <a:lumMod val="50000"/>
                  </a:schemeClr>
                </a:solidFill>
              </a:rPr>
              <a:t>study</a:t>
            </a:r>
            <a:r>
              <a:rPr lang="fr-CA" sz="3600" dirty="0" smtClean="0">
                <a:solidFill>
                  <a:srgbClr val="00B050"/>
                </a:solidFill>
              </a:rPr>
              <a:t>)</a:t>
            </a:r>
            <a:br>
              <a:rPr lang="fr-CA" sz="3600" dirty="0" smtClean="0">
                <a:solidFill>
                  <a:srgbClr val="00B050"/>
                </a:solidFill>
              </a:rPr>
            </a:br>
            <a:r>
              <a:rPr lang="fr-CA" sz="3600" dirty="0" smtClean="0">
                <a:solidFill>
                  <a:srgbClr val="C00000"/>
                </a:solidFill>
              </a:rPr>
              <a:t>…In practice</a:t>
            </a:r>
            <a:br>
              <a:rPr lang="fr-CA" sz="3600" dirty="0" smtClean="0">
                <a:solidFill>
                  <a:srgbClr val="C00000"/>
                </a:solidFill>
              </a:rPr>
            </a:br>
            <a:r>
              <a:rPr lang="fr-CA" sz="3600" dirty="0" smtClean="0">
                <a:solidFill>
                  <a:srgbClr val="C00000"/>
                </a:solidFill>
              </a:rPr>
              <a:t>(1,5; 0,25; 1)</a:t>
            </a:r>
            <a:endParaRPr lang="fr-CA" sz="3600" dirty="0">
              <a:solidFill>
                <a:srgbClr val="C0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03648" y="3933056"/>
            <a:ext cx="6400800" cy="2448272"/>
          </a:xfrm>
        </p:spPr>
        <p:txBody>
          <a:bodyPr>
            <a:normAutofit fontScale="25000" lnSpcReduction="20000"/>
          </a:bodyPr>
          <a:lstStyle/>
          <a:p>
            <a:r>
              <a:rPr lang="en-US" sz="9600" b="1" dirty="0" smtClean="0">
                <a:solidFill>
                  <a:schemeClr val="accent3">
                    <a:lumMod val="50000"/>
                  </a:schemeClr>
                </a:solidFill>
              </a:rPr>
              <a:t>One mid-term, one final; Fail rate:</a:t>
            </a:r>
            <a:r>
              <a:rPr lang="fr-CA" sz="9600" b="1" dirty="0" smtClean="0">
                <a:solidFill>
                  <a:schemeClr val="accent3">
                    <a:lumMod val="50000"/>
                  </a:schemeClr>
                </a:solidFill>
              </a:rPr>
              <a:t> 20%</a:t>
            </a:r>
          </a:p>
          <a:p>
            <a:r>
              <a:rPr lang="fr-CA" sz="9600" b="1" dirty="0" smtClean="0">
                <a:solidFill>
                  <a:schemeClr val="accent3">
                    <a:lumMod val="50000"/>
                  </a:schemeClr>
                </a:solidFill>
              </a:rPr>
              <a:t>(</a:t>
            </a:r>
            <a:r>
              <a:rPr lang="fr-CA" sz="9600" b="1" dirty="0" err="1" smtClean="0">
                <a:solidFill>
                  <a:schemeClr val="accent3">
                    <a:lumMod val="50000"/>
                  </a:schemeClr>
                </a:solidFill>
              </a:rPr>
              <a:t>unacceptable</a:t>
            </a:r>
            <a:r>
              <a:rPr lang="fr-CA" sz="9600" b="1" dirty="0" smtClean="0">
                <a:solidFill>
                  <a:schemeClr val="accent3">
                    <a:lumMod val="50000"/>
                  </a:schemeClr>
                </a:solidFill>
              </a:rPr>
              <a:t> for </a:t>
            </a:r>
            <a:r>
              <a:rPr lang="fr-CA" sz="9600" b="1" dirty="0" err="1" smtClean="0">
                <a:solidFill>
                  <a:schemeClr val="accent3">
                    <a:lumMod val="50000"/>
                  </a:schemeClr>
                </a:solidFill>
              </a:rPr>
              <a:t>our</a:t>
            </a:r>
            <a:r>
              <a:rPr lang="fr-CA" sz="9600" b="1" dirty="0" smtClean="0">
                <a:solidFill>
                  <a:schemeClr val="accent3">
                    <a:lumMod val="50000"/>
                  </a:schemeClr>
                </a:solidFill>
              </a:rPr>
              <a:t> administration)</a:t>
            </a:r>
          </a:p>
          <a:p>
            <a:endParaRPr lang="fr-CA" sz="9600" b="1" dirty="0" smtClean="0">
              <a:solidFill>
                <a:srgbClr val="C00000"/>
              </a:solidFill>
            </a:endParaRPr>
          </a:p>
          <a:p>
            <a:r>
              <a:rPr lang="fr-CA" sz="9600" b="1" dirty="0" err="1" smtClean="0">
                <a:solidFill>
                  <a:srgbClr val="C00000"/>
                </a:solidFill>
              </a:rPr>
              <a:t>Decreasing</a:t>
            </a:r>
            <a:r>
              <a:rPr lang="fr-CA" sz="9600" b="1" dirty="0" smtClean="0">
                <a:solidFill>
                  <a:srgbClr val="C00000"/>
                </a:solidFill>
              </a:rPr>
              <a:t> </a:t>
            </a:r>
            <a:r>
              <a:rPr lang="fr-CA" sz="9600" b="1" dirty="0" err="1" smtClean="0">
                <a:solidFill>
                  <a:srgbClr val="C00000"/>
                </a:solidFill>
              </a:rPr>
              <a:t>level</a:t>
            </a:r>
            <a:r>
              <a:rPr lang="fr-CA" sz="9600" b="1" dirty="0" smtClean="0">
                <a:solidFill>
                  <a:srgbClr val="C00000"/>
                </a:solidFill>
              </a:rPr>
              <a:t> of the course over the </a:t>
            </a:r>
            <a:r>
              <a:rPr lang="fr-CA" sz="9600" b="1" dirty="0" err="1" smtClean="0">
                <a:solidFill>
                  <a:srgbClr val="C00000"/>
                </a:solidFill>
              </a:rPr>
              <a:t>years</a:t>
            </a:r>
            <a:endParaRPr lang="fr-CA" sz="9600" b="1" dirty="0" smtClean="0">
              <a:solidFill>
                <a:srgbClr val="C00000"/>
              </a:solidFill>
            </a:endParaRPr>
          </a:p>
          <a:p>
            <a:r>
              <a:rPr lang="fr-CA" sz="9600" b="1" dirty="0" smtClean="0">
                <a:solidFill>
                  <a:srgbClr val="C00000"/>
                </a:solidFill>
              </a:rPr>
              <a:t>2 </a:t>
            </a:r>
            <a:r>
              <a:rPr lang="fr-CA" sz="9600" b="1" dirty="0" err="1" smtClean="0">
                <a:solidFill>
                  <a:srgbClr val="C00000"/>
                </a:solidFill>
              </a:rPr>
              <a:t>homeworks</a:t>
            </a:r>
            <a:r>
              <a:rPr lang="fr-CA" sz="9600" b="1" dirty="0" smtClean="0">
                <a:solidFill>
                  <a:srgbClr val="C00000"/>
                </a:solidFill>
              </a:rPr>
              <a:t> (teams of 4) </a:t>
            </a:r>
            <a:r>
              <a:rPr lang="fr-CA" sz="9600" b="1" dirty="0" err="1" smtClean="0">
                <a:solidFill>
                  <a:srgbClr val="C00000"/>
                </a:solidFill>
              </a:rPr>
              <a:t>widely</a:t>
            </a:r>
            <a:r>
              <a:rPr lang="fr-CA" sz="9600" b="1" dirty="0" smtClean="0">
                <a:solidFill>
                  <a:srgbClr val="C00000"/>
                </a:solidFill>
              </a:rPr>
              <a:t> </a:t>
            </a:r>
            <a:r>
              <a:rPr lang="fr-CA" sz="9600" b="1" dirty="0" err="1" smtClean="0">
                <a:solidFill>
                  <a:srgbClr val="C00000"/>
                </a:solidFill>
              </a:rPr>
              <a:t>copied</a:t>
            </a:r>
            <a:r>
              <a:rPr lang="fr-CA" sz="9600" b="1" dirty="0" smtClean="0">
                <a:solidFill>
                  <a:srgbClr val="C00000"/>
                </a:solidFill>
              </a:rPr>
              <a:t>; </a:t>
            </a:r>
          </a:p>
          <a:p>
            <a:r>
              <a:rPr lang="fr-CA" sz="9600" b="1" dirty="0" smtClean="0">
                <a:solidFill>
                  <a:srgbClr val="C00000"/>
                </a:solidFill>
              </a:rPr>
              <a:t>grade inflation</a:t>
            </a:r>
          </a:p>
          <a:p>
            <a:endParaRPr lang="fr-CA" sz="9600" dirty="0" smtClean="0">
              <a:solidFill>
                <a:srgbClr val="C00000"/>
              </a:solidFill>
            </a:endParaRPr>
          </a:p>
          <a:p>
            <a:endParaRPr lang="fr-CA" sz="9600" dirty="0"/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5011439" y="1628800"/>
            <a:ext cx="784697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>
            <a:off x="4324870" y="1581919"/>
            <a:ext cx="0" cy="597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 flipH="1">
            <a:off x="2843808" y="1628800"/>
            <a:ext cx="1008112" cy="5509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96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1470025"/>
          </a:xfrm>
        </p:spPr>
        <p:txBody>
          <a:bodyPr>
            <a:noAutofit/>
          </a:bodyPr>
          <a:lstStyle/>
          <a:p>
            <a:r>
              <a:rPr lang="fr-CA" sz="4000" b="1" dirty="0" smtClean="0">
                <a:solidFill>
                  <a:srgbClr val="C00000"/>
                </a:solidFill>
              </a:rPr>
              <a:t>In </a:t>
            </a:r>
            <a:r>
              <a:rPr lang="fr-CA" sz="4000" b="1" dirty="0" err="1" smtClean="0">
                <a:solidFill>
                  <a:srgbClr val="C00000"/>
                </a:solidFill>
              </a:rPr>
              <a:t>brief</a:t>
            </a:r>
            <a:r>
              <a:rPr lang="fr-CA" sz="4000" b="1" dirty="0" smtClean="0">
                <a:solidFill>
                  <a:srgbClr val="C00000"/>
                </a:solidFill>
              </a:rPr>
              <a:t>, at the </a:t>
            </a:r>
            <a:r>
              <a:rPr lang="fr-CA" sz="4000" b="1" dirty="0" err="1" smtClean="0">
                <a:solidFill>
                  <a:srgbClr val="C00000"/>
                </a:solidFill>
              </a:rPr>
              <a:t>turn</a:t>
            </a:r>
            <a:r>
              <a:rPr lang="fr-CA" sz="4000" b="1" dirty="0" smtClean="0">
                <a:solidFill>
                  <a:srgbClr val="C00000"/>
                </a:solidFill>
              </a:rPr>
              <a:t> of the </a:t>
            </a:r>
            <a:r>
              <a:rPr lang="fr-CA" sz="4000" b="1" dirty="0" err="1" smtClean="0">
                <a:solidFill>
                  <a:srgbClr val="C00000"/>
                </a:solidFill>
              </a:rPr>
              <a:t>century</a:t>
            </a:r>
            <a:endParaRPr lang="fr-CA" sz="4000" b="1" dirty="0">
              <a:solidFill>
                <a:srgbClr val="C0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31640" y="2276872"/>
            <a:ext cx="6400800" cy="3384376"/>
          </a:xfrm>
        </p:spPr>
        <p:txBody>
          <a:bodyPr>
            <a:normAutofit fontScale="92500" lnSpcReduction="20000"/>
          </a:bodyPr>
          <a:lstStyle/>
          <a:p>
            <a:r>
              <a:rPr lang="fr-CA" sz="3500" b="1" dirty="0" err="1" smtClean="0">
                <a:solidFill>
                  <a:schemeClr val="accent3">
                    <a:lumMod val="50000"/>
                  </a:schemeClr>
                </a:solidFill>
              </a:rPr>
              <a:t>Students</a:t>
            </a:r>
            <a:r>
              <a:rPr lang="fr-CA" sz="3500" b="1" dirty="0" smtClean="0">
                <a:solidFill>
                  <a:schemeClr val="accent3">
                    <a:lumMod val="50000"/>
                  </a:schemeClr>
                </a:solidFill>
              </a:rPr>
              <a:t> show no </a:t>
            </a:r>
            <a:r>
              <a:rPr lang="fr-CA" sz="3500" b="1" dirty="0" err="1" smtClean="0">
                <a:solidFill>
                  <a:schemeClr val="accent3">
                    <a:lumMod val="50000"/>
                  </a:schemeClr>
                </a:solidFill>
              </a:rPr>
              <a:t>interest</a:t>
            </a:r>
            <a:endParaRPr lang="fr-CA" sz="3500" b="1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fr-CA" sz="3500" b="1" dirty="0" smtClean="0">
                <a:solidFill>
                  <a:schemeClr val="accent3">
                    <a:lumMod val="50000"/>
                  </a:schemeClr>
                </a:solidFill>
              </a:rPr>
              <a:t>…as </a:t>
            </a:r>
            <a:r>
              <a:rPr lang="fr-CA" sz="3500" b="1" dirty="0" err="1" smtClean="0">
                <a:solidFill>
                  <a:schemeClr val="accent3">
                    <a:lumMod val="50000"/>
                  </a:schemeClr>
                </a:solidFill>
              </a:rPr>
              <a:t>well</a:t>
            </a:r>
            <a:r>
              <a:rPr lang="fr-CA" sz="3500" b="1" dirty="0" smtClean="0">
                <a:solidFill>
                  <a:schemeClr val="accent3">
                    <a:lumMod val="50000"/>
                  </a:schemeClr>
                </a:solidFill>
              </a:rPr>
              <a:t> as the staff!</a:t>
            </a:r>
          </a:p>
          <a:p>
            <a:endParaRPr lang="fr-CA" sz="35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fr-CA" sz="4300" b="1" dirty="0" err="1" smtClean="0">
                <a:solidFill>
                  <a:schemeClr val="accent3">
                    <a:lumMod val="50000"/>
                  </a:schemeClr>
                </a:solidFill>
              </a:rPr>
              <a:t>Dying</a:t>
            </a:r>
            <a:r>
              <a:rPr lang="fr-CA" sz="4300" b="1" dirty="0" smtClean="0">
                <a:solidFill>
                  <a:schemeClr val="accent3">
                    <a:lumMod val="50000"/>
                  </a:schemeClr>
                </a:solidFill>
              </a:rPr>
              <a:t> course</a:t>
            </a:r>
          </a:p>
          <a:p>
            <a:endParaRPr lang="fr-CA" sz="3600" dirty="0" smtClean="0">
              <a:solidFill>
                <a:srgbClr val="C00000"/>
              </a:solidFill>
            </a:endParaRPr>
          </a:p>
          <a:p>
            <a:r>
              <a:rPr lang="fr-CA" sz="4300" b="1" dirty="0" smtClean="0">
                <a:solidFill>
                  <a:srgbClr val="C00000"/>
                </a:solidFill>
              </a:rPr>
              <a:t>«</a:t>
            </a:r>
            <a:r>
              <a:rPr lang="fr-CA" sz="4300" b="1" dirty="0" err="1" smtClean="0">
                <a:solidFill>
                  <a:srgbClr val="C00000"/>
                </a:solidFill>
              </a:rPr>
              <a:t>Hopeless</a:t>
            </a:r>
            <a:r>
              <a:rPr lang="fr-CA" sz="4300" b="1" dirty="0" smtClean="0">
                <a:solidFill>
                  <a:srgbClr val="C00000"/>
                </a:solidFill>
              </a:rPr>
              <a:t> !»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037602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878855"/>
            <a:ext cx="7772400" cy="1470025"/>
          </a:xfrm>
        </p:spPr>
        <p:txBody>
          <a:bodyPr/>
          <a:lstStyle/>
          <a:p>
            <a:r>
              <a:rPr lang="fr-CA" b="1" dirty="0" smtClean="0">
                <a:solidFill>
                  <a:srgbClr val="C00000"/>
                </a:solidFill>
              </a:rPr>
              <a:t>New </a:t>
            </a:r>
            <a:r>
              <a:rPr lang="fr-CA" b="1" dirty="0" err="1" smtClean="0">
                <a:solidFill>
                  <a:srgbClr val="C00000"/>
                </a:solidFill>
              </a:rPr>
              <a:t>pedagogy</a:t>
            </a:r>
            <a:r>
              <a:rPr lang="fr-CA" b="1" dirty="0" smtClean="0">
                <a:solidFill>
                  <a:srgbClr val="C00000"/>
                </a:solidFill>
              </a:rPr>
              <a:t> for the course</a:t>
            </a:r>
            <a:endParaRPr lang="fr-CA" b="1" dirty="0">
              <a:solidFill>
                <a:srgbClr val="C0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31640" y="2492896"/>
            <a:ext cx="6400800" cy="2952328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«Reading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maketh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a full man;</a:t>
            </a:r>
            <a:b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conference, a ready man;</a:t>
            </a:r>
            <a:b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writing, an exact man.»</a:t>
            </a:r>
            <a:b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en-US" sz="1900" b="1" dirty="0" smtClean="0"/>
              <a:t>(</a:t>
            </a:r>
            <a:r>
              <a:rPr lang="en-US" sz="1900" b="1" i="1" dirty="0" smtClean="0"/>
              <a:t>Of Studies</a:t>
            </a:r>
            <a:r>
              <a:rPr lang="en-US" sz="1900" b="1" dirty="0" smtClean="0"/>
              <a:t>, Francis Bacon [1561-1626])</a:t>
            </a:r>
          </a:p>
          <a:p>
            <a:endParaRPr lang="en-US" sz="1900" b="1" dirty="0" smtClean="0"/>
          </a:p>
          <a:p>
            <a:r>
              <a:rPr lang="en-US" sz="2400" b="1" dirty="0" smtClean="0">
                <a:solidFill>
                  <a:srgbClr val="C00000"/>
                </a:solidFill>
              </a:rPr>
              <a:t>Real data, team work, project based learning </a:t>
            </a:r>
          </a:p>
          <a:p>
            <a:r>
              <a:rPr lang="en-US" sz="2400" b="1" dirty="0" smtClean="0">
                <a:solidFill>
                  <a:srgbClr val="C00000"/>
                </a:solidFill>
              </a:rPr>
              <a:t>wall to wall work ‘within’ the software</a:t>
            </a:r>
          </a:p>
          <a:p>
            <a:endParaRPr lang="en-US" sz="2400" b="1" dirty="0" smtClean="0">
              <a:solidFill>
                <a:srgbClr val="C00000"/>
              </a:solidFill>
            </a:endParaRPr>
          </a:p>
          <a:p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</a:rPr>
              <a:t>Simulating the work in an industrial contex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t</a:t>
            </a:r>
          </a:p>
          <a:p>
            <a:endParaRPr lang="fr-CA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0376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7772400" cy="1470025"/>
          </a:xfrm>
        </p:spPr>
        <p:txBody>
          <a:bodyPr/>
          <a:lstStyle/>
          <a:p>
            <a:r>
              <a:rPr lang="fr-CA" b="1" dirty="0" smtClean="0">
                <a:solidFill>
                  <a:srgbClr val="C00000"/>
                </a:solidFill>
              </a:rPr>
              <a:t>A </a:t>
            </a:r>
            <a:r>
              <a:rPr lang="fr-CA" b="1" dirty="0" err="1" smtClean="0">
                <a:solidFill>
                  <a:srgbClr val="C00000"/>
                </a:solidFill>
              </a:rPr>
              <a:t>website</a:t>
            </a:r>
            <a:endParaRPr lang="fr-CA" b="1" dirty="0">
              <a:solidFill>
                <a:srgbClr val="C0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11560" y="2276872"/>
            <a:ext cx="6400800" cy="3312368"/>
          </a:xfrm>
        </p:spPr>
        <p:txBody>
          <a:bodyPr>
            <a:normAutofit fontScale="92500" lnSpcReduction="10000"/>
          </a:bodyPr>
          <a:lstStyle/>
          <a:p>
            <a:endParaRPr lang="fr-CA" dirty="0" smtClean="0"/>
          </a:p>
          <a:p>
            <a:r>
              <a:rPr lang="fr-CA" b="1" dirty="0" smtClean="0">
                <a:solidFill>
                  <a:schemeClr val="accent3">
                    <a:lumMod val="50000"/>
                  </a:schemeClr>
                </a:solidFill>
              </a:rPr>
              <a:t>For the </a:t>
            </a:r>
            <a:r>
              <a:rPr lang="fr-CA" b="1" dirty="0" err="1" smtClean="0">
                <a:solidFill>
                  <a:schemeClr val="accent3">
                    <a:lumMod val="50000"/>
                  </a:schemeClr>
                </a:solidFill>
              </a:rPr>
              <a:t>students</a:t>
            </a:r>
            <a:r>
              <a:rPr lang="fr-CA" b="1" dirty="0" smtClean="0">
                <a:solidFill>
                  <a:schemeClr val="accent3">
                    <a:lumMod val="50000"/>
                  </a:schemeClr>
                </a:solidFill>
              </a:rPr>
              <a:t> to </a:t>
            </a:r>
            <a:r>
              <a:rPr lang="fr-CA" b="1" dirty="0" err="1" smtClean="0">
                <a:solidFill>
                  <a:schemeClr val="accent3">
                    <a:lumMod val="50000"/>
                  </a:schemeClr>
                </a:solidFill>
              </a:rPr>
              <a:t>get</a:t>
            </a:r>
            <a:r>
              <a:rPr lang="fr-CA" b="1" dirty="0" smtClean="0">
                <a:solidFill>
                  <a:schemeClr val="accent3">
                    <a:lumMod val="50000"/>
                  </a:schemeClr>
                </a:solidFill>
              </a:rPr>
              <a:t> information on the course </a:t>
            </a:r>
          </a:p>
          <a:p>
            <a:r>
              <a:rPr lang="fr-CA" b="1" dirty="0" smtClean="0">
                <a:solidFill>
                  <a:schemeClr val="accent3">
                    <a:lumMod val="50000"/>
                  </a:schemeClr>
                </a:solidFill>
              </a:rPr>
              <a:t>and express </a:t>
            </a:r>
            <a:r>
              <a:rPr lang="fr-CA" b="1" dirty="0" err="1" smtClean="0">
                <a:solidFill>
                  <a:schemeClr val="accent3">
                    <a:lumMod val="50000"/>
                  </a:schemeClr>
                </a:solidFill>
              </a:rPr>
              <a:t>themselves</a:t>
            </a:r>
            <a:endParaRPr lang="fr-CA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fr-CA" b="1" dirty="0" err="1">
                <a:solidFill>
                  <a:schemeClr val="accent3">
                    <a:lumMod val="50000"/>
                  </a:schemeClr>
                </a:solidFill>
              </a:rPr>
              <a:t>t</a:t>
            </a:r>
            <a:r>
              <a:rPr lang="fr-CA" b="1" dirty="0" err="1" smtClean="0">
                <a:solidFill>
                  <a:schemeClr val="accent3">
                    <a:lumMod val="50000"/>
                  </a:schemeClr>
                </a:solidFill>
              </a:rPr>
              <a:t>heir</a:t>
            </a:r>
            <a:r>
              <a:rPr lang="fr-CA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CA" b="1" dirty="0" err="1" smtClean="0">
                <a:solidFill>
                  <a:schemeClr val="accent3">
                    <a:lumMod val="50000"/>
                  </a:schemeClr>
                </a:solidFill>
              </a:rPr>
              <a:t>own</a:t>
            </a:r>
            <a:r>
              <a:rPr lang="fr-CA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CA" b="1" dirty="0" smtClean="0">
                <a:solidFill>
                  <a:schemeClr val="accent3">
                    <a:lumMod val="50000"/>
                  </a:schemeClr>
                </a:solidFill>
              </a:rPr>
              <a:t>grades, extra documents, </a:t>
            </a:r>
            <a:r>
              <a:rPr lang="fr-CA" b="1" dirty="0" err="1" smtClean="0">
                <a:solidFill>
                  <a:schemeClr val="accent3">
                    <a:lumMod val="50000"/>
                  </a:schemeClr>
                </a:solidFill>
              </a:rPr>
              <a:t>their</a:t>
            </a:r>
            <a:r>
              <a:rPr lang="fr-CA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CA" b="1" dirty="0" err="1" smtClean="0">
                <a:solidFill>
                  <a:schemeClr val="accent3">
                    <a:lumMod val="50000"/>
                  </a:schemeClr>
                </a:solidFill>
              </a:rPr>
              <a:t>own</a:t>
            </a:r>
            <a:r>
              <a:rPr lang="fr-CA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CA" b="1" dirty="0" err="1" smtClean="0">
                <a:solidFill>
                  <a:schemeClr val="accent3">
                    <a:lumMod val="50000"/>
                  </a:schemeClr>
                </a:solidFill>
              </a:rPr>
              <a:t>evaluations</a:t>
            </a:r>
            <a:r>
              <a:rPr lang="fr-CA" b="1" dirty="0" smtClean="0">
                <a:solidFill>
                  <a:schemeClr val="accent3">
                    <a:lumMod val="50000"/>
                  </a:schemeClr>
                </a:solidFill>
              </a:rPr>
              <a:t> of the course, etc.</a:t>
            </a:r>
            <a:endParaRPr lang="fr-CA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7807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5576" y="1628800"/>
            <a:ext cx="7772400" cy="792088"/>
          </a:xfrm>
        </p:spPr>
        <p:txBody>
          <a:bodyPr>
            <a:normAutofit fontScale="90000"/>
          </a:bodyPr>
          <a:lstStyle/>
          <a:p>
            <a:r>
              <a:rPr lang="fr-CA" b="1" dirty="0" err="1" smtClean="0">
                <a:solidFill>
                  <a:srgbClr val="C00000"/>
                </a:solidFill>
              </a:rPr>
              <a:t>Student</a:t>
            </a:r>
            <a:r>
              <a:rPr lang="fr-CA" b="1" dirty="0" smtClean="0">
                <a:solidFill>
                  <a:srgbClr val="C00000"/>
                </a:solidFill>
              </a:rPr>
              <a:t> </a:t>
            </a:r>
            <a:r>
              <a:rPr lang="fr-CA" b="1" dirty="0" err="1" smtClean="0">
                <a:solidFill>
                  <a:srgbClr val="C00000"/>
                </a:solidFill>
              </a:rPr>
              <a:t>evaluation</a:t>
            </a:r>
            <a:r>
              <a:rPr lang="fr-CA" b="1" dirty="0" smtClean="0">
                <a:solidFill>
                  <a:srgbClr val="C00000"/>
                </a:solidFill>
              </a:rPr>
              <a:t> of the course</a:t>
            </a:r>
            <a:r>
              <a:rPr lang="fr-CA" b="1" dirty="0" smtClean="0"/>
              <a:t/>
            </a:r>
            <a:br>
              <a:rPr lang="fr-CA" b="1" dirty="0" smtClean="0"/>
            </a:br>
            <a:r>
              <a:rPr lang="fr-CA" b="1" dirty="0" smtClean="0">
                <a:solidFill>
                  <a:srgbClr val="C00000"/>
                </a:solidFill>
              </a:rPr>
              <a:t>Crucial Innovation</a:t>
            </a:r>
            <a:br>
              <a:rPr lang="fr-CA" b="1" dirty="0" smtClean="0">
                <a:solidFill>
                  <a:srgbClr val="C00000"/>
                </a:solidFill>
              </a:rPr>
            </a:br>
            <a:r>
              <a:rPr lang="fr-CA" sz="3100" b="1" dirty="0" smtClean="0">
                <a:solidFill>
                  <a:schemeClr val="accent3">
                    <a:lumMod val="50000"/>
                  </a:schemeClr>
                </a:solidFill>
              </a:rPr>
              <a:t>the </a:t>
            </a:r>
            <a:r>
              <a:rPr lang="fr-CA" sz="3100" b="1" dirty="0" err="1" smtClean="0">
                <a:solidFill>
                  <a:schemeClr val="accent3">
                    <a:lumMod val="50000"/>
                  </a:schemeClr>
                </a:solidFill>
              </a:rPr>
              <a:t>pedagogical</a:t>
            </a:r>
            <a:r>
              <a:rPr lang="fr-CA" sz="3100" b="1" dirty="0" smtClean="0">
                <a:solidFill>
                  <a:schemeClr val="accent3">
                    <a:lumMod val="50000"/>
                  </a:schemeClr>
                </a:solidFill>
              </a:rPr>
              <a:t> relation </a:t>
            </a:r>
            <a:r>
              <a:rPr lang="fr-CA" sz="3100" b="1" dirty="0" err="1" smtClean="0">
                <a:solidFill>
                  <a:schemeClr val="accent3">
                    <a:lumMod val="50000"/>
                  </a:schemeClr>
                </a:solidFill>
              </a:rPr>
              <a:t>is</a:t>
            </a:r>
            <a:r>
              <a:rPr lang="fr-CA" sz="31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CA" sz="3100" b="1" dirty="0" err="1" smtClean="0">
                <a:solidFill>
                  <a:schemeClr val="accent3">
                    <a:lumMod val="50000"/>
                  </a:schemeClr>
                </a:solidFill>
              </a:rPr>
              <a:t>based</a:t>
            </a:r>
            <a:r>
              <a:rPr lang="fr-CA" sz="3100" b="1" dirty="0" smtClean="0">
                <a:solidFill>
                  <a:schemeClr val="accent3">
                    <a:lumMod val="50000"/>
                  </a:schemeClr>
                </a:solidFill>
              </a:rPr>
              <a:t> on confidence</a:t>
            </a:r>
            <a:r>
              <a:rPr lang="fr-CA" b="1" dirty="0" smtClean="0">
                <a:solidFill>
                  <a:srgbClr val="00B050"/>
                </a:solidFill>
              </a:rPr>
              <a:t/>
            </a:r>
            <a:br>
              <a:rPr lang="fr-CA" b="1" dirty="0" smtClean="0">
                <a:solidFill>
                  <a:srgbClr val="00B050"/>
                </a:solidFill>
              </a:rPr>
            </a:br>
            <a:r>
              <a:rPr lang="fr-CA" b="1" dirty="0">
                <a:solidFill>
                  <a:srgbClr val="00B050"/>
                </a:solidFill>
              </a:rPr>
              <a:t/>
            </a:r>
            <a:br>
              <a:rPr lang="fr-CA" b="1" dirty="0">
                <a:solidFill>
                  <a:srgbClr val="00B050"/>
                </a:solidFill>
              </a:rPr>
            </a:br>
            <a:endParaRPr lang="fr-CA" b="1" dirty="0">
              <a:solidFill>
                <a:srgbClr val="00B05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47664" y="2708920"/>
            <a:ext cx="6400800" cy="2880320"/>
          </a:xfrm>
        </p:spPr>
        <p:txBody>
          <a:bodyPr>
            <a:normAutofit/>
          </a:bodyPr>
          <a:lstStyle/>
          <a:p>
            <a:r>
              <a:rPr lang="fr-CA" sz="3800" b="1" dirty="0" err="1" smtClean="0">
                <a:solidFill>
                  <a:schemeClr val="accent3">
                    <a:lumMod val="50000"/>
                  </a:schemeClr>
                </a:solidFill>
              </a:rPr>
              <a:t>Mostly</a:t>
            </a:r>
            <a:r>
              <a:rPr lang="fr-CA" sz="3800" b="1" dirty="0" smtClean="0">
                <a:solidFill>
                  <a:schemeClr val="accent3">
                    <a:lumMod val="50000"/>
                  </a:schemeClr>
                </a:solidFill>
              </a:rPr>
              <a:t> open questions</a:t>
            </a:r>
          </a:p>
          <a:p>
            <a:endParaRPr lang="fr-CA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fr-CA" sz="3800" b="1" dirty="0" err="1" smtClean="0">
                <a:solidFill>
                  <a:schemeClr val="accent3">
                    <a:lumMod val="50000"/>
                  </a:schemeClr>
                </a:solidFill>
              </a:rPr>
              <a:t>Closed</a:t>
            </a:r>
            <a:r>
              <a:rPr lang="fr-CA" sz="3800" b="1" dirty="0" smtClean="0">
                <a:solidFill>
                  <a:schemeClr val="accent3">
                    <a:lumMod val="50000"/>
                  </a:schemeClr>
                </a:solidFill>
              </a:rPr>
              <a:t> questions on the</a:t>
            </a:r>
          </a:p>
          <a:p>
            <a:r>
              <a:rPr lang="fr-CA" sz="3800" b="1" dirty="0" err="1">
                <a:solidFill>
                  <a:schemeClr val="accent3">
                    <a:lumMod val="50000"/>
                  </a:schemeClr>
                </a:solidFill>
              </a:rPr>
              <a:t>s</a:t>
            </a:r>
            <a:r>
              <a:rPr lang="fr-CA" sz="3800" b="1" dirty="0" err="1" smtClean="0">
                <a:solidFill>
                  <a:schemeClr val="accent3">
                    <a:lumMod val="50000"/>
                  </a:schemeClr>
                </a:solidFill>
              </a:rPr>
              <a:t>tudent’s</a:t>
            </a:r>
            <a:r>
              <a:rPr lang="fr-CA" sz="38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CA" sz="3800" b="1" dirty="0" err="1" smtClean="0">
                <a:solidFill>
                  <a:schemeClr val="accent3">
                    <a:lumMod val="50000"/>
                  </a:schemeClr>
                </a:solidFill>
              </a:rPr>
              <a:t>workload</a:t>
            </a:r>
            <a:endParaRPr lang="fr-CA" sz="38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endParaRPr lang="fr-CA" b="1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1297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404665"/>
            <a:ext cx="7772400" cy="1224136"/>
          </a:xfrm>
        </p:spPr>
        <p:txBody>
          <a:bodyPr/>
          <a:lstStyle/>
          <a:p>
            <a:r>
              <a:rPr lang="fr-CA" b="1" dirty="0" err="1" smtClean="0">
                <a:solidFill>
                  <a:srgbClr val="C00000"/>
                </a:solidFill>
              </a:rPr>
              <a:t>Rigorous</a:t>
            </a:r>
            <a:r>
              <a:rPr lang="fr-CA" b="1" dirty="0" smtClean="0">
                <a:solidFill>
                  <a:srgbClr val="C00000"/>
                </a:solidFill>
              </a:rPr>
              <a:t> Protocol</a:t>
            </a:r>
            <a:endParaRPr lang="fr-CA" b="1" dirty="0">
              <a:solidFill>
                <a:srgbClr val="C0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03648" y="1772816"/>
            <a:ext cx="6400800" cy="4752528"/>
          </a:xfrm>
        </p:spPr>
        <p:txBody>
          <a:bodyPr>
            <a:normAutofit fontScale="77500" lnSpcReduction="2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CA" dirty="0" smtClean="0">
                <a:solidFill>
                  <a:schemeClr val="accent3">
                    <a:lumMod val="50000"/>
                  </a:schemeClr>
                </a:solidFill>
              </a:rPr>
              <a:t>The</a:t>
            </a:r>
            <a:r>
              <a:rPr lang="fr-CA" dirty="0" smtClean="0">
                <a:solidFill>
                  <a:srgbClr val="00B050"/>
                </a:solidFill>
              </a:rPr>
              <a:t> </a:t>
            </a:r>
            <a:r>
              <a:rPr lang="fr-CA" dirty="0" err="1" smtClean="0">
                <a:solidFill>
                  <a:srgbClr val="00B050"/>
                </a:solidFill>
                <a:hlinkClick r:id="rId2"/>
              </a:rPr>
              <a:t>evaluation</a:t>
            </a:r>
            <a:r>
              <a:rPr lang="fr-CA" dirty="0" smtClean="0">
                <a:solidFill>
                  <a:srgbClr val="00B050"/>
                </a:solidFill>
                <a:hlinkClick r:id="rId2"/>
              </a:rPr>
              <a:t> </a:t>
            </a:r>
            <a:r>
              <a:rPr lang="fr-CA" dirty="0" err="1" smtClean="0">
                <a:solidFill>
                  <a:srgbClr val="00B050"/>
                </a:solidFill>
                <a:hlinkClick r:id="rId2"/>
              </a:rPr>
              <a:t>form</a:t>
            </a:r>
            <a:r>
              <a:rPr lang="fr-CA" dirty="0" smtClean="0">
                <a:solidFill>
                  <a:srgbClr val="00B050"/>
                </a:solidFill>
                <a:hlinkClick r:id="rId2"/>
              </a:rPr>
              <a:t> </a:t>
            </a:r>
            <a:r>
              <a:rPr lang="fr-CA" dirty="0" err="1" smtClean="0">
                <a:solidFill>
                  <a:schemeClr val="accent3">
                    <a:lumMod val="50000"/>
                  </a:schemeClr>
                </a:solidFill>
              </a:rPr>
              <a:t>is</a:t>
            </a:r>
            <a:r>
              <a:rPr lang="fr-CA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CA" dirty="0" err="1" smtClean="0">
                <a:solidFill>
                  <a:schemeClr val="accent3">
                    <a:lumMod val="50000"/>
                  </a:schemeClr>
                </a:solidFill>
              </a:rPr>
              <a:t>given</a:t>
            </a:r>
            <a:r>
              <a:rPr lang="fr-CA" dirty="0" smtClean="0">
                <a:solidFill>
                  <a:schemeClr val="accent3">
                    <a:lumMod val="50000"/>
                  </a:schemeClr>
                </a:solidFill>
              </a:rPr>
              <a:t> to the </a:t>
            </a:r>
            <a:r>
              <a:rPr lang="fr-CA" dirty="0" err="1" smtClean="0">
                <a:solidFill>
                  <a:schemeClr val="accent3">
                    <a:lumMod val="50000"/>
                  </a:schemeClr>
                </a:solidFill>
              </a:rPr>
              <a:t>students</a:t>
            </a:r>
            <a:r>
              <a:rPr lang="fr-CA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CA" i="1" dirty="0" err="1" smtClean="0">
                <a:solidFill>
                  <a:schemeClr val="accent3">
                    <a:lumMod val="50000"/>
                  </a:schemeClr>
                </a:solidFill>
              </a:rPr>
              <a:t>with</a:t>
            </a:r>
            <a:r>
              <a:rPr lang="fr-CA" i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CA" dirty="0" err="1" smtClean="0">
                <a:solidFill>
                  <a:schemeClr val="accent3">
                    <a:lumMod val="50000"/>
                  </a:schemeClr>
                </a:solidFill>
              </a:rPr>
              <a:t>their</a:t>
            </a:r>
            <a:r>
              <a:rPr lang="fr-CA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CA" dirty="0" err="1" smtClean="0">
                <a:solidFill>
                  <a:schemeClr val="accent3">
                    <a:lumMod val="50000"/>
                  </a:schemeClr>
                </a:solidFill>
              </a:rPr>
              <a:t>marked</a:t>
            </a:r>
            <a:r>
              <a:rPr lang="fr-CA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CA" dirty="0" err="1" smtClean="0">
                <a:solidFill>
                  <a:schemeClr val="accent3">
                    <a:lumMod val="50000"/>
                  </a:schemeClr>
                </a:solidFill>
              </a:rPr>
              <a:t>mid-term</a:t>
            </a:r>
            <a:r>
              <a:rPr lang="fr-CA" dirty="0" smtClean="0">
                <a:solidFill>
                  <a:schemeClr val="accent3">
                    <a:lumMod val="50000"/>
                  </a:schemeClr>
                </a:solidFill>
              </a:rPr>
              <a:t> copies</a:t>
            </a:r>
            <a:endParaRPr lang="fr-CA" dirty="0">
              <a:solidFill>
                <a:schemeClr val="accent3">
                  <a:lumMod val="50000"/>
                </a:schemeClr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CA" dirty="0" err="1" smtClean="0">
                <a:solidFill>
                  <a:schemeClr val="accent3">
                    <a:lumMod val="50000"/>
                  </a:schemeClr>
                </a:solidFill>
              </a:rPr>
              <a:t>Which</a:t>
            </a:r>
            <a:r>
              <a:rPr lang="fr-CA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CA" dirty="0" err="1" smtClean="0">
                <a:solidFill>
                  <a:schemeClr val="accent3">
                    <a:lumMod val="50000"/>
                  </a:schemeClr>
                </a:solidFill>
              </a:rPr>
              <a:t>they</a:t>
            </a:r>
            <a:r>
              <a:rPr lang="fr-CA" dirty="0" smtClean="0">
                <a:solidFill>
                  <a:schemeClr val="accent3">
                    <a:lumMod val="50000"/>
                  </a:schemeClr>
                </a:solidFill>
              </a:rPr>
              <a:t> hand in to 2 ‘reporters’, </a:t>
            </a:r>
            <a:r>
              <a:rPr lang="fr-CA" dirty="0" err="1" smtClean="0">
                <a:solidFill>
                  <a:schemeClr val="accent3">
                    <a:lumMod val="50000"/>
                  </a:schemeClr>
                </a:solidFill>
              </a:rPr>
              <a:t>fellow</a:t>
            </a:r>
            <a:r>
              <a:rPr lang="fr-CA" dirty="0" smtClean="0">
                <a:solidFill>
                  <a:schemeClr val="accent3">
                    <a:lumMod val="50000"/>
                  </a:schemeClr>
                </a:solidFill>
              </a:rPr>
              <a:t> class mates, </a:t>
            </a:r>
            <a:r>
              <a:rPr lang="fr-CA" dirty="0" err="1" smtClean="0">
                <a:solidFill>
                  <a:schemeClr val="accent3">
                    <a:lumMod val="50000"/>
                  </a:schemeClr>
                </a:solidFill>
              </a:rPr>
              <a:t>who</a:t>
            </a:r>
            <a:r>
              <a:rPr lang="fr-CA" dirty="0" smtClean="0">
                <a:solidFill>
                  <a:schemeClr val="accent3">
                    <a:lumMod val="50000"/>
                  </a:schemeClr>
                </a:solidFill>
              </a:rPr>
              <a:t> count </a:t>
            </a:r>
            <a:r>
              <a:rPr lang="fr-CA" dirty="0" err="1" smtClean="0">
                <a:solidFill>
                  <a:schemeClr val="accent3">
                    <a:lumMod val="50000"/>
                  </a:schemeClr>
                </a:solidFill>
              </a:rPr>
              <a:t>them</a:t>
            </a:r>
            <a:r>
              <a:rPr lang="fr-CA" dirty="0" smtClean="0">
                <a:solidFill>
                  <a:schemeClr val="accent3">
                    <a:lumMod val="50000"/>
                  </a:schemeClr>
                </a:solidFill>
              </a:rPr>
              <a:t>  put </a:t>
            </a:r>
            <a:r>
              <a:rPr lang="fr-CA" dirty="0" err="1" smtClean="0">
                <a:solidFill>
                  <a:schemeClr val="accent3">
                    <a:lumMod val="50000"/>
                  </a:schemeClr>
                </a:solidFill>
              </a:rPr>
              <a:t>their</a:t>
            </a:r>
            <a:r>
              <a:rPr lang="fr-CA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CA" dirty="0" err="1" smtClean="0">
                <a:solidFill>
                  <a:schemeClr val="accent3">
                    <a:lumMod val="50000"/>
                  </a:schemeClr>
                </a:solidFill>
              </a:rPr>
              <a:t>initials</a:t>
            </a:r>
            <a:r>
              <a:rPr lang="fr-CA" dirty="0" smtClean="0">
                <a:solidFill>
                  <a:schemeClr val="accent3">
                    <a:lumMod val="50000"/>
                  </a:schemeClr>
                </a:solidFill>
              </a:rPr>
              <a:t> on the page, and </a:t>
            </a:r>
            <a:r>
              <a:rPr lang="fr-CA" dirty="0" err="1" smtClean="0">
                <a:solidFill>
                  <a:schemeClr val="accent3">
                    <a:lumMod val="50000"/>
                  </a:schemeClr>
                </a:solidFill>
              </a:rPr>
              <a:t>give</a:t>
            </a:r>
            <a:r>
              <a:rPr lang="fr-CA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CA" dirty="0" err="1" smtClean="0">
                <a:solidFill>
                  <a:schemeClr val="accent3">
                    <a:lumMod val="50000"/>
                  </a:schemeClr>
                </a:solidFill>
              </a:rPr>
              <a:t>their</a:t>
            </a:r>
            <a:r>
              <a:rPr lang="fr-CA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CA" dirty="0" smtClean="0">
                <a:solidFill>
                  <a:srgbClr val="00B050"/>
                </a:solidFill>
                <a:hlinkClick r:id="rId3"/>
              </a:rPr>
              <a:t>report</a:t>
            </a:r>
            <a:r>
              <a:rPr lang="fr-CA" dirty="0" smtClean="0">
                <a:solidFill>
                  <a:srgbClr val="00B050"/>
                </a:solidFill>
              </a:rPr>
              <a:t> </a:t>
            </a:r>
            <a:r>
              <a:rPr lang="fr-CA" dirty="0" err="1" smtClean="0">
                <a:solidFill>
                  <a:schemeClr val="accent3">
                    <a:lumMod val="50000"/>
                  </a:schemeClr>
                </a:solidFill>
              </a:rPr>
              <a:t>with</a:t>
            </a:r>
            <a:r>
              <a:rPr lang="fr-CA" dirty="0" smtClean="0">
                <a:solidFill>
                  <a:schemeClr val="accent3">
                    <a:lumMod val="50000"/>
                  </a:schemeClr>
                </a:solidFill>
              </a:rPr>
              <a:t> the </a:t>
            </a:r>
            <a:r>
              <a:rPr lang="fr-CA" dirty="0" err="1" smtClean="0">
                <a:solidFill>
                  <a:schemeClr val="accent3">
                    <a:lumMod val="50000"/>
                  </a:schemeClr>
                </a:solidFill>
              </a:rPr>
              <a:t>evaluation</a:t>
            </a:r>
            <a:r>
              <a:rPr lang="fr-CA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CA" dirty="0" err="1" smtClean="0">
                <a:solidFill>
                  <a:schemeClr val="accent3">
                    <a:lumMod val="50000"/>
                  </a:schemeClr>
                </a:solidFill>
              </a:rPr>
              <a:t>forms</a:t>
            </a:r>
            <a:r>
              <a:rPr lang="fr-CA" dirty="0" smtClean="0">
                <a:solidFill>
                  <a:schemeClr val="accent3">
                    <a:lumMod val="50000"/>
                  </a:schemeClr>
                </a:solidFill>
              </a:rPr>
              <a:t> to the </a:t>
            </a:r>
            <a:r>
              <a:rPr lang="fr-CA" dirty="0" err="1" smtClean="0">
                <a:solidFill>
                  <a:schemeClr val="accent3">
                    <a:lumMod val="50000"/>
                  </a:schemeClr>
                </a:solidFill>
              </a:rPr>
              <a:t>professor</a:t>
            </a:r>
            <a:endParaRPr lang="fr-CA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CA" dirty="0" smtClean="0">
                <a:solidFill>
                  <a:schemeClr val="accent3">
                    <a:lumMod val="50000"/>
                  </a:schemeClr>
                </a:solidFill>
              </a:rPr>
              <a:t>The </a:t>
            </a:r>
            <a:r>
              <a:rPr lang="fr-CA" dirty="0" err="1" smtClean="0">
                <a:solidFill>
                  <a:schemeClr val="accent3">
                    <a:lumMod val="50000"/>
                  </a:schemeClr>
                </a:solidFill>
              </a:rPr>
              <a:t>professor</a:t>
            </a:r>
            <a:r>
              <a:rPr lang="fr-CA" dirty="0" smtClean="0">
                <a:solidFill>
                  <a:schemeClr val="accent3">
                    <a:lumMod val="50000"/>
                  </a:schemeClr>
                </a:solidFill>
              </a:rPr>
              <a:t> compiles the </a:t>
            </a:r>
            <a:r>
              <a:rPr lang="fr-CA" dirty="0" err="1" smtClean="0">
                <a:solidFill>
                  <a:schemeClr val="accent3">
                    <a:lumMod val="50000"/>
                  </a:schemeClr>
                </a:solidFill>
              </a:rPr>
              <a:t>students</a:t>
            </a:r>
            <a:r>
              <a:rPr lang="fr-CA" dirty="0" smtClean="0">
                <a:solidFill>
                  <a:schemeClr val="accent3">
                    <a:lumMod val="50000"/>
                  </a:schemeClr>
                </a:solidFill>
              </a:rPr>
              <a:t>’ </a:t>
            </a:r>
            <a:r>
              <a:rPr lang="fr-CA" dirty="0" err="1" smtClean="0">
                <a:solidFill>
                  <a:schemeClr val="accent3">
                    <a:lumMod val="50000"/>
                  </a:schemeClr>
                </a:solidFill>
              </a:rPr>
              <a:t>evaluations</a:t>
            </a:r>
            <a:r>
              <a:rPr lang="fr-CA" dirty="0" smtClean="0">
                <a:solidFill>
                  <a:schemeClr val="accent3">
                    <a:lumMod val="50000"/>
                  </a:schemeClr>
                </a:solidFill>
              </a:rPr>
              <a:t>, reports to the </a:t>
            </a:r>
            <a:r>
              <a:rPr lang="fr-CA" dirty="0" err="1" smtClean="0">
                <a:solidFill>
                  <a:schemeClr val="accent3">
                    <a:lumMod val="50000"/>
                  </a:schemeClr>
                </a:solidFill>
              </a:rPr>
              <a:t>students</a:t>
            </a:r>
            <a:r>
              <a:rPr lang="fr-CA" dirty="0" smtClean="0">
                <a:solidFill>
                  <a:schemeClr val="accent3">
                    <a:lumMod val="50000"/>
                  </a:schemeClr>
                </a:solidFill>
              </a:rPr>
              <a:t> at the </a:t>
            </a:r>
            <a:r>
              <a:rPr lang="fr-CA" dirty="0" err="1" smtClean="0">
                <a:solidFill>
                  <a:schemeClr val="accent3">
                    <a:lumMod val="50000"/>
                  </a:schemeClr>
                </a:solidFill>
              </a:rPr>
              <a:t>following</a:t>
            </a:r>
            <a:r>
              <a:rPr lang="fr-CA" dirty="0" smtClean="0">
                <a:solidFill>
                  <a:schemeClr val="accent3">
                    <a:lumMod val="50000"/>
                  </a:schemeClr>
                </a:solidFill>
              </a:rPr>
              <a:t> meeting of the class, </a:t>
            </a:r>
            <a:r>
              <a:rPr lang="fr-CA" dirty="0" err="1" smtClean="0">
                <a:solidFill>
                  <a:schemeClr val="accent3">
                    <a:lumMod val="50000"/>
                  </a:schemeClr>
                </a:solidFill>
              </a:rPr>
              <a:t>gives</a:t>
            </a:r>
            <a:r>
              <a:rPr lang="fr-CA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CA" dirty="0" err="1" smtClean="0">
                <a:solidFill>
                  <a:schemeClr val="accent3">
                    <a:lumMod val="50000"/>
                  </a:schemeClr>
                </a:solidFill>
              </a:rPr>
              <a:t>them</a:t>
            </a:r>
            <a:r>
              <a:rPr lang="fr-CA" dirty="0" smtClean="0">
                <a:solidFill>
                  <a:schemeClr val="accent3">
                    <a:lumMod val="50000"/>
                  </a:schemeClr>
                </a:solidFill>
              </a:rPr>
              <a:t> back to the </a:t>
            </a:r>
            <a:r>
              <a:rPr lang="fr-CA" dirty="0" err="1" smtClean="0">
                <a:solidFill>
                  <a:schemeClr val="accent3">
                    <a:lumMod val="50000"/>
                  </a:schemeClr>
                </a:solidFill>
              </a:rPr>
              <a:t>students</a:t>
            </a:r>
            <a:r>
              <a:rPr lang="fr-CA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CA" dirty="0" err="1" smtClean="0">
                <a:solidFill>
                  <a:schemeClr val="accent3">
                    <a:lumMod val="50000"/>
                  </a:schemeClr>
                </a:solidFill>
              </a:rPr>
              <a:t>who</a:t>
            </a:r>
            <a:r>
              <a:rPr lang="fr-CA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CA" dirty="0" err="1" smtClean="0">
                <a:solidFill>
                  <a:schemeClr val="accent3">
                    <a:lumMod val="50000"/>
                  </a:schemeClr>
                </a:solidFill>
              </a:rPr>
              <a:t>can</a:t>
            </a:r>
            <a:r>
              <a:rPr lang="fr-CA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CA" dirty="0" err="1" smtClean="0">
                <a:solidFill>
                  <a:schemeClr val="accent3">
                    <a:lumMod val="50000"/>
                  </a:schemeClr>
                </a:solidFill>
              </a:rPr>
              <a:t>annotate</a:t>
            </a:r>
            <a:r>
              <a:rPr lang="fr-CA" dirty="0" smtClean="0">
                <a:solidFill>
                  <a:schemeClr val="accent3">
                    <a:lumMod val="50000"/>
                  </a:schemeClr>
                </a:solidFill>
              </a:rPr>
              <a:t>, comment, </a:t>
            </a:r>
            <a:r>
              <a:rPr lang="fr-CA" dirty="0" err="1" smtClean="0">
                <a:solidFill>
                  <a:schemeClr val="accent3">
                    <a:lumMod val="50000"/>
                  </a:schemeClr>
                </a:solidFill>
              </a:rPr>
              <a:t>discuss</a:t>
            </a:r>
            <a:r>
              <a:rPr lang="fr-CA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CA" dirty="0" err="1" smtClean="0">
                <a:solidFill>
                  <a:schemeClr val="accent3">
                    <a:lumMod val="50000"/>
                  </a:schemeClr>
                </a:solidFill>
              </a:rPr>
              <a:t>them</a:t>
            </a:r>
            <a:endParaRPr lang="fr-CA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CA" dirty="0" smtClean="0">
                <a:solidFill>
                  <a:schemeClr val="accent3">
                    <a:lumMod val="50000"/>
                  </a:schemeClr>
                </a:solidFill>
              </a:rPr>
              <a:t>The </a:t>
            </a:r>
            <a:r>
              <a:rPr lang="fr-CA" dirty="0" err="1" smtClean="0">
                <a:solidFill>
                  <a:schemeClr val="accent3">
                    <a:lumMod val="50000"/>
                  </a:schemeClr>
                </a:solidFill>
              </a:rPr>
              <a:t>whole</a:t>
            </a:r>
            <a:r>
              <a:rPr lang="fr-CA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CA" dirty="0" err="1" smtClean="0">
                <a:solidFill>
                  <a:schemeClr val="accent3">
                    <a:lumMod val="50000"/>
                  </a:schemeClr>
                </a:solidFill>
              </a:rPr>
              <a:t>process</a:t>
            </a:r>
            <a:r>
              <a:rPr lang="fr-CA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CA" dirty="0" err="1" smtClean="0">
                <a:solidFill>
                  <a:schemeClr val="accent3">
                    <a:lumMod val="50000"/>
                  </a:schemeClr>
                </a:solidFill>
              </a:rPr>
              <a:t>again</a:t>
            </a:r>
            <a:r>
              <a:rPr lang="fr-CA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CA" dirty="0" err="1" smtClean="0">
                <a:solidFill>
                  <a:schemeClr val="accent3">
                    <a:lumMod val="50000"/>
                  </a:schemeClr>
                </a:solidFill>
              </a:rPr>
              <a:t>during</a:t>
            </a:r>
            <a:r>
              <a:rPr lang="fr-CA" dirty="0" smtClean="0">
                <a:solidFill>
                  <a:schemeClr val="accent3">
                    <a:lumMod val="50000"/>
                  </a:schemeClr>
                </a:solidFill>
              </a:rPr>
              <a:t> the last </a:t>
            </a:r>
            <a:r>
              <a:rPr lang="fr-CA" dirty="0" err="1" smtClean="0">
                <a:solidFill>
                  <a:schemeClr val="accent3">
                    <a:lumMod val="50000"/>
                  </a:schemeClr>
                </a:solidFill>
              </a:rPr>
              <a:t>period</a:t>
            </a:r>
            <a:r>
              <a:rPr lang="fr-CA" dirty="0" smtClean="0">
                <a:solidFill>
                  <a:schemeClr val="accent3">
                    <a:lumMod val="50000"/>
                  </a:schemeClr>
                </a:solidFill>
              </a:rPr>
              <a:t> of the course</a:t>
            </a:r>
          </a:p>
          <a:p>
            <a:endParaRPr lang="fr-CA" dirty="0">
              <a:solidFill>
                <a:schemeClr val="accent3">
                  <a:lumMod val="50000"/>
                </a:schemeClr>
              </a:solidFill>
            </a:endParaRPr>
          </a:p>
          <a:p>
            <a:endParaRPr lang="fr-CA" dirty="0" smtClean="0">
              <a:solidFill>
                <a:srgbClr val="C00000"/>
              </a:solidFill>
            </a:endParaRPr>
          </a:p>
          <a:p>
            <a:endParaRPr lang="fr-CA" dirty="0" smtClean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153490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1470025"/>
          </a:xfrm>
        </p:spPr>
        <p:txBody>
          <a:bodyPr>
            <a:normAutofit/>
          </a:bodyPr>
          <a:lstStyle/>
          <a:p>
            <a:r>
              <a:rPr lang="fr-CA" b="1" dirty="0" err="1" smtClean="0">
                <a:solidFill>
                  <a:srgbClr val="C00000"/>
                </a:solidFill>
              </a:rPr>
              <a:t>Developing</a:t>
            </a:r>
            <a:r>
              <a:rPr lang="fr-CA" b="1" dirty="0" smtClean="0">
                <a:solidFill>
                  <a:srgbClr val="C00000"/>
                </a:solidFill>
              </a:rPr>
              <a:t> a ‘new’ </a:t>
            </a:r>
            <a:r>
              <a:rPr lang="fr-CA" b="1" dirty="0" err="1" smtClean="0">
                <a:solidFill>
                  <a:srgbClr val="C00000"/>
                </a:solidFill>
              </a:rPr>
              <a:t>pedagogy</a:t>
            </a:r>
            <a:endParaRPr lang="fr-CA" sz="3200" dirty="0">
              <a:solidFill>
                <a:srgbClr val="C0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55576" y="2132856"/>
            <a:ext cx="7560840" cy="4032448"/>
          </a:xfrm>
        </p:spPr>
        <p:txBody>
          <a:bodyPr>
            <a:normAutofit fontScale="77500" lnSpcReduction="20000"/>
          </a:bodyPr>
          <a:lstStyle/>
          <a:p>
            <a:r>
              <a:rPr lang="fr-CA" sz="4100" b="1" dirty="0" smtClean="0">
                <a:solidFill>
                  <a:srgbClr val="C00000"/>
                </a:solidFill>
              </a:rPr>
              <a:t>Reading</a:t>
            </a:r>
          </a:p>
          <a:p>
            <a:r>
              <a:rPr lang="fr-CA" sz="3600" b="1" dirty="0" smtClean="0">
                <a:solidFill>
                  <a:schemeClr val="accent3">
                    <a:lumMod val="50000"/>
                  </a:schemeClr>
                </a:solidFill>
              </a:rPr>
              <a:t>A new </a:t>
            </a:r>
            <a:r>
              <a:rPr lang="fr-CA" sz="3600" b="1" dirty="0" err="1" smtClean="0">
                <a:solidFill>
                  <a:schemeClr val="accent3">
                    <a:lumMod val="50000"/>
                  </a:schemeClr>
                </a:solidFill>
              </a:rPr>
              <a:t>textbook</a:t>
            </a:r>
            <a:endParaRPr lang="fr-CA" sz="31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fr-CA" sz="3600" dirty="0" err="1" smtClean="0">
                <a:solidFill>
                  <a:schemeClr val="accent3">
                    <a:lumMod val="50000"/>
                  </a:schemeClr>
                </a:solidFill>
              </a:rPr>
              <a:t>Only</a:t>
            </a:r>
            <a:r>
              <a:rPr lang="fr-CA" sz="3600" dirty="0" smtClean="0">
                <a:solidFill>
                  <a:schemeClr val="accent3">
                    <a:lumMod val="50000"/>
                  </a:schemeClr>
                </a:solidFill>
              </a:rPr>
              <a:t> one </a:t>
            </a:r>
            <a:r>
              <a:rPr lang="fr-CA" sz="3600" dirty="0" err="1" smtClean="0">
                <a:solidFill>
                  <a:schemeClr val="accent3">
                    <a:lumMod val="50000"/>
                  </a:schemeClr>
                </a:solidFill>
              </a:rPr>
              <a:t>adapted</a:t>
            </a:r>
            <a:r>
              <a:rPr lang="fr-CA" sz="3600" dirty="0" smtClean="0">
                <a:solidFill>
                  <a:schemeClr val="accent3">
                    <a:lumMod val="50000"/>
                  </a:schemeClr>
                </a:solidFill>
              </a:rPr>
              <a:t> to </a:t>
            </a:r>
            <a:r>
              <a:rPr lang="fr-CA" sz="3600" dirty="0" err="1" smtClean="0">
                <a:solidFill>
                  <a:schemeClr val="accent3">
                    <a:lumMod val="50000"/>
                  </a:schemeClr>
                </a:solidFill>
              </a:rPr>
              <a:t>our</a:t>
            </a:r>
            <a:r>
              <a:rPr lang="fr-CA" sz="36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CA" sz="3600" dirty="0" err="1" smtClean="0">
                <a:solidFill>
                  <a:schemeClr val="accent3">
                    <a:lumMod val="50000"/>
                  </a:schemeClr>
                </a:solidFill>
              </a:rPr>
              <a:t>needs</a:t>
            </a:r>
            <a:r>
              <a:rPr lang="fr-CA" sz="3600" dirty="0" smtClean="0">
                <a:solidFill>
                  <a:schemeClr val="accent3">
                    <a:lumMod val="50000"/>
                  </a:schemeClr>
                </a:solidFill>
              </a:rPr>
              <a:t>:  </a:t>
            </a:r>
            <a:r>
              <a:rPr lang="fr-CA" sz="3600" dirty="0" err="1" smtClean="0">
                <a:solidFill>
                  <a:schemeClr val="accent3">
                    <a:lumMod val="50000"/>
                  </a:schemeClr>
                </a:solidFill>
              </a:rPr>
              <a:t>Ostle</a:t>
            </a:r>
            <a:r>
              <a:rPr lang="fr-CA" sz="36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3600" dirty="0" smtClean="0">
                <a:solidFill>
                  <a:schemeClr val="accent3">
                    <a:lumMod val="50000"/>
                  </a:schemeClr>
                </a:solidFill>
              </a:rPr>
              <a:t>&amp;al. (1996)</a:t>
            </a:r>
          </a:p>
          <a:p>
            <a:r>
              <a:rPr lang="en-US" sz="3600" dirty="0" smtClean="0">
                <a:solidFill>
                  <a:schemeClr val="accent3">
                    <a:lumMod val="50000"/>
                  </a:schemeClr>
                </a:solidFill>
              </a:rPr>
              <a:t> «</a:t>
            </a:r>
            <a:r>
              <a:rPr lang="fr-CA" sz="3600" dirty="0" smtClean="0">
                <a:solidFill>
                  <a:schemeClr val="accent3">
                    <a:lumMod val="50000"/>
                  </a:schemeClr>
                </a:solidFill>
              </a:rPr>
              <a:t>Engineering </a:t>
            </a:r>
            <a:r>
              <a:rPr lang="fr-CA" sz="3600" dirty="0" err="1" smtClean="0">
                <a:solidFill>
                  <a:schemeClr val="accent3">
                    <a:lumMod val="50000"/>
                  </a:schemeClr>
                </a:solidFill>
              </a:rPr>
              <a:t>Statistics</a:t>
            </a:r>
            <a:r>
              <a:rPr lang="fr-CA" sz="3600" dirty="0" smtClean="0">
                <a:solidFill>
                  <a:schemeClr val="accent3">
                    <a:lumMod val="50000"/>
                  </a:schemeClr>
                </a:solidFill>
              </a:rPr>
              <a:t>. The </a:t>
            </a:r>
            <a:r>
              <a:rPr lang="fr-CA" sz="3600" dirty="0" err="1" smtClean="0">
                <a:solidFill>
                  <a:schemeClr val="accent3">
                    <a:lumMod val="50000"/>
                  </a:schemeClr>
                </a:solidFill>
              </a:rPr>
              <a:t>industrial</a:t>
            </a:r>
            <a:r>
              <a:rPr lang="fr-CA" sz="36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CA" sz="3600" dirty="0" err="1" smtClean="0">
                <a:solidFill>
                  <a:schemeClr val="accent3">
                    <a:lumMod val="50000"/>
                  </a:schemeClr>
                </a:solidFill>
              </a:rPr>
              <a:t>experience</a:t>
            </a:r>
            <a:r>
              <a:rPr lang="fr-CA" sz="3600" dirty="0" smtClean="0">
                <a:solidFill>
                  <a:schemeClr val="accent3">
                    <a:lumMod val="50000"/>
                  </a:schemeClr>
                </a:solidFill>
              </a:rPr>
              <a:t>.»</a:t>
            </a:r>
          </a:p>
          <a:p>
            <a:endParaRPr lang="fr-CA" sz="3300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fr-CA" sz="3600" dirty="0" err="1" smtClean="0">
                <a:solidFill>
                  <a:schemeClr val="accent3">
                    <a:lumMod val="50000"/>
                  </a:schemeClr>
                </a:solidFill>
              </a:rPr>
              <a:t>Term</a:t>
            </a:r>
            <a:r>
              <a:rPr lang="fr-CA" sz="36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CA" sz="3600" dirty="0" err="1" smtClean="0">
                <a:solidFill>
                  <a:schemeClr val="accent3">
                    <a:lumMod val="50000"/>
                  </a:schemeClr>
                </a:solidFill>
              </a:rPr>
              <a:t>after</a:t>
            </a:r>
            <a:r>
              <a:rPr lang="fr-CA" sz="36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CA" sz="3600" dirty="0" err="1" smtClean="0">
                <a:solidFill>
                  <a:schemeClr val="accent3">
                    <a:lumMod val="50000"/>
                  </a:schemeClr>
                </a:solidFill>
              </a:rPr>
              <a:t>term</a:t>
            </a:r>
            <a:r>
              <a:rPr lang="fr-CA" sz="3600" dirty="0" smtClean="0">
                <a:solidFill>
                  <a:schemeClr val="accent3">
                    <a:lumMod val="50000"/>
                  </a:schemeClr>
                </a:solidFill>
              </a:rPr>
              <a:t>, I </a:t>
            </a:r>
            <a:r>
              <a:rPr lang="fr-CA" sz="3600" dirty="0" err="1" smtClean="0">
                <a:solidFill>
                  <a:schemeClr val="accent3">
                    <a:lumMod val="50000"/>
                  </a:schemeClr>
                </a:solidFill>
              </a:rPr>
              <a:t>write</a:t>
            </a:r>
            <a:r>
              <a:rPr lang="fr-CA" sz="3600" dirty="0" smtClean="0">
                <a:solidFill>
                  <a:schemeClr val="accent3">
                    <a:lumMod val="50000"/>
                  </a:schemeClr>
                </a:solidFill>
              </a:rPr>
              <a:t>, rewrite a new one (</a:t>
            </a:r>
            <a:r>
              <a:rPr lang="fr-CA" sz="3600" dirty="0" err="1" smtClean="0">
                <a:solidFill>
                  <a:schemeClr val="accent3">
                    <a:lumMod val="50000"/>
                  </a:schemeClr>
                </a:solidFill>
              </a:rPr>
              <a:t>Pdf</a:t>
            </a:r>
            <a:r>
              <a:rPr lang="fr-CA" sz="3600" dirty="0" smtClean="0">
                <a:solidFill>
                  <a:schemeClr val="accent3">
                    <a:lumMod val="50000"/>
                  </a:schemeClr>
                </a:solidFill>
              </a:rPr>
              <a:t>-Latex) </a:t>
            </a:r>
            <a:r>
              <a:rPr lang="fr-CA" sz="3600" dirty="0" err="1" smtClean="0">
                <a:solidFill>
                  <a:schemeClr val="accent3">
                    <a:lumMod val="50000"/>
                  </a:schemeClr>
                </a:solidFill>
              </a:rPr>
              <a:t>with</a:t>
            </a:r>
            <a:r>
              <a:rPr lang="fr-CA" sz="36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CA" sz="3600" dirty="0" err="1" smtClean="0">
                <a:solidFill>
                  <a:schemeClr val="accent3">
                    <a:lumMod val="50000"/>
                  </a:schemeClr>
                </a:solidFill>
              </a:rPr>
              <a:t>hyperlinks</a:t>
            </a:r>
            <a:r>
              <a:rPr lang="fr-CA" sz="3600" dirty="0" smtClean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fr-CA" sz="3600" dirty="0" err="1" smtClean="0">
                <a:solidFill>
                  <a:schemeClr val="accent3">
                    <a:lumMod val="50000"/>
                  </a:schemeClr>
                </a:solidFill>
              </a:rPr>
              <a:t>historical</a:t>
            </a:r>
            <a:r>
              <a:rPr lang="fr-CA" sz="3600" dirty="0" smtClean="0">
                <a:solidFill>
                  <a:schemeClr val="accent3">
                    <a:lumMod val="50000"/>
                  </a:schemeClr>
                </a:solidFill>
              </a:rPr>
              <a:t> notes, animations, simulations, lots of simple exercices</a:t>
            </a:r>
          </a:p>
          <a:p>
            <a:endParaRPr lang="fr-CA" sz="3600" dirty="0" smtClean="0">
              <a:solidFill>
                <a:srgbClr val="C00000"/>
              </a:solidFill>
            </a:endParaRPr>
          </a:p>
          <a:p>
            <a:endParaRPr lang="fr-CA" sz="2400" dirty="0"/>
          </a:p>
        </p:txBody>
      </p:sp>
    </p:spTree>
    <p:extLst>
      <p:ext uri="{BB962C8B-B14F-4D97-AF65-F5344CB8AC3E}">
        <p14:creationId xmlns:p14="http://schemas.microsoft.com/office/powerpoint/2010/main" val="3379202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1841</TotalTime>
  <Words>928</Words>
  <Application>Microsoft Office PowerPoint</Application>
  <PresentationFormat>Affichage à l'écran (4:3)</PresentationFormat>
  <Paragraphs>164</Paragraphs>
  <Slides>20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1" baseType="lpstr">
      <vt:lpstr>Thème Office</vt:lpstr>
      <vt:lpstr>Statistical Methods for Engineers  Developing a Flipped Pedagogy 15 years before its invention  Marc Bourdeau Professor Emeritus PolytechniqueMontréal e-Cots, May 2014 (For the slides, see WikiStat.ca: last line of the page)</vt:lpstr>
      <vt:lpstr>Every term </vt:lpstr>
      <vt:lpstr>Weekly theoretical workload (4; 1; 4)         (Lectures, Labs, Personal study) …In practice (1,5; 0,25; 1)</vt:lpstr>
      <vt:lpstr>In brief, at the turn of the century</vt:lpstr>
      <vt:lpstr>New pedagogy for the course</vt:lpstr>
      <vt:lpstr>A website</vt:lpstr>
      <vt:lpstr>Student evaluation of the course Crucial Innovation the pedagogical relation is based on confidence  </vt:lpstr>
      <vt:lpstr>Rigorous Protocol</vt:lpstr>
      <vt:lpstr>Developing a ‘new’ pedagogy</vt:lpstr>
      <vt:lpstr>Professors and TAs less and less sages on the stage more and more  guides in the aisles</vt:lpstr>
      <vt:lpstr> 10 labs, 20-25% of the final grade</vt:lpstr>
      <vt:lpstr>2 case studies (35%)</vt:lpstr>
      <vt:lpstr>Course validation (40%)</vt:lpstr>
      <vt:lpstr>Post-hoc situation</vt:lpstr>
      <vt:lpstr>Présentation PowerPoint</vt:lpstr>
      <vt:lpstr>Drawbacks 1</vt:lpstr>
      <vt:lpstr>Drawbacks 2</vt:lpstr>
      <vt:lpstr>All in all</vt:lpstr>
      <vt:lpstr>PrixPoly1873 for outstanding merit (2001) For pedagogical efficiency </vt:lpstr>
      <vt:lpstr>Some 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Méthodes statistiques pour ingénieurs  Une expérience d’enseignement inversé 15 ans avant son invention</dc:title>
  <dc:creator>Marc</dc:creator>
  <cp:lastModifiedBy>Louis-Marc</cp:lastModifiedBy>
  <cp:revision>134</cp:revision>
  <cp:lastPrinted>2014-04-16T22:54:08Z</cp:lastPrinted>
  <dcterms:created xsi:type="dcterms:W3CDTF">2014-04-15T20:53:36Z</dcterms:created>
  <dcterms:modified xsi:type="dcterms:W3CDTF">2014-05-02T12:49:48Z</dcterms:modified>
</cp:coreProperties>
</file>