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72" r:id="rId7"/>
    <p:sldId id="270" r:id="rId8"/>
    <p:sldId id="271" r:id="rId9"/>
    <p:sldId id="263" r:id="rId10"/>
    <p:sldId id="264" r:id="rId11"/>
    <p:sldId id="266" r:id="rId12"/>
    <p:sldId id="267" r:id="rId13"/>
    <p:sldId id="268" r:id="rId14"/>
    <p:sldId id="277" r:id="rId15"/>
    <p:sldId id="283" r:id="rId16"/>
    <p:sldId id="273" r:id="rId17"/>
    <p:sldId id="278" r:id="rId18"/>
    <p:sldId id="284" r:id="rId19"/>
    <p:sldId id="274" r:id="rId20"/>
    <p:sldId id="282" r:id="rId21"/>
  </p:sldIdLst>
  <p:sldSz cx="9144000" cy="6858000" type="screen4x3"/>
  <p:notesSz cx="6797675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70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3302D-39E4-4F9E-BACA-1A863AED28D9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5C654-E6F5-4123-82EA-3E0810ABB9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738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5C654-E6F5-4123-82EA-3E0810ABB99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365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Les pétulance</a:t>
            </a:r>
            <a:r>
              <a:rPr lang="fr-CA" baseline="0" dirty="0" smtClean="0"/>
              <a:t> juvénile: si on leur demande beaucoup, des choses qui vont servir. On leur fait confiance, ils donnent beaucoup.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5C654-E6F5-4123-82EA-3E0810ABB99A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004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497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1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78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83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413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970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591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838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875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878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153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B2D-CE76-4F36-997E-29FB69912CE3}" type="datetimeFigureOut">
              <a:rPr lang="fr-CA" smtClean="0"/>
              <a:t>02/mai/2014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DB4D-D859-4F4E-90AA-FDDA30E7DF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033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tat.mgi.polymtl.ca/tiki-index.php?page=Flipped+Teaching" TargetMode="External"/><Relationship Id="rId2" Type="http://schemas.openxmlformats.org/officeDocument/2006/relationships/hyperlink" Target="mailto:Louis.Marc.Bourdea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tat.mgi.polymtl.ca/tiki-download_file.php?fileId=5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stat.mgi.polymtl.ca/tiki-download_file.php?fileId=4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tat.mgi.polymtl.ca/tiki-download_file.php?fileId=46" TargetMode="External"/><Relationship Id="rId2" Type="http://schemas.openxmlformats.org/officeDocument/2006/relationships/hyperlink" Target="http://wikistat.mgi.polymtl.ca/tiki-download_file.php?fileId=45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46640" cy="5040560"/>
          </a:xfrm>
        </p:spPr>
        <p:txBody>
          <a:bodyPr>
            <a:normAutofit fontScale="90000"/>
          </a:bodyPr>
          <a:lstStyle/>
          <a:p>
            <a:r>
              <a:rPr lang="fr-CA" b="1" dirty="0" err="1" smtClean="0"/>
              <a:t>Statistical</a:t>
            </a:r>
            <a:r>
              <a:rPr lang="fr-CA" b="1" dirty="0" smtClean="0"/>
              <a:t> </a:t>
            </a:r>
            <a:r>
              <a:rPr lang="fr-CA" b="1" dirty="0" err="1" smtClean="0"/>
              <a:t>Methods</a:t>
            </a:r>
            <a:r>
              <a:rPr lang="fr-CA" b="1" dirty="0" smtClean="0"/>
              <a:t> for </a:t>
            </a:r>
            <a:r>
              <a:rPr lang="fr-CA" b="1" dirty="0" err="1" smtClean="0"/>
              <a:t>Engineers</a:t>
            </a:r>
            <a:r>
              <a:rPr lang="fr-CA" sz="4000" b="1" dirty="0" smtClean="0"/>
              <a:t/>
            </a:r>
            <a:br>
              <a:rPr lang="fr-CA" sz="4000" b="1" dirty="0" smtClean="0"/>
            </a:br>
            <a:r>
              <a:rPr lang="fr-CA" sz="4900" b="1" dirty="0" smtClean="0"/>
              <a:t/>
            </a:r>
            <a:br>
              <a:rPr lang="fr-CA" sz="4900" b="1" dirty="0" smtClean="0"/>
            </a:br>
            <a:r>
              <a:rPr lang="fr-CA" sz="3200" b="1" dirty="0" err="1" smtClean="0">
                <a:solidFill>
                  <a:schemeClr val="accent2">
                    <a:lumMod val="75000"/>
                  </a:schemeClr>
                </a:solidFill>
              </a:rPr>
              <a:t>Developing</a:t>
            </a: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fr-CA" sz="3200" b="1" dirty="0" err="1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fr-CA" sz="3200" b="1" dirty="0" err="1" smtClean="0">
                <a:solidFill>
                  <a:schemeClr val="accent2">
                    <a:lumMod val="75000"/>
                  </a:schemeClr>
                </a:solidFill>
              </a:rPr>
              <a:t>lipped</a:t>
            </a: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CA" sz="3200" b="1" dirty="0" err="1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fr-CA" sz="3200" b="1" dirty="0" err="1" smtClean="0">
                <a:solidFill>
                  <a:schemeClr val="accent2">
                    <a:lumMod val="75000"/>
                  </a:schemeClr>
                </a:solidFill>
              </a:rPr>
              <a:t>edagogy</a:t>
            </a: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>15 </a:t>
            </a:r>
            <a:r>
              <a:rPr lang="fr-CA" sz="3200" b="1" dirty="0" err="1" smtClean="0">
                <a:solidFill>
                  <a:schemeClr val="accent2">
                    <a:lumMod val="75000"/>
                  </a:schemeClr>
                </a:solidFill>
              </a:rPr>
              <a:t>years</a:t>
            </a: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CA" sz="3200" b="1" dirty="0" err="1" smtClean="0">
                <a:solidFill>
                  <a:schemeClr val="accent2">
                    <a:lumMod val="75000"/>
                  </a:schemeClr>
                </a:solidFill>
              </a:rPr>
              <a:t>before</a:t>
            </a: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CA" sz="3200" b="1" dirty="0" err="1" smtClean="0">
                <a:solidFill>
                  <a:schemeClr val="accent2">
                    <a:lumMod val="75000"/>
                  </a:schemeClr>
                </a:solidFill>
              </a:rPr>
              <a:t>its</a:t>
            </a:r>
            <a: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  <a:t> invention</a:t>
            </a:r>
            <a:br>
              <a:rPr lang="fr-CA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CA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C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CA" sz="3600" b="1" dirty="0" smtClean="0">
                <a:hlinkClick r:id="rId2"/>
              </a:rPr>
              <a:t>Marc Bourdeau</a:t>
            </a:r>
            <a:r>
              <a:rPr lang="fr-CA" sz="3600" b="1" dirty="0" smtClean="0"/>
              <a:t/>
            </a:r>
            <a:br>
              <a:rPr lang="fr-CA" sz="3600" b="1" dirty="0" smtClean="0"/>
            </a:br>
            <a:r>
              <a:rPr lang="fr-CA" sz="2700" b="1" dirty="0" err="1" smtClean="0">
                <a:solidFill>
                  <a:schemeClr val="accent3">
                    <a:lumMod val="50000"/>
                  </a:schemeClr>
                </a:solidFill>
              </a:rPr>
              <a:t>Professor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2700" b="1" dirty="0" err="1" smtClean="0">
                <a:solidFill>
                  <a:schemeClr val="accent3">
                    <a:lumMod val="50000"/>
                  </a:schemeClr>
                </a:solidFill>
              </a:rPr>
              <a:t>Emeritus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CA" sz="2700" b="1" dirty="0" err="1" smtClean="0">
                <a:solidFill>
                  <a:schemeClr val="accent3">
                    <a:lumMod val="50000"/>
                  </a:schemeClr>
                </a:solidFill>
              </a:rPr>
              <a:t>PolytechniqueMontréal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CA" sz="2700" b="1" dirty="0" err="1" smtClean="0">
                <a:solidFill>
                  <a:schemeClr val="accent3">
                    <a:lumMod val="50000"/>
                  </a:schemeClr>
                </a:solidFill>
              </a:rPr>
              <a:t>e-Cots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>, May 2014</a:t>
            </a:r>
            <a:b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>(For the slides, </a:t>
            </a:r>
            <a:r>
              <a:rPr lang="fr-CA" sz="2700" b="1" dirty="0" err="1" smtClean="0">
                <a:solidFill>
                  <a:schemeClr val="accent3">
                    <a:lumMod val="50000"/>
                  </a:schemeClr>
                </a:solidFill>
              </a:rPr>
              <a:t>see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WikiStat.ca</a:t>
            </a:r>
            <a:r>
              <a:rPr lang="fr-CA" sz="2700" b="1" dirty="0" smtClean="0">
                <a:solidFill>
                  <a:schemeClr val="accent3">
                    <a:lumMod val="50000"/>
                  </a:schemeClr>
                </a:solidFill>
              </a:rPr>
              <a:t>: last line of the page)</a:t>
            </a:r>
            <a:endParaRPr lang="fr-CA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fr-CA" b="1" dirty="0" err="1" smtClean="0">
                <a:solidFill>
                  <a:srgbClr val="C00000"/>
                </a:solidFill>
              </a:rPr>
              <a:t>Professors</a:t>
            </a:r>
            <a:r>
              <a:rPr lang="fr-CA" b="1" dirty="0" smtClean="0">
                <a:solidFill>
                  <a:srgbClr val="C00000"/>
                </a:solidFill>
              </a:rPr>
              <a:t> and </a:t>
            </a:r>
            <a:r>
              <a:rPr lang="fr-CA" b="1" dirty="0" err="1" smtClean="0">
                <a:solidFill>
                  <a:srgbClr val="C00000"/>
                </a:solidFill>
              </a:rPr>
              <a:t>TAs</a:t>
            </a:r>
            <a:r>
              <a:rPr lang="fr-CA" b="1" dirty="0" smtClean="0">
                <a:solidFill>
                  <a:srgbClr val="C00000"/>
                </a:solidFill>
              </a:rPr>
              <a:t/>
            </a:r>
            <a:br>
              <a:rPr lang="fr-CA" b="1" dirty="0" smtClean="0">
                <a:solidFill>
                  <a:srgbClr val="C00000"/>
                </a:solidFill>
              </a:rPr>
            </a:br>
            <a:r>
              <a:rPr lang="fr-CA" sz="3600" b="1" dirty="0" err="1">
                <a:solidFill>
                  <a:srgbClr val="C00000"/>
                </a:solidFill>
              </a:rPr>
              <a:t>l</a:t>
            </a:r>
            <a:r>
              <a:rPr lang="fr-CA" sz="3600" b="1" dirty="0" err="1" smtClean="0">
                <a:solidFill>
                  <a:srgbClr val="C00000"/>
                </a:solidFill>
              </a:rPr>
              <a:t>ess</a:t>
            </a:r>
            <a:r>
              <a:rPr lang="fr-CA" sz="3600" b="1" dirty="0" smtClean="0">
                <a:solidFill>
                  <a:srgbClr val="C00000"/>
                </a:solidFill>
              </a:rPr>
              <a:t> and </a:t>
            </a:r>
            <a:r>
              <a:rPr lang="fr-CA" sz="3600" b="1" dirty="0" err="1" smtClean="0">
                <a:solidFill>
                  <a:srgbClr val="C00000"/>
                </a:solidFill>
              </a:rPr>
              <a:t>less</a:t>
            </a:r>
            <a:r>
              <a:rPr lang="fr-CA" sz="3600" b="1" dirty="0" smtClean="0">
                <a:solidFill>
                  <a:srgbClr val="C00000"/>
                </a:solidFill>
              </a:rPr>
              <a:t> sages on the stage</a:t>
            </a:r>
            <a:br>
              <a:rPr lang="fr-CA" sz="3600" b="1" dirty="0" smtClean="0">
                <a:solidFill>
                  <a:srgbClr val="C00000"/>
                </a:solidFill>
              </a:rPr>
            </a:br>
            <a:r>
              <a:rPr lang="fr-CA" sz="3600" b="1" dirty="0" smtClean="0">
                <a:solidFill>
                  <a:srgbClr val="C00000"/>
                </a:solidFill>
              </a:rPr>
              <a:t>more and more  guides in the </a:t>
            </a:r>
            <a:r>
              <a:rPr lang="fr-CA" sz="3600" b="1" dirty="0" err="1" smtClean="0">
                <a:solidFill>
                  <a:srgbClr val="C00000"/>
                </a:solidFill>
              </a:rPr>
              <a:t>aisles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311596"/>
            <a:ext cx="6654224" cy="4320480"/>
          </a:xfrm>
        </p:spPr>
        <p:txBody>
          <a:bodyPr>
            <a:normAutofit fontScale="55000" lnSpcReduction="20000"/>
          </a:bodyPr>
          <a:lstStyle/>
          <a:p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Beginning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of the course: lectures on 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elements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,  </a:t>
            </a:r>
          </a:p>
          <a:p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then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an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experiment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in data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collecting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: variation</a:t>
            </a:r>
          </a:p>
          <a:p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All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along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the course</a:t>
            </a:r>
            <a:r>
              <a:rPr lang="fr-CA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less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less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lectures</a:t>
            </a: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professor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less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less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 ‘sage on the stage’</a:t>
            </a:r>
          </a:p>
          <a:p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For 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b="1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more and more: </a:t>
            </a:r>
            <a:r>
              <a:rPr lang="fr-CA" b="1" i="1" dirty="0" err="1" smtClean="0">
                <a:solidFill>
                  <a:schemeClr val="accent3">
                    <a:lumMod val="50000"/>
                  </a:schemeClr>
                </a:solidFill>
              </a:rPr>
              <a:t>reading</a:t>
            </a:r>
            <a:r>
              <a:rPr lang="fr-CA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textbook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</a:p>
          <a:p>
            <a:r>
              <a:rPr lang="fr-CA" b="1" i="1" dirty="0" err="1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 and </a:t>
            </a:r>
            <a:r>
              <a:rPr lang="fr-CA" b="1" i="1" dirty="0" err="1" smtClean="0">
                <a:solidFill>
                  <a:schemeClr val="accent3">
                    <a:lumMod val="50000"/>
                  </a:schemeClr>
                </a:solidFill>
              </a:rPr>
              <a:t>discussing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simple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problems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labs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fr-CA" b="1" i="1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b="1" i="1" dirty="0" smtClean="0">
                <a:solidFill>
                  <a:schemeClr val="accent3">
                    <a:lumMod val="50000"/>
                  </a:schemeClr>
                </a:solidFill>
              </a:rPr>
              <a:t> team </a:t>
            </a:r>
            <a:r>
              <a:rPr lang="fr-CA" b="1" i="1" dirty="0" smtClean="0">
                <a:solidFill>
                  <a:schemeClr val="accent3">
                    <a:lumMod val="50000"/>
                  </a:schemeClr>
                </a:solidFill>
              </a:rPr>
              <a:t>mates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Homeworks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are case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studies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that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introduce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new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material</a:t>
            </a:r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Report </a:t>
            </a:r>
            <a:r>
              <a:rPr lang="fr-CA" b="1" i="1" dirty="0" err="1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i="1" dirty="0" smtClean="0">
                <a:solidFill>
                  <a:schemeClr val="accent3">
                    <a:lumMod val="50000"/>
                  </a:schemeClr>
                </a:solidFill>
              </a:rPr>
              <a:t>team mates</a:t>
            </a:r>
          </a:p>
          <a:p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attend classes to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discuss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work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professor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fellow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class mates,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ask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questions</a:t>
            </a:r>
          </a:p>
          <a:p>
            <a:endParaRPr lang="fr-CA" dirty="0" smtClean="0">
              <a:solidFill>
                <a:srgbClr val="C00000"/>
              </a:solidFill>
            </a:endParaRPr>
          </a:p>
          <a:p>
            <a:r>
              <a:rPr lang="fr-CA" sz="4000" b="1" dirty="0" smtClean="0">
                <a:solidFill>
                  <a:srgbClr val="C00000"/>
                </a:solidFill>
              </a:rPr>
              <a:t>Reading, meeting &amp; </a:t>
            </a:r>
            <a:r>
              <a:rPr lang="fr-CA" sz="4000" b="1" dirty="0" err="1" smtClean="0">
                <a:solidFill>
                  <a:srgbClr val="C00000"/>
                </a:solidFill>
              </a:rPr>
              <a:t>writing</a:t>
            </a:r>
            <a:endParaRPr lang="fr-C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fr-CA" sz="3600" b="1" dirty="0" smtClean="0">
                <a:solidFill>
                  <a:srgbClr val="C00000"/>
                </a:solidFill>
              </a:rPr>
              <a:t> 10 </a:t>
            </a:r>
            <a:r>
              <a:rPr lang="fr-CA" sz="3600" b="1" dirty="0" err="1" smtClean="0">
                <a:solidFill>
                  <a:srgbClr val="C00000"/>
                </a:solidFill>
              </a:rPr>
              <a:t>labs</a:t>
            </a:r>
            <a:r>
              <a:rPr lang="fr-CA" sz="3600" b="1" dirty="0" smtClean="0">
                <a:solidFill>
                  <a:srgbClr val="C00000"/>
                </a:solidFill>
              </a:rPr>
              <a:t>, 20-25% of the final grade</a:t>
            </a:r>
            <a:endParaRPr lang="fr-CA" sz="36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4248472"/>
          </a:xfrm>
        </p:spPr>
        <p:txBody>
          <a:bodyPr>
            <a:normAutofit fontScale="475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Teams of 2,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both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team mates hand in </a:t>
            </a:r>
            <a:r>
              <a:rPr lang="fr-CA" sz="4400" b="1" i="1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sz="44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copy</a:t>
            </a:r>
          </a:p>
          <a:p>
            <a:endParaRPr lang="fr-CA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10-12 ‘short’ exercices: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weekly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suggestions</a:t>
            </a:r>
          </a:p>
          <a:p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At the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start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of the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lab</a:t>
            </a:r>
            <a:r>
              <a:rPr lang="fr-CA" sz="44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3 «are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chosen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at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random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»: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  <a:endParaRPr lang="fr-CA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One, «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randomly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chosen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»,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carefully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marked</a:t>
            </a:r>
            <a:endParaRPr lang="fr-CA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The staff and the </a:t>
            </a:r>
            <a:r>
              <a:rPr lang="fr-CA" sz="4400" b="1" dirty="0" err="1" smtClean="0">
                <a:solidFill>
                  <a:schemeClr val="accent3">
                    <a:lumMod val="50000"/>
                  </a:schemeClr>
                </a:solidFill>
              </a:rPr>
              <a:t>TAs</a:t>
            </a:r>
            <a:r>
              <a:rPr lang="fr-CA" sz="4400" b="1" dirty="0" smtClean="0">
                <a:solidFill>
                  <a:schemeClr val="accent3">
                    <a:lumMod val="50000"/>
                  </a:schemeClr>
                </a:solidFill>
              </a:rPr>
              <a:t> serve as guides</a:t>
            </a:r>
            <a:endParaRPr lang="fr-CA" sz="4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dirty="0" smtClean="0">
              <a:solidFill>
                <a:srgbClr val="00B050"/>
              </a:solidFill>
            </a:endParaRPr>
          </a:p>
          <a:p>
            <a:r>
              <a:rPr lang="fr-CA" sz="5100" b="1" dirty="0" smtClean="0">
                <a:solidFill>
                  <a:srgbClr val="C00000"/>
                </a:solidFill>
              </a:rPr>
              <a:t>Reading, meeting &amp; </a:t>
            </a:r>
            <a:r>
              <a:rPr lang="fr-CA" sz="5100" b="1" dirty="0" err="1" smtClean="0">
                <a:solidFill>
                  <a:srgbClr val="C00000"/>
                </a:solidFill>
              </a:rPr>
              <a:t>writing</a:t>
            </a:r>
            <a:endParaRPr lang="fr-CA" sz="5100" b="1" dirty="0" smtClean="0">
              <a:solidFill>
                <a:srgbClr val="C00000"/>
              </a:solidFill>
            </a:endParaRPr>
          </a:p>
          <a:p>
            <a:endParaRPr lang="fr-C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368151"/>
          </a:xfrm>
        </p:spPr>
        <p:txBody>
          <a:bodyPr/>
          <a:lstStyle/>
          <a:p>
            <a:r>
              <a:rPr lang="fr-CA" b="1" dirty="0" smtClean="0">
                <a:solidFill>
                  <a:srgbClr val="C00000"/>
                </a:solidFill>
              </a:rPr>
              <a:t>2 case </a:t>
            </a:r>
            <a:r>
              <a:rPr lang="fr-CA" b="1" dirty="0" err="1" smtClean="0">
                <a:solidFill>
                  <a:srgbClr val="C00000"/>
                </a:solidFill>
              </a:rPr>
              <a:t>studies</a:t>
            </a:r>
            <a:r>
              <a:rPr lang="fr-CA" b="1" dirty="0" smtClean="0">
                <a:solidFill>
                  <a:srgbClr val="C00000"/>
                </a:solidFill>
              </a:rPr>
              <a:t> (35%)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96044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closest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we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can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get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to the type of 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work</a:t>
            </a:r>
            <a:r>
              <a:rPr lang="fr-CA" sz="3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practised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In the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industry</a:t>
            </a:r>
            <a:endParaRPr lang="fr-CA" sz="3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15-20 pages of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definition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fr-CA" sz="3400" i="1" dirty="0" err="1" smtClean="0">
                <a:solidFill>
                  <a:schemeClr val="accent3">
                    <a:lumMod val="50000"/>
                  </a:schemeClr>
                </a:solidFill>
              </a:rPr>
              <a:t>statistical</a:t>
            </a:r>
            <a:r>
              <a:rPr lang="fr-CA" sz="3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i="1" dirty="0" err="1" smtClean="0">
                <a:solidFill>
                  <a:schemeClr val="accent3">
                    <a:lumMod val="50000"/>
                  </a:schemeClr>
                </a:solidFill>
              </a:rPr>
              <a:t>questioning</a:t>
            </a:r>
            <a:r>
              <a:rPr lang="fr-CA" sz="3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fr-CA" sz="3400" i="1" dirty="0" err="1" smtClean="0">
                <a:solidFill>
                  <a:schemeClr val="accent3">
                    <a:lumMod val="50000"/>
                  </a:schemeClr>
                </a:solidFill>
              </a:rPr>
              <a:t>reasoning</a:t>
            </a:r>
            <a:r>
              <a:rPr lang="fr-CA" sz="3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Teams of 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20-30h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from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each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team-mate: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study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/report </a:t>
            </a:r>
            <a:r>
              <a:rPr lang="fr-CA" sz="3400" b="1" dirty="0" err="1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  <a:r>
              <a:rPr lang="fr-CA" sz="34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approx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. 20 pages: </a:t>
            </a:r>
            <a:r>
              <a:rPr lang="fr-CA" sz="3400" b="1" i="1" dirty="0" smtClean="0">
                <a:solidFill>
                  <a:schemeClr val="accent3">
                    <a:lumMod val="50000"/>
                  </a:schemeClr>
                </a:solidFill>
              </a:rPr>
              <a:t>hard team-</a:t>
            </a:r>
            <a:r>
              <a:rPr lang="fr-CA" sz="3400" b="1" i="1" dirty="0" err="1" smtClean="0">
                <a:solidFill>
                  <a:schemeClr val="accent3">
                    <a:lumMod val="50000"/>
                  </a:schemeClr>
                </a:solidFill>
              </a:rPr>
              <a:t>work</a:t>
            </a:r>
            <a:endParaRPr lang="fr-CA" sz="3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400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 come in class for discussion, questions (</a:t>
            </a:r>
            <a:r>
              <a:rPr lang="fr-CA" sz="3400" i="1" dirty="0" err="1" smtClean="0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fr-CA" sz="3400" i="1" dirty="0" smtClean="0">
                <a:solidFill>
                  <a:schemeClr val="accent3">
                    <a:lumMod val="50000"/>
                  </a:schemeClr>
                </a:solidFill>
              </a:rPr>
              <a:t> all come</a:t>
            </a:r>
            <a:r>
              <a:rPr lang="fr-CA" sz="3400" dirty="0" smtClean="0">
                <a:solidFill>
                  <a:schemeClr val="accent3">
                    <a:lumMod val="50000"/>
                  </a:schemeClr>
                </a:solidFill>
              </a:rPr>
              <a:t>!)</a:t>
            </a:r>
          </a:p>
          <a:p>
            <a:pPr algn="l"/>
            <a:endParaRPr lang="fr-CA" dirty="0" smtClean="0">
              <a:solidFill>
                <a:srgbClr val="00B050"/>
              </a:solidFill>
            </a:endParaRPr>
          </a:p>
          <a:p>
            <a:r>
              <a:rPr lang="fr-CA" sz="4000" b="1" dirty="0" smtClean="0">
                <a:solidFill>
                  <a:srgbClr val="C00000"/>
                </a:solidFill>
              </a:rPr>
              <a:t>Reading, meeting, </a:t>
            </a:r>
            <a:r>
              <a:rPr lang="fr-CA" sz="4000" b="1" dirty="0" err="1" smtClean="0">
                <a:solidFill>
                  <a:srgbClr val="C00000"/>
                </a:solidFill>
              </a:rPr>
              <a:t>writing</a:t>
            </a:r>
            <a:endParaRPr lang="fr-CA" sz="4000" b="1" dirty="0" smtClean="0">
              <a:solidFill>
                <a:srgbClr val="C00000"/>
              </a:solidFill>
            </a:endParaRP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70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944215"/>
          </a:xfrm>
        </p:spPr>
        <p:txBody>
          <a:bodyPr>
            <a:normAutofit/>
          </a:bodyPr>
          <a:lstStyle/>
          <a:p>
            <a:r>
              <a:rPr lang="fr-CA" sz="4800" b="1" dirty="0" smtClean="0">
                <a:solidFill>
                  <a:srgbClr val="C00000"/>
                </a:solidFill>
              </a:rPr>
              <a:t>Course validation (40%)</a:t>
            </a:r>
            <a:endParaRPr lang="fr-CA" sz="48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68352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mid-term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exam 15% (2h)</a:t>
            </a:r>
          </a:p>
          <a:p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A final exam 25% (2h30)</a:t>
            </a:r>
          </a:p>
          <a:p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Individual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work</a:t>
            </a:r>
            <a:endParaRPr lang="fr-CA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dirty="0"/>
          </a:p>
          <a:p>
            <a:r>
              <a:rPr lang="fr-CA" sz="4400" b="1" dirty="0" smtClean="0">
                <a:solidFill>
                  <a:srgbClr val="C00000"/>
                </a:solidFill>
              </a:rPr>
              <a:t>Reading &amp; </a:t>
            </a:r>
            <a:r>
              <a:rPr lang="fr-CA" sz="4400" b="1" dirty="0" err="1" smtClean="0">
                <a:solidFill>
                  <a:srgbClr val="C00000"/>
                </a:solidFill>
              </a:rPr>
              <a:t>writing</a:t>
            </a:r>
            <a:r>
              <a:rPr lang="fr-CA" sz="4400" b="1" dirty="0" smtClean="0">
                <a:solidFill>
                  <a:srgbClr val="C00000"/>
                </a:solidFill>
              </a:rPr>
              <a:t> </a:t>
            </a:r>
            <a:endParaRPr lang="fr-C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8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P</a:t>
            </a:r>
            <a:r>
              <a:rPr lang="fr-CA" sz="2400" i="1" dirty="0" smtClean="0"/>
              <a:t>ost-hoc </a:t>
            </a:r>
            <a:r>
              <a:rPr lang="fr-CA" sz="2400" dirty="0" smtClean="0"/>
              <a:t>situation</a:t>
            </a:r>
            <a:endParaRPr lang="fr-CA" sz="24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0704" cy="4691063"/>
          </a:xfrm>
        </p:spPr>
        <p:txBody>
          <a:bodyPr>
            <a:normAutofit fontScale="85000" lnSpcReduction="10000"/>
          </a:bodyPr>
          <a:lstStyle/>
          <a:p>
            <a:endParaRPr lang="fr-CA" dirty="0" smtClean="0"/>
          </a:p>
          <a:p>
            <a:endParaRPr lang="fr-CA" dirty="0"/>
          </a:p>
          <a:p>
            <a:r>
              <a:rPr lang="fr-CA" sz="1800" b="1" dirty="0" smtClean="0"/>
              <a:t>Course ‘triplet’:  (4; 1; 4) </a:t>
            </a:r>
            <a:endParaRPr lang="fr-CA" sz="1600" dirty="0" smtClean="0"/>
          </a:p>
          <a:p>
            <a:endParaRPr lang="fr-CA" dirty="0" smtClean="0"/>
          </a:p>
          <a:p>
            <a:endParaRPr lang="fr-CA" dirty="0"/>
          </a:p>
          <a:p>
            <a:r>
              <a:rPr lang="fr-CA" b="1" dirty="0" smtClean="0"/>
              <a:t>Situation  </a:t>
            </a:r>
            <a:r>
              <a:rPr lang="fr-CA" b="1" i="1" dirty="0" smtClean="0"/>
              <a:t>ante</a:t>
            </a:r>
            <a:r>
              <a:rPr lang="fr-CA" b="1" dirty="0" smtClean="0"/>
              <a:t>: (1,5; 0,25; 1,0)</a:t>
            </a:r>
          </a:p>
          <a:p>
            <a:r>
              <a:rPr lang="fr-CA" b="1" dirty="0"/>
              <a:t> </a:t>
            </a:r>
            <a:r>
              <a:rPr lang="fr-CA" b="1" dirty="0" smtClean="0"/>
              <a:t>                  </a:t>
            </a:r>
            <a:r>
              <a:rPr lang="fr-CA" b="1" i="1" dirty="0" smtClean="0"/>
              <a:t>post</a:t>
            </a:r>
            <a:r>
              <a:rPr lang="fr-CA" b="1" dirty="0" smtClean="0"/>
              <a:t>: (3,5;     1 ;    4)</a:t>
            </a:r>
          </a:p>
          <a:p>
            <a:endParaRPr lang="fr-CA" b="1" dirty="0" smtClean="0"/>
          </a:p>
          <a:p>
            <a:r>
              <a:rPr lang="fr-CA" b="1" u="sng" dirty="0" smtClean="0"/>
              <a:t>     ‘</a:t>
            </a:r>
            <a:r>
              <a:rPr lang="fr-CA" b="1" dirty="0" err="1" smtClean="0"/>
              <a:t>Assist</a:t>
            </a:r>
            <a:r>
              <a:rPr lang="fr-CA" b="1" dirty="0" smtClean="0"/>
              <a:t>’: class </a:t>
            </a:r>
            <a:r>
              <a:rPr lang="fr-CA" b="1" dirty="0" err="1" smtClean="0"/>
              <a:t>attendance</a:t>
            </a:r>
            <a:r>
              <a:rPr lang="fr-CA" b="1" dirty="0" smtClean="0"/>
              <a:t> </a:t>
            </a:r>
            <a:r>
              <a:rPr lang="fr-CA" b="1" dirty="0"/>
              <a:t>(</a:t>
            </a:r>
            <a:r>
              <a:rPr lang="fr-CA" b="1" dirty="0" err="1" smtClean="0"/>
              <a:t>noted</a:t>
            </a:r>
            <a:r>
              <a:rPr lang="fr-CA" b="1" dirty="0" smtClean="0"/>
              <a:t> 4</a:t>
            </a:r>
            <a:r>
              <a:rPr lang="fr-CA" b="1" dirty="0"/>
              <a:t>)</a:t>
            </a:r>
            <a:endParaRPr lang="fr-CA" b="1" dirty="0" smtClean="0"/>
          </a:p>
          <a:p>
            <a:r>
              <a:rPr lang="fr-CA" b="1" dirty="0" smtClean="0"/>
              <a:t>  ‘</a:t>
            </a:r>
            <a:r>
              <a:rPr lang="fr-CA" b="1" dirty="0" err="1" smtClean="0"/>
              <a:t>Trav_P</a:t>
            </a:r>
            <a:r>
              <a:rPr lang="fr-CA" b="1" dirty="0" smtClean="0"/>
              <a:t>’ : </a:t>
            </a:r>
            <a:r>
              <a:rPr lang="fr-CA" b="1" dirty="0" err="1" smtClean="0"/>
              <a:t>personal</a:t>
            </a:r>
            <a:r>
              <a:rPr lang="fr-CA" b="1" dirty="0" smtClean="0"/>
              <a:t> </a:t>
            </a:r>
            <a:r>
              <a:rPr lang="fr-CA" b="1" dirty="0" err="1" smtClean="0"/>
              <a:t>study</a:t>
            </a:r>
            <a:r>
              <a:rPr lang="fr-CA" b="1" dirty="0" smtClean="0"/>
              <a:t> (</a:t>
            </a:r>
            <a:r>
              <a:rPr lang="fr-CA" b="1" dirty="0" err="1" smtClean="0"/>
              <a:t>noted</a:t>
            </a:r>
            <a:r>
              <a:rPr lang="fr-CA" b="1" dirty="0" smtClean="0"/>
              <a:t> 4)</a:t>
            </a:r>
          </a:p>
          <a:p>
            <a:r>
              <a:rPr lang="fr-CA" b="1" dirty="0" smtClean="0"/>
              <a:t> </a:t>
            </a:r>
            <a:r>
              <a:rPr lang="fr-CA" b="1" dirty="0" err="1" smtClean="0"/>
              <a:t>Trav_Tot</a:t>
            </a:r>
            <a:r>
              <a:rPr lang="fr-CA" b="1" dirty="0" smtClean="0"/>
              <a:t>’: Total </a:t>
            </a:r>
            <a:r>
              <a:rPr lang="fr-CA" b="1" dirty="0" err="1" smtClean="0"/>
              <a:t>workload</a:t>
            </a:r>
            <a:endParaRPr lang="fr-CA" b="1" dirty="0" smtClean="0"/>
          </a:p>
          <a:p>
            <a:r>
              <a:rPr lang="fr-CA" b="1" dirty="0" smtClean="0"/>
              <a:t>                     </a:t>
            </a:r>
            <a:r>
              <a:rPr lang="fr-CA" b="1" dirty="0" err="1" smtClean="0"/>
              <a:t>Failure</a:t>
            </a:r>
            <a:r>
              <a:rPr lang="fr-CA" b="1" dirty="0" smtClean="0"/>
              <a:t> rate: close  to 0%</a:t>
            </a:r>
          </a:p>
          <a:p>
            <a:endParaRPr lang="fr-CA" b="1" dirty="0" smtClean="0"/>
          </a:p>
          <a:p>
            <a:r>
              <a:rPr lang="fr-CA" b="1" dirty="0" smtClean="0"/>
              <a:t>All the </a:t>
            </a:r>
            <a:r>
              <a:rPr lang="fr-CA" b="1" dirty="0" err="1" smtClean="0"/>
              <a:t>students</a:t>
            </a:r>
            <a:r>
              <a:rPr lang="fr-CA" b="1" dirty="0" smtClean="0"/>
              <a:t> attend the </a:t>
            </a:r>
            <a:r>
              <a:rPr lang="fr-CA" b="1" dirty="0" err="1" smtClean="0"/>
              <a:t>labs</a:t>
            </a:r>
            <a:r>
              <a:rPr lang="fr-CA" b="1" dirty="0" smtClean="0"/>
              <a:t> </a:t>
            </a:r>
          </a:p>
          <a:p>
            <a:r>
              <a:rPr lang="fr-CA" b="1" dirty="0" smtClean="0"/>
              <a:t>(</a:t>
            </a:r>
            <a:r>
              <a:rPr lang="fr-CA" b="1" dirty="0" err="1" smtClean="0"/>
              <a:t>worth</a:t>
            </a:r>
            <a:r>
              <a:rPr lang="fr-CA" b="1" dirty="0" smtClean="0"/>
              <a:t> 25%...)</a:t>
            </a:r>
          </a:p>
          <a:p>
            <a:r>
              <a:rPr lang="fr-CA" b="1" dirty="0" smtClean="0"/>
              <a:t>            </a:t>
            </a:r>
          </a:p>
          <a:p>
            <a:r>
              <a:rPr lang="fr-CA" sz="1700" b="1" dirty="0" err="1" smtClean="0">
                <a:solidFill>
                  <a:srgbClr val="C00000"/>
                </a:solidFill>
              </a:rPr>
              <a:t>Students</a:t>
            </a:r>
            <a:r>
              <a:rPr lang="fr-CA" sz="1700" b="1" dirty="0" smtClean="0">
                <a:solidFill>
                  <a:srgbClr val="C00000"/>
                </a:solidFill>
              </a:rPr>
              <a:t> (not all) are </a:t>
            </a:r>
            <a:r>
              <a:rPr lang="fr-CA" sz="1700" b="1" dirty="0" err="1" smtClean="0">
                <a:solidFill>
                  <a:srgbClr val="C00000"/>
                </a:solidFill>
              </a:rPr>
              <a:t>enthousiastic</a:t>
            </a:r>
            <a:r>
              <a:rPr lang="fr-CA" sz="1700" b="1" dirty="0" smtClean="0">
                <a:solidFill>
                  <a:srgbClr val="C00000"/>
                </a:solidFill>
              </a:rPr>
              <a:t>: «</a:t>
            </a:r>
            <a:r>
              <a:rPr lang="fr-CA" sz="1700" b="1" dirty="0" err="1" smtClean="0">
                <a:solidFill>
                  <a:srgbClr val="C00000"/>
                </a:solidFill>
              </a:rPr>
              <a:t>We</a:t>
            </a:r>
            <a:r>
              <a:rPr lang="fr-CA" sz="1700" b="1" dirty="0" smtClean="0">
                <a:solidFill>
                  <a:srgbClr val="C00000"/>
                </a:solidFill>
              </a:rPr>
              <a:t> are </a:t>
            </a:r>
            <a:r>
              <a:rPr lang="fr-CA" sz="1700" b="1" dirty="0" err="1" smtClean="0">
                <a:solidFill>
                  <a:srgbClr val="C00000"/>
                </a:solidFill>
              </a:rPr>
              <a:t>learning</a:t>
            </a:r>
            <a:r>
              <a:rPr lang="fr-CA" sz="1700" b="1" dirty="0" smtClean="0">
                <a:solidFill>
                  <a:srgbClr val="C00000"/>
                </a:solidFill>
              </a:rPr>
              <a:t> </a:t>
            </a:r>
            <a:r>
              <a:rPr lang="fr-CA" sz="1700" b="1" dirty="0" err="1" smtClean="0">
                <a:solidFill>
                  <a:srgbClr val="C00000"/>
                </a:solidFill>
              </a:rPr>
              <a:t>something</a:t>
            </a:r>
            <a:r>
              <a:rPr lang="fr-CA" sz="1700" b="1" dirty="0" smtClean="0">
                <a:solidFill>
                  <a:srgbClr val="C00000"/>
                </a:solidFill>
              </a:rPr>
              <a:t> </a:t>
            </a:r>
            <a:r>
              <a:rPr lang="fr-CA" sz="1700" b="1" dirty="0" err="1" smtClean="0">
                <a:solidFill>
                  <a:srgbClr val="C00000"/>
                </a:solidFill>
              </a:rPr>
              <a:t>usefull</a:t>
            </a:r>
            <a:r>
              <a:rPr lang="fr-CA" sz="1700" b="1" dirty="0" smtClean="0">
                <a:solidFill>
                  <a:srgbClr val="C00000"/>
                </a:solidFill>
              </a:rPr>
              <a:t>.»</a:t>
            </a:r>
            <a:endParaRPr lang="fr-CA" sz="2200" b="1" dirty="0" smtClean="0">
              <a:solidFill>
                <a:srgbClr val="C00000"/>
              </a:solidFill>
            </a:endParaRPr>
          </a:p>
          <a:p>
            <a:endParaRPr lang="fr-CA" b="1" dirty="0">
              <a:solidFill>
                <a:srgbClr val="FF0000"/>
              </a:solidFill>
            </a:endParaRPr>
          </a:p>
          <a:p>
            <a:r>
              <a:rPr lang="fr-CA" sz="1700" b="1" dirty="0" smtClean="0">
                <a:solidFill>
                  <a:srgbClr val="C00000"/>
                </a:solidFill>
              </a:rPr>
              <a:t>The staff (not all) are </a:t>
            </a:r>
            <a:r>
              <a:rPr lang="fr-CA" sz="1700" b="1" dirty="0" err="1" smtClean="0">
                <a:solidFill>
                  <a:srgbClr val="C00000"/>
                </a:solidFill>
              </a:rPr>
              <a:t>enthousiastic</a:t>
            </a:r>
            <a:r>
              <a:rPr lang="fr-CA" sz="1700" b="1" dirty="0" smtClean="0">
                <a:solidFill>
                  <a:srgbClr val="C00000"/>
                </a:solidFill>
              </a:rPr>
              <a:t>: «</a:t>
            </a:r>
            <a:r>
              <a:rPr lang="fr-CA" sz="1700" b="1" dirty="0" err="1" smtClean="0">
                <a:solidFill>
                  <a:srgbClr val="C00000"/>
                </a:solidFill>
              </a:rPr>
              <a:t>We</a:t>
            </a:r>
            <a:r>
              <a:rPr lang="fr-CA" sz="1700" b="1" dirty="0" smtClean="0">
                <a:solidFill>
                  <a:srgbClr val="C00000"/>
                </a:solidFill>
              </a:rPr>
              <a:t> are </a:t>
            </a:r>
            <a:r>
              <a:rPr lang="fr-CA" sz="1700" b="1" dirty="0" err="1" smtClean="0">
                <a:solidFill>
                  <a:srgbClr val="C00000"/>
                </a:solidFill>
              </a:rPr>
              <a:t>proud</a:t>
            </a:r>
            <a:r>
              <a:rPr lang="fr-CA" sz="1700" b="1" dirty="0" smtClean="0">
                <a:solidFill>
                  <a:srgbClr val="C00000"/>
                </a:solidFill>
              </a:rPr>
              <a:t> of  </a:t>
            </a:r>
            <a:r>
              <a:rPr lang="fr-CA" sz="1700" b="1" dirty="0" err="1" smtClean="0">
                <a:solidFill>
                  <a:srgbClr val="C00000"/>
                </a:solidFill>
              </a:rPr>
              <a:t>our</a:t>
            </a:r>
            <a:r>
              <a:rPr lang="fr-CA" sz="1700" b="1" dirty="0" smtClean="0">
                <a:solidFill>
                  <a:srgbClr val="C00000"/>
                </a:solidFill>
              </a:rPr>
              <a:t> </a:t>
            </a:r>
            <a:r>
              <a:rPr lang="fr-CA" sz="1700" b="1" dirty="0" err="1" smtClean="0">
                <a:solidFill>
                  <a:srgbClr val="C00000"/>
                </a:solidFill>
              </a:rPr>
              <a:t>students</a:t>
            </a:r>
            <a:r>
              <a:rPr lang="fr-CA" sz="1700" b="1" dirty="0" smtClean="0">
                <a:solidFill>
                  <a:srgbClr val="C00000"/>
                </a:solidFill>
              </a:rPr>
              <a:t>, feeling of </a:t>
            </a:r>
            <a:r>
              <a:rPr lang="fr-CA" sz="1700" b="1" dirty="0" err="1" smtClean="0">
                <a:solidFill>
                  <a:srgbClr val="C00000"/>
                </a:solidFill>
              </a:rPr>
              <a:t>usefulness</a:t>
            </a:r>
            <a:r>
              <a:rPr lang="fr-CA" sz="1700" b="1" dirty="0">
                <a:solidFill>
                  <a:srgbClr val="C00000"/>
                </a:solidFill>
              </a:rPr>
              <a:t>»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400" y="1613694"/>
            <a:ext cx="4769048" cy="3294799"/>
          </a:xfrm>
        </p:spPr>
      </p:pic>
    </p:spTree>
    <p:extLst>
      <p:ext uri="{BB962C8B-B14F-4D97-AF65-F5344CB8AC3E}">
        <p14:creationId xmlns:p14="http://schemas.microsoft.com/office/powerpoint/2010/main" val="27038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7016"/>
            <a:ext cx="8496944" cy="587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fr-CA" sz="5400" b="1" dirty="0" smtClean="0">
                <a:solidFill>
                  <a:srgbClr val="C00000"/>
                </a:solidFill>
              </a:rPr>
              <a:t>Drawbacks 1</a:t>
            </a:r>
            <a:endParaRPr lang="fr-CA" sz="54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639144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‘Large’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workload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for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old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habits</a:t>
            </a:r>
          </a:p>
          <a:p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‘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Huge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’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workload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for the staff</a:t>
            </a:r>
          </a:p>
          <a:p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…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old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habits!</a:t>
            </a:r>
            <a:endParaRPr lang="fr-C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080120"/>
          </a:xfrm>
        </p:spPr>
        <p:txBody>
          <a:bodyPr/>
          <a:lstStyle/>
          <a:p>
            <a:r>
              <a:rPr lang="fr-CA" b="1" dirty="0" smtClean="0">
                <a:solidFill>
                  <a:srgbClr val="C00000"/>
                </a:solidFill>
              </a:rPr>
              <a:t>Drawbacks 2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6400800" cy="5040560"/>
          </a:xfrm>
        </p:spPr>
        <p:txBody>
          <a:bodyPr>
            <a:normAutofit fontScale="25000" lnSpcReduction="20000"/>
          </a:bodyPr>
          <a:lstStyle/>
          <a:p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Really</a:t>
            </a:r>
            <a:r>
              <a:rPr lang="fr-CA" sz="9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too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much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work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for the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professors</a:t>
            </a:r>
            <a:endParaRPr lang="fr-CA" sz="9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Lack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institutional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resources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($$)</a:t>
            </a:r>
          </a:p>
          <a:p>
            <a:endParaRPr lang="fr-CA" sz="8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The case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studies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cannot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be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reused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nor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recycled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have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websites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endParaRPr lang="fr-CA" sz="8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The  ‘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other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’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workload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professors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research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, etc.)</a:t>
            </a:r>
          </a:p>
          <a:p>
            <a:endParaRPr lang="fr-CA" sz="8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Annoyances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fr-CA" sz="96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sz="9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…certain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very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tenacious</a:t>
            </a:r>
            <a:r>
              <a:rPr lang="fr-CA" sz="8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well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organised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),  …certain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colleagues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very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tenacious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and …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envious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), </a:t>
            </a:r>
          </a:p>
          <a:p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…certain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administrators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very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tenacious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side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8000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sz="80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endParaRPr lang="fr-CA" sz="8000" dirty="0" smtClean="0">
              <a:solidFill>
                <a:srgbClr val="C00000"/>
              </a:solidFill>
            </a:endParaRPr>
          </a:p>
          <a:p>
            <a:r>
              <a:rPr lang="fr-CA" sz="9600" b="1" dirty="0" smtClean="0">
                <a:solidFill>
                  <a:srgbClr val="FF0000"/>
                </a:solidFill>
              </a:rPr>
              <a:t>« I </a:t>
            </a:r>
            <a:r>
              <a:rPr lang="fr-CA" sz="9600" b="1" dirty="0" err="1" smtClean="0">
                <a:solidFill>
                  <a:srgbClr val="FF0000"/>
                </a:solidFill>
              </a:rPr>
              <a:t>don’t</a:t>
            </a:r>
            <a:r>
              <a:rPr lang="fr-CA" sz="9600" b="1" dirty="0" smtClean="0">
                <a:solidFill>
                  <a:srgbClr val="FF0000"/>
                </a:solidFill>
              </a:rPr>
              <a:t> </a:t>
            </a:r>
            <a:r>
              <a:rPr lang="fr-CA" sz="9600" b="1" dirty="0" err="1" smtClean="0">
                <a:solidFill>
                  <a:srgbClr val="FF0000"/>
                </a:solidFill>
              </a:rPr>
              <a:t>want</a:t>
            </a:r>
            <a:r>
              <a:rPr lang="fr-CA" sz="9600" b="1" dirty="0" smtClean="0">
                <a:solidFill>
                  <a:srgbClr val="FF0000"/>
                </a:solidFill>
              </a:rPr>
              <a:t> no </a:t>
            </a:r>
            <a:r>
              <a:rPr lang="fr-CA" sz="9600" b="1" dirty="0" err="1" smtClean="0">
                <a:solidFill>
                  <a:srgbClr val="FF0000"/>
                </a:solidFill>
              </a:rPr>
              <a:t>bothering</a:t>
            </a:r>
            <a:r>
              <a:rPr lang="fr-CA" sz="9600" b="1" dirty="0" smtClean="0">
                <a:solidFill>
                  <a:srgbClr val="FF0000"/>
                </a:solidFill>
              </a:rPr>
              <a:t> »</a:t>
            </a:r>
            <a:endParaRPr lang="fr-C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5"/>
          </a:xfrm>
        </p:spPr>
        <p:txBody>
          <a:bodyPr>
            <a:normAutofit/>
          </a:bodyPr>
          <a:lstStyle/>
          <a:p>
            <a:r>
              <a:rPr lang="fr-CA" sz="4800" b="1" dirty="0" smtClean="0">
                <a:solidFill>
                  <a:srgbClr val="C00000"/>
                </a:solidFill>
              </a:rPr>
              <a:t>All in all</a:t>
            </a:r>
            <a:endParaRPr lang="fr-CA" sz="48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4176464"/>
          </a:xfrm>
        </p:spPr>
        <p:txBody>
          <a:bodyPr>
            <a:normAutofit fontScale="62500" lnSpcReduction="20000"/>
          </a:bodyPr>
          <a:lstStyle/>
          <a:p>
            <a:r>
              <a:rPr lang="fr-CA" sz="3500" b="1" dirty="0" err="1" smtClean="0">
                <a:solidFill>
                  <a:srgbClr val="C00000"/>
                </a:solidFill>
              </a:rPr>
              <a:t>We</a:t>
            </a:r>
            <a:r>
              <a:rPr lang="fr-CA" sz="3500" b="1" dirty="0" smtClean="0">
                <a:solidFill>
                  <a:srgbClr val="C00000"/>
                </a:solidFill>
              </a:rPr>
              <a:t> have </a:t>
            </a:r>
            <a:r>
              <a:rPr lang="fr-CA" sz="3500" b="1" dirty="0" err="1" smtClean="0">
                <a:solidFill>
                  <a:srgbClr val="C00000"/>
                </a:solidFill>
              </a:rPr>
              <a:t>shown</a:t>
            </a:r>
            <a:r>
              <a:rPr lang="fr-CA" sz="3500" b="1" dirty="0" smtClean="0">
                <a:solidFill>
                  <a:srgbClr val="C00000"/>
                </a:solidFill>
              </a:rPr>
              <a:t> </a:t>
            </a:r>
            <a:r>
              <a:rPr lang="fr-CA" sz="3500" b="1" dirty="0" err="1" smtClean="0">
                <a:solidFill>
                  <a:srgbClr val="C00000"/>
                </a:solidFill>
              </a:rPr>
              <a:t>that</a:t>
            </a:r>
            <a:endParaRPr lang="fr-CA" sz="3500" b="1" dirty="0" smtClean="0">
              <a:solidFill>
                <a:srgbClr val="C00000"/>
              </a:solidFill>
            </a:endParaRPr>
          </a:p>
          <a:p>
            <a:endParaRPr lang="fr-CA" sz="3500" dirty="0" smtClean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are not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stupid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, on 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contrary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Many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can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be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made to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be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enthousiastic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for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Statisistics</a:t>
            </a:r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Pedagogy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crucial </a:t>
            </a:r>
          </a:p>
          <a:p>
            <a:pPr lvl="2" algn="l"/>
            <a:r>
              <a:rPr lang="fr-CA" sz="2900" b="1" i="1" dirty="0" smtClean="0">
                <a:solidFill>
                  <a:schemeClr val="accent3">
                    <a:lumMod val="50000"/>
                  </a:schemeClr>
                </a:solidFill>
              </a:rPr>
              <a:t>Reading, meeting, </a:t>
            </a:r>
            <a:r>
              <a:rPr lang="fr-CA" sz="2900" b="1" i="1" dirty="0" err="1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  <a:r>
              <a:rPr lang="fr-CA" sz="2900" b="1" i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fr-CA" sz="2900" b="1" dirty="0" err="1" smtClean="0">
                <a:solidFill>
                  <a:schemeClr val="accent3">
                    <a:lumMod val="50000"/>
                  </a:schemeClr>
                </a:solidFill>
              </a:rPr>
              <a:t>decent</a:t>
            </a:r>
            <a:r>
              <a:rPr lang="fr-CA" sz="2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2900" b="1" dirty="0" err="1" smtClean="0">
                <a:solidFill>
                  <a:schemeClr val="accent3">
                    <a:lumMod val="50000"/>
                  </a:schemeClr>
                </a:solidFill>
              </a:rPr>
              <a:t>evaluation</a:t>
            </a:r>
            <a:endParaRPr lang="fr-CA" sz="29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fr-CA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No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cheating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, no grade inflation,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increasing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levels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</a:p>
          <a:p>
            <a:pPr algn="l"/>
            <a:endParaRPr lang="fr-CA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Professors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can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be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proud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algn="l"/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More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resources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have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should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be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given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to the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teaching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sector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colleges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universities</a:t>
            </a:r>
            <a:endParaRPr lang="fr-CA" sz="3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805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0584" y="404664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r-CA" sz="3600" b="1" dirty="0" smtClean="0">
                <a:solidFill>
                  <a:srgbClr val="C00000"/>
                </a:solidFill>
              </a:rPr>
              <a:t>PrixPoly1873 for </a:t>
            </a:r>
            <a:r>
              <a:rPr lang="fr-CA" sz="3600" b="1" dirty="0" err="1" smtClean="0">
                <a:solidFill>
                  <a:srgbClr val="C00000"/>
                </a:solidFill>
              </a:rPr>
              <a:t>outstanding</a:t>
            </a:r>
            <a:r>
              <a:rPr lang="fr-CA" sz="3600" b="1" dirty="0" smtClean="0">
                <a:solidFill>
                  <a:srgbClr val="C00000"/>
                </a:solidFill>
              </a:rPr>
              <a:t> </a:t>
            </a:r>
            <a:r>
              <a:rPr lang="fr-CA" sz="3600" b="1" dirty="0" err="1" smtClean="0">
                <a:solidFill>
                  <a:srgbClr val="C00000"/>
                </a:solidFill>
              </a:rPr>
              <a:t>merit</a:t>
            </a:r>
            <a:r>
              <a:rPr lang="fr-CA" sz="3600" b="1" dirty="0" smtClean="0">
                <a:solidFill>
                  <a:srgbClr val="C00000"/>
                </a:solidFill>
              </a:rPr>
              <a:t> (2001)</a:t>
            </a:r>
            <a:r>
              <a:rPr lang="fr-CA" sz="3600" b="1" dirty="0" smtClean="0"/>
              <a:t/>
            </a:r>
            <a:br>
              <a:rPr lang="fr-CA" sz="3600" b="1" dirty="0" smtClean="0"/>
            </a:br>
            <a:r>
              <a:rPr lang="fr-CA" sz="2800" b="1" dirty="0" smtClean="0">
                <a:solidFill>
                  <a:srgbClr val="FF0000"/>
                </a:solidFill>
              </a:rPr>
              <a:t>For </a:t>
            </a:r>
            <a:r>
              <a:rPr lang="fr-CA" sz="2800" b="1" dirty="0" err="1" smtClean="0">
                <a:solidFill>
                  <a:srgbClr val="FF0000"/>
                </a:solidFill>
              </a:rPr>
              <a:t>pedagogical</a:t>
            </a:r>
            <a:r>
              <a:rPr lang="fr-CA" sz="2800" b="1" dirty="0" smtClean="0">
                <a:solidFill>
                  <a:srgbClr val="FF0000"/>
                </a:solidFill>
              </a:rPr>
              <a:t> </a:t>
            </a:r>
            <a:r>
              <a:rPr lang="fr-CA" sz="2800" b="1" dirty="0" err="1" smtClean="0">
                <a:solidFill>
                  <a:srgbClr val="FF0000"/>
                </a:solidFill>
              </a:rPr>
              <a:t>efficiency</a:t>
            </a:r>
            <a:r>
              <a:rPr lang="fr-CA" sz="2800" b="1" dirty="0">
                <a:solidFill>
                  <a:srgbClr val="FF0000"/>
                </a:solidFill>
              </a:rPr>
              <a:t> </a:t>
            </a:r>
            <a:endParaRPr lang="fr-CA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1944216"/>
          </a:xfrm>
        </p:spPr>
        <p:txBody>
          <a:bodyPr>
            <a:normAutofit fontScale="25000" lnSpcReduction="20000"/>
          </a:bodyPr>
          <a:lstStyle/>
          <a:p>
            <a:endParaRPr lang="fr-CA" dirty="0" smtClean="0">
              <a:solidFill>
                <a:srgbClr val="00B050"/>
              </a:solidFill>
            </a:endParaRPr>
          </a:p>
          <a:p>
            <a:endParaRPr lang="fr-CA" dirty="0" smtClean="0">
              <a:solidFill>
                <a:srgbClr val="00B050"/>
              </a:solidFill>
            </a:endParaRPr>
          </a:p>
          <a:p>
            <a:endParaRPr lang="fr-CA" dirty="0" smtClean="0">
              <a:solidFill>
                <a:srgbClr val="00B050"/>
              </a:solidFill>
            </a:endParaRPr>
          </a:p>
          <a:p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This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experiment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has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lasted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5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terms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, 1999-2001</a:t>
            </a:r>
          </a:p>
          <a:p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Sabbatical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leave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…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My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successor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went</a:t>
            </a:r>
            <a:r>
              <a:rPr lang="fr-CA" sz="6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back to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our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old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textbook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CA" sz="6400" dirty="0" err="1" smtClean="0">
                <a:solidFill>
                  <a:schemeClr val="accent3">
                    <a:lumMod val="50000"/>
                  </a:schemeClr>
                </a:solidFill>
              </a:rPr>
              <a:t>old</a:t>
            </a:r>
            <a:r>
              <a:rPr lang="fr-CA" sz="6400" dirty="0" smtClean="0">
                <a:solidFill>
                  <a:schemeClr val="accent3">
                    <a:lumMod val="50000"/>
                  </a:schemeClr>
                </a:solidFill>
              </a:rPr>
              <a:t> slides </a:t>
            </a:r>
          </a:p>
          <a:p>
            <a:r>
              <a:rPr lang="fr-CA" sz="6400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r>
              <a:rPr lang="fr-CA" sz="6400" b="1" dirty="0" err="1" smtClean="0">
                <a:solidFill>
                  <a:schemeClr val="accent3">
                    <a:lumMod val="50000"/>
                  </a:schemeClr>
                </a:solidFill>
              </a:rPr>
              <a:t>old</a:t>
            </a:r>
            <a:r>
              <a:rPr lang="fr-CA" sz="6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b="1" dirty="0" err="1" smtClean="0">
                <a:solidFill>
                  <a:schemeClr val="accent3">
                    <a:lumMod val="50000"/>
                  </a:schemeClr>
                </a:solidFill>
              </a:rPr>
              <a:t>ways</a:t>
            </a:r>
            <a:r>
              <a:rPr lang="fr-CA" sz="6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CA" sz="6400" b="1" dirty="0" err="1" smtClean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fr-CA" sz="6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6400" b="1" dirty="0" err="1" smtClean="0">
                <a:solidFill>
                  <a:schemeClr val="accent3">
                    <a:lumMod val="50000"/>
                  </a:schemeClr>
                </a:solidFill>
              </a:rPr>
              <a:t>effect</a:t>
            </a:r>
            <a:endParaRPr lang="fr-CA" sz="6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sz="6400" b="1" dirty="0" smtClean="0">
              <a:solidFill>
                <a:schemeClr val="accent3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fr-CA" sz="6400" dirty="0">
              <a:solidFill>
                <a:schemeClr val="accent3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</a:rPr>
              <a:t>Offered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</a:rPr>
              <a:t>etching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  <a:latin typeface="Baskerville Old Face" panose="02020602080505020303" pitchFamily="18" charset="0"/>
              </a:rPr>
              <a:t>: «L’oiseau rare»</a:t>
            </a:r>
          </a:p>
          <a:p>
            <a:r>
              <a:rPr lang="fr-CA" sz="9600" dirty="0" smtClean="0">
                <a:solidFill>
                  <a:srgbClr val="FF0000"/>
                </a:solidFill>
              </a:rPr>
              <a:t>  </a:t>
            </a:r>
          </a:p>
          <a:p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6"/>
            <a:ext cx="375684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6024" y="548680"/>
            <a:ext cx="7772400" cy="1440160"/>
          </a:xfrm>
        </p:spPr>
        <p:txBody>
          <a:bodyPr>
            <a:normAutofit/>
          </a:bodyPr>
          <a:lstStyle/>
          <a:p>
            <a:r>
              <a:rPr lang="fr-CA" b="1" dirty="0" err="1" smtClean="0">
                <a:solidFill>
                  <a:srgbClr val="C00000"/>
                </a:solidFill>
              </a:rPr>
              <a:t>Every</a:t>
            </a:r>
            <a:r>
              <a:rPr lang="fr-CA" b="1" dirty="0" smtClean="0">
                <a:solidFill>
                  <a:srgbClr val="C00000"/>
                </a:solidFill>
              </a:rPr>
              <a:t> </a:t>
            </a:r>
            <a:r>
              <a:rPr lang="fr-CA" b="1" dirty="0" err="1" smtClean="0">
                <a:solidFill>
                  <a:srgbClr val="C00000"/>
                </a:solidFill>
              </a:rPr>
              <a:t>term</a:t>
            </a:r>
            <a:r>
              <a:rPr lang="fr-CA" b="1" dirty="0" smtClean="0">
                <a:solidFill>
                  <a:srgbClr val="C00000"/>
                </a:solidFill>
              </a:rPr>
              <a:t> 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2204864"/>
            <a:ext cx="6400800" cy="2639144"/>
          </a:xfrm>
        </p:spPr>
        <p:txBody>
          <a:bodyPr>
            <a:normAutofit fontScale="85000" lnSpcReduction="20000"/>
          </a:bodyPr>
          <a:lstStyle/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3 to 4 sections</a:t>
            </a: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around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60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endParaRPr lang="fr-CA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coordinating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professor</a:t>
            </a:r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Other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professors</a:t>
            </a:r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One TA for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each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group</a:t>
            </a:r>
            <a:endParaRPr lang="fr-CA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fr-CA" b="1" dirty="0" err="1" smtClean="0">
                <a:solidFill>
                  <a:srgbClr val="C00000"/>
                </a:solidFill>
              </a:rPr>
              <a:t>Some</a:t>
            </a:r>
            <a:r>
              <a:rPr lang="fr-CA" b="1" dirty="0" smtClean="0">
                <a:solidFill>
                  <a:srgbClr val="C00000"/>
                </a:solidFill>
              </a:rPr>
              <a:t> </a:t>
            </a:r>
            <a:r>
              <a:rPr lang="fr-CA" b="1" dirty="0" err="1" smtClean="0">
                <a:solidFill>
                  <a:srgbClr val="C00000"/>
                </a:solidFill>
              </a:rPr>
              <a:t>references</a:t>
            </a:r>
            <a:endParaRPr lang="fr-CA" b="1" dirty="0">
              <a:solidFill>
                <a:srgbClr val="C000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132856"/>
            <a:ext cx="2880319" cy="2304256"/>
          </a:xfrm>
        </p:spPr>
      </p:pic>
      <p:sp>
        <p:nvSpPr>
          <p:cNvPr id="5" name="ZoneTexte 4"/>
          <p:cNvSpPr txBox="1"/>
          <p:nvPr/>
        </p:nvSpPr>
        <p:spPr>
          <a:xfrm>
            <a:off x="2195736" y="5013176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err="1" smtClean="0">
                <a:solidFill>
                  <a:schemeClr val="accent3">
                    <a:lumMod val="50000"/>
                  </a:schemeClr>
                </a:solidFill>
              </a:rPr>
              <a:t>Recent</a:t>
            </a:r>
            <a:r>
              <a:rPr lang="fr-CA" sz="3200" dirty="0" smtClean="0">
                <a:solidFill>
                  <a:schemeClr val="accent3">
                    <a:lumMod val="50000"/>
                  </a:schemeClr>
                </a:solidFill>
              </a:rPr>
              <a:t> and modern </a:t>
            </a:r>
            <a:r>
              <a:rPr lang="fr-CA" sz="3200" dirty="0" err="1" smtClean="0">
                <a:hlinkClick r:id="rId3"/>
              </a:rPr>
              <a:t>textbooks</a:t>
            </a:r>
            <a:endParaRPr lang="fr-CA" sz="3200" dirty="0" smtClean="0"/>
          </a:p>
          <a:p>
            <a:pPr algn="ctr"/>
            <a:r>
              <a:rPr lang="fr-CA" sz="3200" dirty="0" err="1" smtClean="0">
                <a:solidFill>
                  <a:schemeClr val="accent3">
                    <a:lumMod val="50000"/>
                  </a:schemeClr>
                </a:solidFill>
              </a:rPr>
              <a:t>Some</a:t>
            </a:r>
            <a:r>
              <a:rPr lang="fr-CA" sz="3200" dirty="0" smtClean="0">
                <a:solidFill>
                  <a:srgbClr val="00B050"/>
                </a:solidFill>
              </a:rPr>
              <a:t> </a:t>
            </a:r>
            <a:r>
              <a:rPr lang="fr-CA" sz="3200" dirty="0" smtClean="0">
                <a:solidFill>
                  <a:srgbClr val="00B050"/>
                </a:solidFill>
                <a:hlinkClick r:id="rId4"/>
              </a:rPr>
              <a:t>articles</a:t>
            </a:r>
            <a:endParaRPr lang="fr-CA" sz="3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fr-CA" dirty="0" err="1" smtClean="0">
                <a:solidFill>
                  <a:srgbClr val="C00000"/>
                </a:solidFill>
              </a:rPr>
              <a:t>Weekly</a:t>
            </a:r>
            <a:r>
              <a:rPr lang="fr-CA" dirty="0" smtClean="0">
                <a:solidFill>
                  <a:srgbClr val="C00000"/>
                </a:solidFill>
              </a:rPr>
              <a:t> </a:t>
            </a:r>
            <a:r>
              <a:rPr lang="fr-CA" dirty="0" err="1" smtClean="0">
                <a:solidFill>
                  <a:srgbClr val="C00000"/>
                </a:solidFill>
              </a:rPr>
              <a:t>theoretical</a:t>
            </a:r>
            <a:r>
              <a:rPr lang="fr-CA" dirty="0" smtClean="0">
                <a:solidFill>
                  <a:srgbClr val="C00000"/>
                </a:solidFill>
              </a:rPr>
              <a:t> </a:t>
            </a:r>
            <a:r>
              <a:rPr lang="fr-CA" dirty="0" err="1" smtClean="0">
                <a:solidFill>
                  <a:srgbClr val="C00000"/>
                </a:solidFill>
              </a:rPr>
              <a:t>workload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(4; 1; 4)</a:t>
            </a:r>
            <a:b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(Lectures,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Labs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Personal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study</a:t>
            </a:r>
            <a:r>
              <a:rPr lang="fr-CA" sz="3600" dirty="0" smtClean="0">
                <a:solidFill>
                  <a:srgbClr val="00B050"/>
                </a:solidFill>
              </a:rPr>
              <a:t>)</a:t>
            </a:r>
            <a:br>
              <a:rPr lang="fr-CA" sz="3600" dirty="0" smtClean="0">
                <a:solidFill>
                  <a:srgbClr val="00B050"/>
                </a:solidFill>
              </a:rPr>
            </a:br>
            <a:r>
              <a:rPr lang="fr-CA" sz="3600" dirty="0" smtClean="0">
                <a:solidFill>
                  <a:srgbClr val="C00000"/>
                </a:solidFill>
              </a:rPr>
              <a:t>…In practice</a:t>
            </a:r>
            <a:br>
              <a:rPr lang="fr-CA" sz="3600" dirty="0" smtClean="0">
                <a:solidFill>
                  <a:srgbClr val="C00000"/>
                </a:solidFill>
              </a:rPr>
            </a:br>
            <a:r>
              <a:rPr lang="fr-CA" sz="3600" dirty="0" smtClean="0">
                <a:solidFill>
                  <a:srgbClr val="C00000"/>
                </a:solidFill>
              </a:rPr>
              <a:t>(1,5; 0,25; 1)</a:t>
            </a: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chemeClr val="accent3">
                    <a:lumMod val="50000"/>
                  </a:schemeClr>
                </a:solidFill>
              </a:rPr>
              <a:t>One mid-term, one final; Fail rate: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20%</a:t>
            </a:r>
          </a:p>
          <a:p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unacceptable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for </a:t>
            </a:r>
            <a:r>
              <a:rPr lang="fr-CA" sz="9600" b="1" dirty="0" err="1" smtClean="0">
                <a:solidFill>
                  <a:schemeClr val="accent3">
                    <a:lumMod val="50000"/>
                  </a:schemeClr>
                </a:solidFill>
              </a:rPr>
              <a:t>our</a:t>
            </a:r>
            <a:r>
              <a:rPr lang="fr-CA" sz="9600" b="1" dirty="0" smtClean="0">
                <a:solidFill>
                  <a:schemeClr val="accent3">
                    <a:lumMod val="50000"/>
                  </a:schemeClr>
                </a:solidFill>
              </a:rPr>
              <a:t> administration)</a:t>
            </a:r>
          </a:p>
          <a:p>
            <a:endParaRPr lang="fr-CA" sz="9600" b="1" dirty="0" smtClean="0">
              <a:solidFill>
                <a:srgbClr val="C00000"/>
              </a:solidFill>
            </a:endParaRPr>
          </a:p>
          <a:p>
            <a:r>
              <a:rPr lang="fr-CA" sz="9600" b="1" dirty="0" err="1" smtClean="0">
                <a:solidFill>
                  <a:srgbClr val="C00000"/>
                </a:solidFill>
              </a:rPr>
              <a:t>Decreasing</a:t>
            </a:r>
            <a:r>
              <a:rPr lang="fr-CA" sz="9600" b="1" dirty="0" smtClean="0">
                <a:solidFill>
                  <a:srgbClr val="C00000"/>
                </a:solidFill>
              </a:rPr>
              <a:t> </a:t>
            </a:r>
            <a:r>
              <a:rPr lang="fr-CA" sz="9600" b="1" dirty="0" err="1" smtClean="0">
                <a:solidFill>
                  <a:srgbClr val="C00000"/>
                </a:solidFill>
              </a:rPr>
              <a:t>level</a:t>
            </a:r>
            <a:r>
              <a:rPr lang="fr-CA" sz="9600" b="1" dirty="0" smtClean="0">
                <a:solidFill>
                  <a:srgbClr val="C00000"/>
                </a:solidFill>
              </a:rPr>
              <a:t> of the course over the </a:t>
            </a:r>
            <a:r>
              <a:rPr lang="fr-CA" sz="9600" b="1" dirty="0" err="1" smtClean="0">
                <a:solidFill>
                  <a:srgbClr val="C00000"/>
                </a:solidFill>
              </a:rPr>
              <a:t>years</a:t>
            </a:r>
            <a:endParaRPr lang="fr-CA" sz="9600" b="1" dirty="0" smtClean="0">
              <a:solidFill>
                <a:srgbClr val="C00000"/>
              </a:solidFill>
            </a:endParaRPr>
          </a:p>
          <a:p>
            <a:r>
              <a:rPr lang="fr-CA" sz="9600" b="1" dirty="0" smtClean="0">
                <a:solidFill>
                  <a:srgbClr val="C00000"/>
                </a:solidFill>
              </a:rPr>
              <a:t>2 </a:t>
            </a:r>
            <a:r>
              <a:rPr lang="fr-CA" sz="9600" b="1" dirty="0" err="1" smtClean="0">
                <a:solidFill>
                  <a:srgbClr val="C00000"/>
                </a:solidFill>
              </a:rPr>
              <a:t>homeworks</a:t>
            </a:r>
            <a:r>
              <a:rPr lang="fr-CA" sz="9600" b="1" dirty="0" smtClean="0">
                <a:solidFill>
                  <a:srgbClr val="C00000"/>
                </a:solidFill>
              </a:rPr>
              <a:t> (teams of 4) </a:t>
            </a:r>
            <a:r>
              <a:rPr lang="fr-CA" sz="9600" b="1" dirty="0" err="1" smtClean="0">
                <a:solidFill>
                  <a:srgbClr val="C00000"/>
                </a:solidFill>
              </a:rPr>
              <a:t>widely</a:t>
            </a:r>
            <a:r>
              <a:rPr lang="fr-CA" sz="9600" b="1" dirty="0" smtClean="0">
                <a:solidFill>
                  <a:srgbClr val="C00000"/>
                </a:solidFill>
              </a:rPr>
              <a:t> </a:t>
            </a:r>
            <a:r>
              <a:rPr lang="fr-CA" sz="9600" b="1" dirty="0" err="1" smtClean="0">
                <a:solidFill>
                  <a:srgbClr val="C00000"/>
                </a:solidFill>
              </a:rPr>
              <a:t>copied</a:t>
            </a:r>
            <a:r>
              <a:rPr lang="fr-CA" sz="9600" b="1" dirty="0" smtClean="0">
                <a:solidFill>
                  <a:srgbClr val="C00000"/>
                </a:solidFill>
              </a:rPr>
              <a:t>; </a:t>
            </a:r>
          </a:p>
          <a:p>
            <a:r>
              <a:rPr lang="fr-CA" sz="9600" b="1" dirty="0" smtClean="0">
                <a:solidFill>
                  <a:srgbClr val="C00000"/>
                </a:solidFill>
              </a:rPr>
              <a:t>grade inflation</a:t>
            </a:r>
          </a:p>
          <a:p>
            <a:endParaRPr lang="fr-CA" sz="9600" dirty="0" smtClean="0">
              <a:solidFill>
                <a:srgbClr val="C00000"/>
              </a:solidFill>
            </a:endParaRPr>
          </a:p>
          <a:p>
            <a:endParaRPr lang="fr-CA" sz="9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011439" y="1628800"/>
            <a:ext cx="78469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324870" y="1581919"/>
            <a:ext cx="0" cy="597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843808" y="1628800"/>
            <a:ext cx="1008112" cy="550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fr-CA" sz="4000" b="1" dirty="0" smtClean="0">
                <a:solidFill>
                  <a:srgbClr val="C00000"/>
                </a:solidFill>
              </a:rPr>
              <a:t>In </a:t>
            </a:r>
            <a:r>
              <a:rPr lang="fr-CA" sz="4000" b="1" dirty="0" err="1" smtClean="0">
                <a:solidFill>
                  <a:srgbClr val="C00000"/>
                </a:solidFill>
              </a:rPr>
              <a:t>brief</a:t>
            </a:r>
            <a:r>
              <a:rPr lang="fr-CA" sz="4000" b="1" dirty="0" smtClean="0">
                <a:solidFill>
                  <a:srgbClr val="C00000"/>
                </a:solidFill>
              </a:rPr>
              <a:t>, at the </a:t>
            </a:r>
            <a:r>
              <a:rPr lang="fr-CA" sz="4000" b="1" dirty="0" err="1" smtClean="0">
                <a:solidFill>
                  <a:srgbClr val="C00000"/>
                </a:solidFill>
              </a:rPr>
              <a:t>turn</a:t>
            </a:r>
            <a:r>
              <a:rPr lang="fr-CA" sz="4000" b="1" dirty="0" smtClean="0">
                <a:solidFill>
                  <a:srgbClr val="C00000"/>
                </a:solidFill>
              </a:rPr>
              <a:t> of the </a:t>
            </a:r>
            <a:r>
              <a:rPr lang="fr-CA" sz="4000" b="1" dirty="0" err="1" smtClean="0">
                <a:solidFill>
                  <a:srgbClr val="C00000"/>
                </a:solidFill>
              </a:rPr>
              <a:t>century</a:t>
            </a:r>
            <a:endParaRPr lang="fr-CA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3384376"/>
          </a:xfrm>
        </p:spPr>
        <p:txBody>
          <a:bodyPr>
            <a:normAutofit fontScale="92500" lnSpcReduction="20000"/>
          </a:bodyPr>
          <a:lstStyle/>
          <a:p>
            <a:r>
              <a:rPr lang="fr-CA" sz="3500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sz="3500" b="1" dirty="0" smtClean="0">
                <a:solidFill>
                  <a:schemeClr val="accent3">
                    <a:lumMod val="50000"/>
                  </a:schemeClr>
                </a:solidFill>
              </a:rPr>
              <a:t> show no </a:t>
            </a:r>
            <a:r>
              <a:rPr lang="fr-CA" sz="3500" b="1" dirty="0" err="1" smtClean="0">
                <a:solidFill>
                  <a:schemeClr val="accent3">
                    <a:lumMod val="50000"/>
                  </a:schemeClr>
                </a:solidFill>
              </a:rPr>
              <a:t>interest</a:t>
            </a:r>
            <a:endParaRPr lang="fr-CA" sz="35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3500" b="1" dirty="0" smtClean="0">
                <a:solidFill>
                  <a:schemeClr val="accent3">
                    <a:lumMod val="50000"/>
                  </a:schemeClr>
                </a:solidFill>
              </a:rPr>
              <a:t>…as </a:t>
            </a:r>
            <a:r>
              <a:rPr lang="fr-CA" sz="3500" b="1" dirty="0" err="1" smtClean="0">
                <a:solidFill>
                  <a:schemeClr val="accent3">
                    <a:lumMod val="50000"/>
                  </a:schemeClr>
                </a:solidFill>
              </a:rPr>
              <a:t>well</a:t>
            </a:r>
            <a:r>
              <a:rPr lang="fr-CA" sz="3500" b="1" dirty="0" smtClean="0">
                <a:solidFill>
                  <a:schemeClr val="accent3">
                    <a:lumMod val="50000"/>
                  </a:schemeClr>
                </a:solidFill>
              </a:rPr>
              <a:t> as the staff!</a:t>
            </a:r>
          </a:p>
          <a:p>
            <a:endParaRPr lang="fr-CA" sz="35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4300" b="1" dirty="0" err="1" smtClean="0">
                <a:solidFill>
                  <a:schemeClr val="accent3">
                    <a:lumMod val="50000"/>
                  </a:schemeClr>
                </a:solidFill>
              </a:rPr>
              <a:t>Dying</a:t>
            </a:r>
            <a:r>
              <a:rPr lang="fr-CA" sz="4300" b="1" dirty="0" smtClean="0">
                <a:solidFill>
                  <a:schemeClr val="accent3">
                    <a:lumMod val="50000"/>
                  </a:schemeClr>
                </a:solidFill>
              </a:rPr>
              <a:t> course</a:t>
            </a:r>
          </a:p>
          <a:p>
            <a:endParaRPr lang="fr-CA" sz="3600" dirty="0" smtClean="0">
              <a:solidFill>
                <a:srgbClr val="C00000"/>
              </a:solidFill>
            </a:endParaRPr>
          </a:p>
          <a:p>
            <a:r>
              <a:rPr lang="fr-CA" sz="4300" b="1" dirty="0" smtClean="0">
                <a:solidFill>
                  <a:srgbClr val="C00000"/>
                </a:solidFill>
              </a:rPr>
              <a:t>«</a:t>
            </a:r>
            <a:r>
              <a:rPr lang="fr-CA" sz="4300" b="1" dirty="0" err="1" smtClean="0">
                <a:solidFill>
                  <a:srgbClr val="C00000"/>
                </a:solidFill>
              </a:rPr>
              <a:t>Hopeless</a:t>
            </a:r>
            <a:r>
              <a:rPr lang="fr-CA" sz="4300" b="1" dirty="0" smtClean="0">
                <a:solidFill>
                  <a:srgbClr val="C00000"/>
                </a:solidFill>
              </a:rPr>
              <a:t> !»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76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78855"/>
            <a:ext cx="7772400" cy="1470025"/>
          </a:xfrm>
        </p:spPr>
        <p:txBody>
          <a:bodyPr/>
          <a:lstStyle/>
          <a:p>
            <a:r>
              <a:rPr lang="fr-CA" b="1" dirty="0" smtClean="0">
                <a:solidFill>
                  <a:srgbClr val="C00000"/>
                </a:solidFill>
              </a:rPr>
              <a:t>New </a:t>
            </a:r>
            <a:r>
              <a:rPr lang="fr-CA" b="1" dirty="0" err="1" smtClean="0">
                <a:solidFill>
                  <a:srgbClr val="C00000"/>
                </a:solidFill>
              </a:rPr>
              <a:t>pedagogy</a:t>
            </a:r>
            <a:r>
              <a:rPr lang="fr-CA" b="1" dirty="0" smtClean="0">
                <a:solidFill>
                  <a:srgbClr val="C00000"/>
                </a:solidFill>
              </a:rPr>
              <a:t> for the course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295232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«Reading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maketh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a full man;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conference, a ready man;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writing, an exact man.»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900" b="1" dirty="0" smtClean="0"/>
              <a:t>(</a:t>
            </a:r>
            <a:r>
              <a:rPr lang="en-US" sz="1900" b="1" i="1" dirty="0" smtClean="0"/>
              <a:t>Of Studies</a:t>
            </a:r>
            <a:r>
              <a:rPr lang="en-US" sz="1900" b="1" dirty="0" smtClean="0"/>
              <a:t>, Francis Bacon [1561-1626])</a:t>
            </a:r>
          </a:p>
          <a:p>
            <a:endParaRPr lang="en-US" sz="1900" b="1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Real data, team work, project based learning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wall to wall work ‘within’ the software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Simulating the work in an industrial contex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</a:p>
          <a:p>
            <a:endParaRPr lang="fr-C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fr-CA" b="1" dirty="0" smtClean="0">
                <a:solidFill>
                  <a:srgbClr val="C00000"/>
                </a:solidFill>
              </a:rPr>
              <a:t>A </a:t>
            </a:r>
            <a:r>
              <a:rPr lang="fr-CA" b="1" dirty="0" err="1" smtClean="0">
                <a:solidFill>
                  <a:srgbClr val="C00000"/>
                </a:solidFill>
              </a:rPr>
              <a:t>website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11560" y="2276872"/>
            <a:ext cx="6400800" cy="3312368"/>
          </a:xfrm>
        </p:spPr>
        <p:txBody>
          <a:bodyPr>
            <a:normAutofit fontScale="92500" lnSpcReduction="10000"/>
          </a:bodyPr>
          <a:lstStyle/>
          <a:p>
            <a:endParaRPr lang="fr-CA" dirty="0" smtClean="0"/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For the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to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get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information on the course </a:t>
            </a:r>
          </a:p>
          <a:p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and express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themselves</a:t>
            </a:r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b="1" dirty="0" err="1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heir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fr-CA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grades, extra documents,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accent3">
                    <a:lumMod val="50000"/>
                  </a:schemeClr>
                </a:solidFill>
              </a:rPr>
              <a:t>evaluations</a:t>
            </a:r>
            <a:r>
              <a:rPr lang="fr-CA" b="1" dirty="0" smtClean="0">
                <a:solidFill>
                  <a:schemeClr val="accent3">
                    <a:lumMod val="50000"/>
                  </a:schemeClr>
                </a:solidFill>
              </a:rPr>
              <a:t> of the course, etc.</a:t>
            </a:r>
            <a:endParaRPr lang="fr-CA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fr-CA" b="1" dirty="0" err="1" smtClean="0">
                <a:solidFill>
                  <a:srgbClr val="C00000"/>
                </a:solidFill>
              </a:rPr>
              <a:t>Student</a:t>
            </a:r>
            <a:r>
              <a:rPr lang="fr-CA" b="1" dirty="0" smtClean="0">
                <a:solidFill>
                  <a:srgbClr val="C00000"/>
                </a:solidFill>
              </a:rPr>
              <a:t> </a:t>
            </a:r>
            <a:r>
              <a:rPr lang="fr-CA" b="1" dirty="0" err="1" smtClean="0">
                <a:solidFill>
                  <a:srgbClr val="C00000"/>
                </a:solidFill>
              </a:rPr>
              <a:t>evaluation</a:t>
            </a:r>
            <a:r>
              <a:rPr lang="fr-CA" b="1" dirty="0" smtClean="0">
                <a:solidFill>
                  <a:srgbClr val="C00000"/>
                </a:solidFill>
              </a:rPr>
              <a:t> of the course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>
                <a:solidFill>
                  <a:srgbClr val="C00000"/>
                </a:solidFill>
              </a:rPr>
              <a:t>Crucial Innovation</a:t>
            </a:r>
            <a:br>
              <a:rPr lang="fr-CA" b="1" dirty="0" smtClean="0">
                <a:solidFill>
                  <a:srgbClr val="C00000"/>
                </a:solidFill>
              </a:rPr>
            </a:br>
            <a:r>
              <a:rPr lang="fr-CA" sz="31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sz="3100" b="1" dirty="0" err="1" smtClean="0">
                <a:solidFill>
                  <a:schemeClr val="accent3">
                    <a:lumMod val="50000"/>
                  </a:schemeClr>
                </a:solidFill>
              </a:rPr>
              <a:t>pedagogical</a:t>
            </a:r>
            <a:r>
              <a:rPr lang="fr-CA" sz="3100" b="1" dirty="0" smtClean="0">
                <a:solidFill>
                  <a:schemeClr val="accent3">
                    <a:lumMod val="50000"/>
                  </a:schemeClr>
                </a:solidFill>
              </a:rPr>
              <a:t> relation </a:t>
            </a:r>
            <a:r>
              <a:rPr lang="fr-CA" sz="3100" b="1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fr-CA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100" b="1" dirty="0" err="1" smtClean="0">
                <a:solidFill>
                  <a:schemeClr val="accent3">
                    <a:lumMod val="50000"/>
                  </a:schemeClr>
                </a:solidFill>
              </a:rPr>
              <a:t>based</a:t>
            </a:r>
            <a:r>
              <a:rPr lang="fr-CA" sz="3100" b="1" dirty="0" smtClean="0">
                <a:solidFill>
                  <a:schemeClr val="accent3">
                    <a:lumMod val="50000"/>
                  </a:schemeClr>
                </a:solidFill>
              </a:rPr>
              <a:t> on confidence</a:t>
            </a:r>
            <a:r>
              <a:rPr lang="fr-CA" b="1" dirty="0" smtClean="0">
                <a:solidFill>
                  <a:srgbClr val="00B050"/>
                </a:solidFill>
              </a:rPr>
              <a:t/>
            </a:r>
            <a:br>
              <a:rPr lang="fr-CA" b="1" dirty="0" smtClean="0">
                <a:solidFill>
                  <a:srgbClr val="00B050"/>
                </a:solidFill>
              </a:rPr>
            </a:br>
            <a:r>
              <a:rPr lang="fr-CA" b="1" dirty="0">
                <a:solidFill>
                  <a:srgbClr val="00B050"/>
                </a:solidFill>
              </a:rPr>
              <a:t/>
            </a:r>
            <a:br>
              <a:rPr lang="fr-CA" b="1" dirty="0">
                <a:solidFill>
                  <a:srgbClr val="00B050"/>
                </a:solidFill>
              </a:rPr>
            </a:br>
            <a:endParaRPr lang="fr-CA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2708920"/>
            <a:ext cx="6400800" cy="2880320"/>
          </a:xfrm>
        </p:spPr>
        <p:txBody>
          <a:bodyPr>
            <a:normAutofit/>
          </a:bodyPr>
          <a:lstStyle/>
          <a:p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Mostly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open questions</a:t>
            </a:r>
          </a:p>
          <a:p>
            <a:endParaRPr lang="fr-CA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Closed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questions on the</a:t>
            </a:r>
          </a:p>
          <a:p>
            <a:r>
              <a:rPr lang="fr-CA" sz="3800" b="1" dirty="0" err="1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tudent’s</a:t>
            </a:r>
            <a:r>
              <a:rPr lang="fr-CA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800" b="1" dirty="0" err="1" smtClean="0">
                <a:solidFill>
                  <a:schemeClr val="accent3">
                    <a:lumMod val="50000"/>
                  </a:schemeClr>
                </a:solidFill>
              </a:rPr>
              <a:t>workload</a:t>
            </a:r>
            <a:endParaRPr lang="fr-CA" sz="3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224136"/>
          </a:xfrm>
        </p:spPr>
        <p:txBody>
          <a:bodyPr/>
          <a:lstStyle/>
          <a:p>
            <a:r>
              <a:rPr lang="fr-CA" b="1" dirty="0" err="1" smtClean="0">
                <a:solidFill>
                  <a:srgbClr val="C00000"/>
                </a:solidFill>
              </a:rPr>
              <a:t>Rigorous</a:t>
            </a:r>
            <a:r>
              <a:rPr lang="fr-CA" b="1" dirty="0" smtClean="0">
                <a:solidFill>
                  <a:srgbClr val="C00000"/>
                </a:solidFill>
              </a:rPr>
              <a:t> Protocol</a:t>
            </a:r>
            <a:endParaRPr lang="fr-CA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4752528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fr-CA" dirty="0" smtClean="0">
                <a:solidFill>
                  <a:srgbClr val="00B050"/>
                </a:solidFill>
              </a:rPr>
              <a:t> </a:t>
            </a:r>
            <a:r>
              <a:rPr lang="fr-CA" dirty="0" err="1" smtClean="0">
                <a:solidFill>
                  <a:srgbClr val="00B050"/>
                </a:solidFill>
                <a:hlinkClick r:id="rId2"/>
              </a:rPr>
              <a:t>evaluation</a:t>
            </a:r>
            <a:r>
              <a:rPr lang="fr-CA" dirty="0" smtClean="0">
                <a:solidFill>
                  <a:srgbClr val="00B050"/>
                </a:solidFill>
                <a:hlinkClick r:id="rId2"/>
              </a:rPr>
              <a:t> </a:t>
            </a:r>
            <a:r>
              <a:rPr lang="fr-CA" dirty="0" err="1" smtClean="0">
                <a:solidFill>
                  <a:srgbClr val="00B050"/>
                </a:solidFill>
                <a:hlinkClick r:id="rId2"/>
              </a:rPr>
              <a:t>form</a:t>
            </a:r>
            <a:r>
              <a:rPr lang="fr-CA" dirty="0" smtClean="0">
                <a:solidFill>
                  <a:srgbClr val="00B050"/>
                </a:solidFill>
                <a:hlinkClick r:id="rId2"/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given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to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i="1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marked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mid-term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copies</a:t>
            </a:r>
            <a:endParaRPr lang="fr-CA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Which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hand in to 2 ‘reporters’,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fellow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class mates,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who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count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them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 put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initials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on the page, and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give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smtClean="0">
                <a:solidFill>
                  <a:srgbClr val="00B050"/>
                </a:solidFill>
                <a:hlinkClick r:id="rId3"/>
              </a:rPr>
              <a:t>report</a:t>
            </a:r>
            <a:r>
              <a:rPr lang="fr-CA" dirty="0" smtClean="0">
                <a:solidFill>
                  <a:srgbClr val="00B050"/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evaluation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forms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to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professor</a:t>
            </a:r>
            <a:endParaRPr lang="fr-C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professor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compiles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’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evaluations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, reports to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at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following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meeting of the class,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gives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them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back to 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who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can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annotate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, comment,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discuss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them</a:t>
            </a:r>
            <a:endParaRPr lang="fr-C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whole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process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again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during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the last </a:t>
            </a:r>
            <a:r>
              <a:rPr lang="fr-CA" dirty="0" err="1" smtClean="0">
                <a:solidFill>
                  <a:schemeClr val="accent3">
                    <a:lumMod val="50000"/>
                  </a:schemeClr>
                </a:solidFill>
              </a:rPr>
              <a:t>period</a:t>
            </a:r>
            <a:r>
              <a:rPr lang="fr-CA" dirty="0" smtClean="0">
                <a:solidFill>
                  <a:schemeClr val="accent3">
                    <a:lumMod val="50000"/>
                  </a:schemeClr>
                </a:solidFill>
              </a:rPr>
              <a:t> of the course</a:t>
            </a:r>
          </a:p>
          <a:p>
            <a:endParaRPr lang="fr-CA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fr-CA" dirty="0" smtClean="0">
              <a:solidFill>
                <a:srgbClr val="C00000"/>
              </a:solidFill>
            </a:endParaRP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34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fr-CA" b="1" dirty="0" err="1" smtClean="0">
                <a:solidFill>
                  <a:srgbClr val="C00000"/>
                </a:solidFill>
              </a:rPr>
              <a:t>Developing</a:t>
            </a:r>
            <a:r>
              <a:rPr lang="fr-CA" b="1" dirty="0" smtClean="0">
                <a:solidFill>
                  <a:srgbClr val="C00000"/>
                </a:solidFill>
              </a:rPr>
              <a:t> a ‘new’ </a:t>
            </a:r>
            <a:r>
              <a:rPr lang="fr-CA" b="1" dirty="0" err="1" smtClean="0">
                <a:solidFill>
                  <a:srgbClr val="C00000"/>
                </a:solidFill>
              </a:rPr>
              <a:t>pedagogy</a:t>
            </a:r>
            <a:endParaRPr lang="fr-CA" sz="32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560840" cy="4032448"/>
          </a:xfrm>
        </p:spPr>
        <p:txBody>
          <a:bodyPr>
            <a:normAutofit fontScale="77500" lnSpcReduction="20000"/>
          </a:bodyPr>
          <a:lstStyle/>
          <a:p>
            <a:r>
              <a:rPr lang="fr-CA" sz="4100" b="1" dirty="0" smtClean="0">
                <a:solidFill>
                  <a:srgbClr val="C00000"/>
                </a:solidFill>
              </a:rPr>
              <a:t>Reading</a:t>
            </a:r>
          </a:p>
          <a:p>
            <a:r>
              <a:rPr lang="fr-CA" sz="3600" b="1" dirty="0" smtClean="0">
                <a:solidFill>
                  <a:schemeClr val="accent3">
                    <a:lumMod val="50000"/>
                  </a:schemeClr>
                </a:solidFill>
              </a:rPr>
              <a:t>A new </a:t>
            </a:r>
            <a:r>
              <a:rPr lang="fr-CA" sz="3600" b="1" dirty="0" err="1" smtClean="0">
                <a:solidFill>
                  <a:schemeClr val="accent3">
                    <a:lumMod val="50000"/>
                  </a:schemeClr>
                </a:solidFill>
              </a:rPr>
              <a:t>textbook</a:t>
            </a:r>
            <a:endParaRPr lang="fr-CA" sz="31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Only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one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adapted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to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our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needs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: 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Ostle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&amp;al. (1996)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«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Engineering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Statistics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. The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industrial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experience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.»</a:t>
            </a:r>
          </a:p>
          <a:p>
            <a:endParaRPr lang="fr-CA" sz="33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Term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after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term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, I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write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, rewrite a new one (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Pdf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-Latex)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hyperlinks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CA" sz="3600" dirty="0" err="1" smtClean="0">
                <a:solidFill>
                  <a:schemeClr val="accent3">
                    <a:lumMod val="50000"/>
                  </a:schemeClr>
                </a:solidFill>
              </a:rPr>
              <a:t>historical</a:t>
            </a:r>
            <a:r>
              <a:rPr lang="fr-CA" sz="3600" dirty="0" smtClean="0">
                <a:solidFill>
                  <a:schemeClr val="accent3">
                    <a:lumMod val="50000"/>
                  </a:schemeClr>
                </a:solidFill>
              </a:rPr>
              <a:t> notes, animations, simulations, lots of simple exercices</a:t>
            </a:r>
          </a:p>
          <a:p>
            <a:endParaRPr lang="fr-CA" sz="3600" dirty="0" smtClean="0">
              <a:solidFill>
                <a:srgbClr val="C00000"/>
              </a:solidFill>
            </a:endParaRP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3792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928</Words>
  <Application>Microsoft Office PowerPoint</Application>
  <PresentationFormat>Affichage à l'écran (4:3)</PresentationFormat>
  <Paragraphs>164</Paragraphs>
  <Slides>20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Statistical Methods for Engineers  Developing a Flipped Pedagogy 15 years before its invention  Marc Bourdeau Professor Emeritus PolytechniqueMontréal e-Cots, May 2014 (For the slides, see WikiStat.ca: last line of the page)</vt:lpstr>
      <vt:lpstr>Every term </vt:lpstr>
      <vt:lpstr>Weekly theoretical workload (4; 1; 4)         (Lectures, Labs, Personal study) …In practice (1,5; 0,25; 1)</vt:lpstr>
      <vt:lpstr>In brief, at the turn of the century</vt:lpstr>
      <vt:lpstr>New pedagogy for the course</vt:lpstr>
      <vt:lpstr>A website</vt:lpstr>
      <vt:lpstr>Student evaluation of the course Crucial Innovation the pedagogical relation is based on confidence  </vt:lpstr>
      <vt:lpstr>Rigorous Protocol</vt:lpstr>
      <vt:lpstr>Developing a ‘new’ pedagogy</vt:lpstr>
      <vt:lpstr>Professors and TAs less and less sages on the stage more and more  guides in the aisles</vt:lpstr>
      <vt:lpstr> 10 labs, 20-25% of the final grade</vt:lpstr>
      <vt:lpstr>2 case studies (35%)</vt:lpstr>
      <vt:lpstr>Course validation (40%)</vt:lpstr>
      <vt:lpstr>Post-hoc situation</vt:lpstr>
      <vt:lpstr>Présentation PowerPoint</vt:lpstr>
      <vt:lpstr>Drawbacks 1</vt:lpstr>
      <vt:lpstr>Drawbacks 2</vt:lpstr>
      <vt:lpstr>All in all</vt:lpstr>
      <vt:lpstr>PrixPoly1873 for outstanding merit (2001) For pedagogical efficiency </vt:lpstr>
      <vt:lpstr>Some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statistiques pour ingénieurs  Une expérience d’enseignement inversé 15 ans avant son invention</dc:title>
  <dc:creator>Marc</dc:creator>
  <cp:lastModifiedBy>Louis-Marc</cp:lastModifiedBy>
  <cp:revision>134</cp:revision>
  <cp:lastPrinted>2014-04-16T22:54:08Z</cp:lastPrinted>
  <dcterms:created xsi:type="dcterms:W3CDTF">2014-04-15T20:53:36Z</dcterms:created>
  <dcterms:modified xsi:type="dcterms:W3CDTF">2014-05-02T12:49:48Z</dcterms:modified>
</cp:coreProperties>
</file>