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309" r:id="rId3"/>
    <p:sldId id="342" r:id="rId4"/>
    <p:sldId id="350" r:id="rId5"/>
    <p:sldId id="351" r:id="rId6"/>
    <p:sldId id="352" r:id="rId7"/>
    <p:sldId id="353" r:id="rId8"/>
    <p:sldId id="356" r:id="rId9"/>
    <p:sldId id="35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8" autoAdjust="0"/>
    <p:restoredTop sz="83954" autoAdjust="0"/>
  </p:normalViewPr>
  <p:slideViewPr>
    <p:cSldViewPr snapToGrid="0" snapToObjects="1">
      <p:cViewPr>
        <p:scale>
          <a:sx n="72" d="100"/>
          <a:sy n="72" d="100"/>
        </p:scale>
        <p:origin x="-71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2528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5CA9E-1B55-7943-AC65-DF6E00E8565A}" type="datetimeFigureOut">
              <a:rPr lang="en-US" smtClean="0"/>
              <a:pPr/>
              <a:t>5/22/14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38039-6A7B-1B47-8574-9128F8EE05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38039-6A7B-1B47-8574-9128F8EE05D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semester</a:t>
            </a:r>
            <a:r>
              <a:rPr lang="en-US" baseline="0" dirty="0" smtClean="0"/>
              <a:t> I lectured on the topics a little, then next class gave this as a pre-class self-quiz to students:  on projector, they answered with voting cards, and then we discussed the answer.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38039-6A7B-1B47-8574-9128F8EE05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2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really liked our pre-class “quizzes”, so we’re expanding them into more learning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38039-6A7B-1B47-8574-9128F8EE05D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94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each group, both sides; cold call</a:t>
            </a:r>
          </a:p>
          <a:p>
            <a:endParaRPr lang="en-US" dirty="0" smtClean="0"/>
          </a:p>
          <a:p>
            <a:r>
              <a:rPr lang="en-US" dirty="0" smtClean="0"/>
              <a:t>Income</a:t>
            </a:r>
            <a:r>
              <a:rPr lang="en-US" baseline="0" dirty="0" smtClean="0"/>
              <a:t> equality hasn’t changed:  mean, median, range all the same</a:t>
            </a:r>
          </a:p>
          <a:p>
            <a:r>
              <a:rPr lang="en-US" baseline="0" dirty="0" smtClean="0"/>
              <a:t>has changed:  standard deviation has increased in 2005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they use natural language, ask about statistical measures, and vice versa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38039-6A7B-1B47-8574-9128F8EE05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7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action:  higher mean, if willing to take risk of big failure in pursuit of big blockbuster</a:t>
            </a:r>
          </a:p>
          <a:p>
            <a:r>
              <a:rPr lang="en-US" dirty="0" smtClean="0"/>
              <a:t>comedy:</a:t>
            </a:r>
            <a:r>
              <a:rPr lang="en-US" baseline="0" dirty="0" smtClean="0"/>
              <a:t>  sure thing:  less variability = less risk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they use natural language, ask about statistical measures, and vice versa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38039-6A7B-1B47-8574-9128F8EE05D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5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Relationship Id="rId9" Type="http://schemas.openxmlformats.org/officeDocument/2006/relationships/image" Target="../media/image9.jpeg"/><Relationship Id="rId10" Type="http://schemas.openxmlformats.org/officeDocument/2006/relationships/image" Target="../media/image10.jpeg"/><Relationship Id="rId11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9"/>
          <p:cNvSpPr>
            <a:spLocks noChangeArrowheads="1"/>
          </p:cNvSpPr>
          <p:nvPr/>
        </p:nvSpPr>
        <p:spPr bwMode="auto">
          <a:xfrm>
            <a:off x="0" y="1"/>
            <a:ext cx="9144000" cy="5202670"/>
          </a:xfrm>
          <a:prstGeom prst="rect">
            <a:avLst/>
          </a:prstGeom>
          <a:gradFill flip="none" rotWithShape="1">
            <a:gsLst>
              <a:gs pos="65000">
                <a:srgbClr val="721414"/>
              </a:gs>
              <a:gs pos="42000">
                <a:srgbClr val="3C0A0A"/>
              </a:gs>
              <a:gs pos="14000">
                <a:srgbClr val="721414"/>
              </a:gs>
            </a:gsLst>
            <a:lin ang="2700000" scaled="1"/>
            <a:tileRect/>
          </a:gradFill>
          <a:ln w="12700" algn="ctr">
            <a:noFill/>
            <a:miter lim="800000"/>
            <a:headEnd/>
            <a:tailEnd/>
          </a:ln>
          <a:effectLst>
            <a:outerShdw dist="12700" dir="5400000" algn="ctr" rotWithShape="0">
              <a:srgbClr val="CBC6E5"/>
            </a:outerShdw>
          </a:effectLst>
        </p:spPr>
        <p:txBody>
          <a:bodyPr wrap="none" lIns="82472" tIns="41236" rIns="82472" bIns="41236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Line 73"/>
          <p:cNvSpPr>
            <a:spLocks noChangeShapeType="1"/>
          </p:cNvSpPr>
          <p:nvPr/>
        </p:nvSpPr>
        <p:spPr bwMode="auto">
          <a:xfrm flipV="1">
            <a:off x="2635658" y="-17213"/>
            <a:ext cx="0" cy="2672340"/>
          </a:xfrm>
          <a:prstGeom prst="line">
            <a:avLst/>
          </a:prstGeom>
          <a:solidFill>
            <a:srgbClr val="430000"/>
          </a:solidFill>
          <a:ln w="12700" algn="ctr">
            <a:noFill/>
            <a:miter lim="800000"/>
            <a:headEnd/>
            <a:tailEnd/>
          </a:ln>
          <a:effectLst>
            <a:outerShdw dist="12700" dir="5400000" algn="ctr" rotWithShape="0">
              <a:srgbClr val="CBC6E5"/>
            </a:outerShdw>
          </a:effectLst>
        </p:spPr>
        <p:txBody>
          <a:bodyPr wrap="none" lIns="82472" tIns="41236" rIns="82472" bIns="41236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6" name="Picture 5" descr="5c_seal_p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139" y="5641532"/>
            <a:ext cx="795533" cy="7982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42210" y="6618451"/>
            <a:ext cx="1222684" cy="191005"/>
          </a:xfrm>
          <a:prstGeom prst="rect">
            <a:avLst/>
          </a:prstGeom>
          <a:noFill/>
        </p:spPr>
        <p:txBody>
          <a:bodyPr wrap="none" lIns="82479" tIns="41239" rIns="82479" bIns="41239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700" i="1">
                <a:solidFill>
                  <a:srgbClr val="D9D9D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1" charset="0"/>
                <a:cs typeface="Arial" pitchFamily="-1" charset="0"/>
              </a:rPr>
              <a:t>©</a:t>
            </a:r>
            <a:r>
              <a:rPr lang="en-US" sz="700" i="1">
                <a:solidFill>
                  <a:srgbClr val="D9D9D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2008 Sam Ransbotham</a:t>
            </a:r>
          </a:p>
        </p:txBody>
      </p:sp>
      <p:pic>
        <p:nvPicPr>
          <p:cNvPr id="8" name="Picture 7" descr="2line_gold_p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880" y="5719986"/>
            <a:ext cx="1526675" cy="565195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</p:pic>
      <p:pic>
        <p:nvPicPr>
          <p:cNvPr id="9" name="Picture 26" descr="a-023-051-05e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 r="7521"/>
          <a:stretch>
            <a:fillRect/>
          </a:stretch>
        </p:blipFill>
        <p:spPr bwMode="auto">
          <a:xfrm>
            <a:off x="0" y="0"/>
            <a:ext cx="1162664" cy="116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2" descr="b-014-059-11e"/>
          <p:cNvPicPr>
            <a:picLocks noChangeAspect="1" noChangeArrowheads="1"/>
          </p:cNvPicPr>
          <p:nvPr/>
        </p:nvPicPr>
        <p:blipFill>
          <a:blip r:embed="rId5">
            <a:grayscl/>
          </a:blip>
          <a:srcRect r="7521"/>
          <a:stretch>
            <a:fillRect/>
          </a:stretch>
        </p:blipFill>
        <p:spPr bwMode="auto">
          <a:xfrm>
            <a:off x="1161234" y="0"/>
            <a:ext cx="1162664" cy="116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6_mfstdnts_bapst_int217x200"/>
          <p:cNvPicPr>
            <a:picLocks noChangeAspect="1" noChangeArrowheads="1"/>
          </p:cNvPicPr>
          <p:nvPr/>
        </p:nvPicPr>
        <p:blipFill>
          <a:blip r:embed="rId6">
            <a:grayscl/>
          </a:blip>
          <a:srcRect r="7521"/>
          <a:stretch>
            <a:fillRect/>
          </a:stretch>
        </p:blipFill>
        <p:spPr bwMode="auto">
          <a:xfrm>
            <a:off x="7982766" y="0"/>
            <a:ext cx="1161234" cy="116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6" descr="mcmullen_interior217x200"/>
          <p:cNvPicPr>
            <a:picLocks noChangeAspect="1" noChangeArrowheads="1"/>
          </p:cNvPicPr>
          <p:nvPr/>
        </p:nvPicPr>
        <p:blipFill>
          <a:blip r:embed="rId7">
            <a:grayscl/>
          </a:blip>
          <a:srcRect l="7964"/>
          <a:stretch>
            <a:fillRect/>
          </a:stretch>
        </p:blipFill>
        <p:spPr bwMode="auto">
          <a:xfrm>
            <a:off x="5677461" y="0"/>
            <a:ext cx="1159804" cy="116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3276" y="2718241"/>
            <a:ext cx="2239522" cy="2931971"/>
          </a:xfrm>
          <a:prstGeom prst="rect">
            <a:avLst/>
          </a:prstGeom>
          <a:noFill/>
          <a:ln w="50800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14" name="Picture 54" descr="a-033-007-05e"/>
          <p:cNvPicPr>
            <a:picLocks noChangeAspect="1" noChangeArrowheads="1"/>
          </p:cNvPicPr>
          <p:nvPr/>
        </p:nvPicPr>
        <p:blipFill>
          <a:blip r:embed="rId9">
            <a:grayscl/>
          </a:blip>
          <a:srcRect l="8406"/>
          <a:stretch>
            <a:fillRect/>
          </a:stretch>
        </p:blipFill>
        <p:spPr bwMode="auto">
          <a:xfrm>
            <a:off x="6835834" y="0"/>
            <a:ext cx="1149793" cy="116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8" descr="a-024-021-16g"/>
          <p:cNvPicPr>
            <a:picLocks noChangeAspect="1" noChangeArrowheads="1"/>
          </p:cNvPicPr>
          <p:nvPr/>
        </p:nvPicPr>
        <p:blipFill>
          <a:blip r:embed="rId10"/>
          <a:srcRect r="5450"/>
          <a:stretch>
            <a:fillRect/>
          </a:stretch>
        </p:blipFill>
        <p:spPr bwMode="auto">
          <a:xfrm>
            <a:off x="3735397" y="1"/>
            <a:ext cx="1654615" cy="116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0" descr="devlin_oneill_plaza217x200"/>
          <p:cNvPicPr>
            <a:picLocks noChangeAspect="1" noChangeArrowheads="1"/>
          </p:cNvPicPr>
          <p:nvPr/>
        </p:nvPicPr>
        <p:blipFill>
          <a:blip r:embed="rId11">
            <a:grayscl/>
          </a:blip>
          <a:srcRect r="7964"/>
          <a:stretch>
            <a:fillRect/>
          </a:stretch>
        </p:blipFill>
        <p:spPr bwMode="auto">
          <a:xfrm>
            <a:off x="2303876" y="0"/>
            <a:ext cx="1161234" cy="116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79909" y="1982381"/>
            <a:ext cx="5464091" cy="1470288"/>
          </a:xfrm>
        </p:spPr>
        <p:txBody>
          <a:bodyPr lIns="91421" tIns="45710" rIns="91421" bIns="45710"/>
          <a:lstStyle>
            <a:lvl1pPr algn="ctr">
              <a:defRPr sz="2900" b="1" smtClean="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09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61710" y="3672709"/>
            <a:ext cx="5382289" cy="1157010"/>
          </a:xfrm>
        </p:spPr>
        <p:txBody>
          <a:bodyPr lIns="91421" tIns="45710" rIns="91421" bIns="45710"/>
          <a:lstStyle>
            <a:lvl1pPr marL="0" indent="0" algn="ctr">
              <a:buFontTx/>
              <a:buNone/>
              <a:defRPr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8587" y="68853"/>
            <a:ext cx="2185179" cy="619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8762" y="68853"/>
            <a:ext cx="6422537" cy="619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01" y="68852"/>
            <a:ext cx="8863702" cy="4432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632" y="791805"/>
            <a:ext cx="8855122" cy="53446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577" y="1308198"/>
            <a:ext cx="4255950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816" y="1308198"/>
            <a:ext cx="4255950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 lIns="91436" tIns="45718" rIns="91436" bIns="45718"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337302"/>
            <a:ext cx="9144000" cy="266804"/>
          </a:xfrm>
          <a:prstGeom prst="rect">
            <a:avLst/>
          </a:prstGeom>
          <a:solidFill>
            <a:srgbClr val="430000"/>
          </a:solidFill>
          <a:ln w="12700" algn="ctr">
            <a:noFill/>
            <a:miter lim="800000"/>
            <a:headEnd/>
            <a:tailEnd/>
          </a:ln>
          <a:effectLst>
            <a:outerShdw dist="12700" dir="5400000" algn="ctr" rotWithShape="0">
              <a:srgbClr val="CBC6E5"/>
            </a:outerShdw>
          </a:effectLst>
        </p:spPr>
        <p:txBody>
          <a:bodyPr wrap="none" lIns="82472" tIns="41236" rIns="82472" bIns="41236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601" y="68852"/>
            <a:ext cx="8863702" cy="44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7" tIns="45708" rIns="91417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632" y="791805"/>
            <a:ext cx="8855122" cy="534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37429" y="6651442"/>
            <a:ext cx="583477" cy="206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effectLst/>
                <a:latin typeface="Tahoma" pitchFamily="-1" charset="0"/>
              </a:defRPr>
            </a:lvl1pPr>
          </a:lstStyle>
          <a:p>
            <a:fld id="{A9AC03CD-C968-A74B-A3D8-E52362E6CC3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7" descr="1line_white_pc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7279" y="6390377"/>
            <a:ext cx="2189468" cy="1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5c_seal_pc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734994" y="6269885"/>
            <a:ext cx="409006" cy="41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</p:pic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431" y="585247"/>
            <a:ext cx="9144000" cy="110451"/>
            <a:chOff x="1588" y="4907280"/>
            <a:chExt cx="10150158" cy="121920"/>
          </a:xfrm>
        </p:grpSpPr>
        <p:sp>
          <p:nvSpPr>
            <p:cNvPr id="11" name="Rectangle 59"/>
            <p:cNvSpPr>
              <a:spLocks noChangeArrowheads="1"/>
            </p:cNvSpPr>
            <p:nvPr userDrawn="1"/>
          </p:nvSpPr>
          <p:spPr bwMode="auto">
            <a:xfrm flipV="1">
              <a:off x="1588" y="4907280"/>
              <a:ext cx="5075079" cy="121920"/>
            </a:xfrm>
            <a:prstGeom prst="rect">
              <a:avLst/>
            </a:prstGeom>
            <a:gradFill rotWithShape="0">
              <a:gsLst>
                <a:gs pos="0">
                  <a:srgbClr val="F2F2F2"/>
                </a:gs>
                <a:gs pos="78999">
                  <a:srgbClr val="B29D6C"/>
                </a:gs>
                <a:gs pos="100000">
                  <a:srgbClr val="B29D6C"/>
                </a:gs>
              </a:gsLst>
              <a:lin ang="2700000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1432" tIns="45716" rIns="91432" bIns="45716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Rectangle 59"/>
            <p:cNvSpPr>
              <a:spLocks noChangeArrowheads="1"/>
            </p:cNvSpPr>
            <p:nvPr userDrawn="1"/>
          </p:nvSpPr>
          <p:spPr bwMode="auto">
            <a:xfrm flipH="1" flipV="1">
              <a:off x="5076667" y="4907280"/>
              <a:ext cx="5075079" cy="121920"/>
            </a:xfrm>
            <a:prstGeom prst="rect">
              <a:avLst/>
            </a:prstGeom>
            <a:gradFill rotWithShape="1">
              <a:gsLst>
                <a:gs pos="0">
                  <a:srgbClr val="F2F2F2"/>
                </a:gs>
                <a:gs pos="78999">
                  <a:srgbClr val="B29D6C"/>
                </a:gs>
                <a:gs pos="100000">
                  <a:srgbClr val="B29D6C"/>
                </a:gs>
              </a:gsLst>
              <a:lin ang="2700000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1432" tIns="45716" rIns="91432" bIns="45716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2210" y="6638533"/>
            <a:ext cx="1222684" cy="191005"/>
          </a:xfrm>
          <a:prstGeom prst="rect">
            <a:avLst/>
          </a:prstGeom>
          <a:noFill/>
        </p:spPr>
        <p:txBody>
          <a:bodyPr wrap="none" lIns="82479" tIns="41239" rIns="82479" bIns="41239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700" i="1">
                <a:solidFill>
                  <a:srgbClr val="D9D9D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1" charset="0"/>
                <a:cs typeface="Arial" pitchFamily="-1" charset="0"/>
              </a:rPr>
              <a:t>©</a:t>
            </a:r>
            <a:r>
              <a:rPr lang="en-US" sz="700" i="1">
                <a:solidFill>
                  <a:srgbClr val="D9D9D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2008 Sam Ransbotham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7093" y="6624188"/>
            <a:ext cx="6575557" cy="23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479" tIns="41239" rIns="82479" bIns="4123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effectLst/>
                <a:latin typeface="Tahoma" pitchFamily="-1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721414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721414"/>
          </a:solidFill>
          <a:latin typeface="Tahoma" pitchFamily="34" charset="0"/>
          <a:ea typeface="ＭＳ Ｐゴシック" pitchFamily="-1" charset="-128"/>
          <a:cs typeface="ＭＳ Ｐゴシック" pitchFamily="-1" charset="-128"/>
        </a:defRPr>
      </a:lvl2pPr>
      <a:lvl3pPr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721414"/>
          </a:solidFill>
          <a:latin typeface="Tahoma" pitchFamily="34" charset="0"/>
          <a:ea typeface="ＭＳ Ｐゴシック" pitchFamily="-1" charset="-128"/>
          <a:cs typeface="ＭＳ Ｐゴシック" pitchFamily="-1" charset="-128"/>
        </a:defRPr>
      </a:lvl3pPr>
      <a:lvl4pPr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721414"/>
          </a:solidFill>
          <a:latin typeface="Tahoma" pitchFamily="34" charset="0"/>
          <a:ea typeface="ＭＳ Ｐゴシック" pitchFamily="-1" charset="-128"/>
          <a:cs typeface="ＭＳ Ｐゴシック" pitchFamily="-1" charset="-128"/>
        </a:defRPr>
      </a:lvl4pPr>
      <a:lvl5pPr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721414"/>
          </a:solidFill>
          <a:latin typeface="Tahoma" pitchFamily="34" charset="0"/>
          <a:ea typeface="ＭＳ Ｐゴシック" pitchFamily="-1" charset="-128"/>
          <a:cs typeface="ＭＳ Ｐゴシック" pitchFamily="-1" charset="-128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596"/>
          </a:solidFill>
          <a:latin typeface="Tahoma" pitchFamily="34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596"/>
          </a:solidFill>
          <a:latin typeface="Tahoma" pitchFamily="34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596"/>
          </a:solidFill>
          <a:latin typeface="Tahoma" pitchFamily="34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596"/>
          </a:solidFill>
          <a:latin typeface="Tahoma" pitchFamily="34" charset="0"/>
        </a:defRPr>
      </a:lvl9pPr>
    </p:titleStyle>
    <p:bodyStyle>
      <a:lvl1pPr marL="206197" indent="-206197" algn="l" defTabSz="915001" rtl="0" eaLnBrk="1" fontAlgn="base" hangingPunct="1">
        <a:spcBef>
          <a:spcPct val="50000"/>
        </a:spcBef>
        <a:spcAft>
          <a:spcPct val="0"/>
        </a:spcAft>
        <a:buClr>
          <a:srgbClr val="721414"/>
        </a:buClr>
        <a:buSzPct val="105000"/>
        <a:buChar char="•"/>
        <a:defRPr sz="2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3170" indent="-286385" algn="l" defTabSz="915001" rtl="0" eaLnBrk="1" fontAlgn="base" hangingPunct="1">
        <a:spcBef>
          <a:spcPct val="50000"/>
        </a:spcBef>
        <a:spcAft>
          <a:spcPct val="0"/>
        </a:spcAft>
        <a:buChar char="–"/>
        <a:defRPr sz="1800">
          <a:solidFill>
            <a:schemeClr val="tx1"/>
          </a:solidFill>
          <a:latin typeface="Arial" charset="0"/>
          <a:ea typeface="ＭＳ Ｐゴシック" pitchFamily="-1" charset="-128"/>
        </a:defRPr>
      </a:lvl2pPr>
      <a:lvl3pPr marL="1142676" indent="-227677" algn="l" defTabSz="915001" rtl="0" eaLnBrk="1" fontAlgn="base" hangingPunct="1">
        <a:spcBef>
          <a:spcPct val="50000"/>
        </a:spcBef>
        <a:spcAft>
          <a:spcPct val="0"/>
        </a:spcAft>
        <a:buChar char="•"/>
        <a:defRPr sz="1800">
          <a:solidFill>
            <a:schemeClr val="tx1"/>
          </a:solidFill>
          <a:latin typeface="Arial" charset="0"/>
          <a:ea typeface="ＭＳ Ｐゴシック" pitchFamily="-1" charset="-128"/>
        </a:defRPr>
      </a:lvl3pPr>
      <a:lvl4pPr marL="1599461" indent="-227677" algn="l" defTabSz="915001" rtl="0" eaLnBrk="1" fontAlgn="base" hangingPunct="1">
        <a:spcBef>
          <a:spcPct val="50000"/>
        </a:spcBef>
        <a:spcAft>
          <a:spcPct val="0"/>
        </a:spcAft>
        <a:buChar char="–"/>
        <a:defRPr sz="1700">
          <a:solidFill>
            <a:schemeClr val="tx1"/>
          </a:solidFill>
          <a:latin typeface="Arial" charset="0"/>
          <a:ea typeface="ＭＳ Ｐゴシック" pitchFamily="-1" charset="-128"/>
        </a:defRPr>
      </a:lvl4pPr>
      <a:lvl5pPr marL="2057677" indent="-229108" algn="l" defTabSz="915001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  <a:ea typeface="ＭＳ Ｐゴシック" pitchFamily="-1" charset="-128"/>
        </a:defRPr>
      </a:lvl5pPr>
      <a:lvl6pPr marL="2470071" indent="-229108" algn="l" defTabSz="915001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882465" indent="-229108" algn="l" defTabSz="915001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294860" indent="-229108" algn="l" defTabSz="915001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707254" indent="-229108" algn="l" defTabSz="915001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4117" y="1491527"/>
            <a:ext cx="6059884" cy="1961142"/>
          </a:xfrm>
        </p:spPr>
        <p:txBody>
          <a:bodyPr/>
          <a:lstStyle/>
          <a:p>
            <a:r>
              <a:rPr lang="en-US" dirty="0" smtClean="0"/>
              <a:t>The impact of the SCHEMATYC workshop </a:t>
            </a:r>
            <a:br>
              <a:rPr lang="en-US" dirty="0" smtClean="0"/>
            </a:br>
            <a:r>
              <a:rPr lang="en-US" dirty="0" smtClean="0"/>
              <a:t>“Identifying </a:t>
            </a:r>
            <a:r>
              <a:rPr lang="en-US" dirty="0"/>
              <a:t>and Addressing the Difficult Concepts for Students in the Introductory Statistics </a:t>
            </a:r>
            <a:r>
              <a:rPr lang="en-US" dirty="0" smtClean="0"/>
              <a:t>Course”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1710" y="4055669"/>
            <a:ext cx="5382289" cy="1157010"/>
          </a:xfrm>
        </p:spPr>
        <p:txBody>
          <a:bodyPr/>
          <a:lstStyle/>
          <a:p>
            <a:r>
              <a:rPr lang="en-US" dirty="0" smtClean="0"/>
              <a:t>Stephanie </a:t>
            </a:r>
            <a:r>
              <a:rPr lang="en-US" dirty="0" smtClean="0"/>
              <a:t>Jernigan</a:t>
            </a:r>
          </a:p>
          <a:p>
            <a:r>
              <a:rPr lang="en-US" dirty="0" smtClean="0"/>
              <a:t>May 23, 2014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tephanie Jernigan</a:t>
            </a:r>
          </a:p>
          <a:p>
            <a:r>
              <a:rPr lang="en-US" dirty="0"/>
              <a:t>My background is operations research</a:t>
            </a:r>
          </a:p>
          <a:p>
            <a:pPr lvl="1"/>
            <a:r>
              <a:rPr lang="en-US" dirty="0"/>
              <a:t>Last year was the first year I’ve taught stats</a:t>
            </a:r>
          </a:p>
          <a:p>
            <a:r>
              <a:rPr lang="en-US" dirty="0" smtClean="0"/>
              <a:t>I teach Intro to Business Stats at Boston College</a:t>
            </a:r>
          </a:p>
          <a:p>
            <a:pPr lvl="1"/>
            <a:r>
              <a:rPr lang="en-US" dirty="0" smtClean="0"/>
              <a:t>mostly freshmen</a:t>
            </a:r>
          </a:p>
          <a:p>
            <a:pPr lvl="1"/>
            <a:r>
              <a:rPr lang="en-US" dirty="0" smtClean="0"/>
              <a:t>at least 25% have had AP stats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my introduction to teaching statistics</a:t>
            </a:r>
          </a:p>
          <a:p>
            <a:r>
              <a:rPr lang="en-US" dirty="0" smtClean="0"/>
              <a:t>Most valuable resources</a:t>
            </a:r>
          </a:p>
          <a:p>
            <a:pPr lvl="1"/>
            <a:r>
              <a:rPr lang="en-US" dirty="0" smtClean="0"/>
              <a:t>List of questions provided by Deb and Marjorie that students have problems with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discussion about how other teachers help students really understand those concepts</a:t>
            </a:r>
          </a:p>
          <a:p>
            <a:pPr lvl="1"/>
            <a:r>
              <a:rPr lang="en-US" dirty="0" smtClean="0"/>
              <a:t>The link to the ARTIST database of test questions hosted by U of Minnesota</a:t>
            </a:r>
          </a:p>
          <a:p>
            <a:pPr lvl="2"/>
            <a:r>
              <a:rPr lang="en-US" dirty="0" smtClean="0"/>
              <a:t>tests mastery of concepts, not calculations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Inspiration question from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632" y="791805"/>
            <a:ext cx="8855122" cy="2741104"/>
          </a:xfrm>
        </p:spPr>
        <p:txBody>
          <a:bodyPr/>
          <a:lstStyle/>
          <a:p>
            <a:r>
              <a:rPr lang="en-US" dirty="0" smtClean="0"/>
              <a:t>Class goal:  assess </a:t>
            </a:r>
            <a:r>
              <a:rPr lang="en-US" dirty="0"/>
              <a:t>understanding of measures of spread (</a:t>
            </a:r>
            <a:r>
              <a:rPr lang="en-US" dirty="0" err="1"/>
              <a:t>esp</a:t>
            </a:r>
            <a:r>
              <a:rPr lang="en-US" dirty="0"/>
              <a:t> variance)</a:t>
            </a:r>
            <a:endParaRPr lang="en-US" dirty="0" smtClean="0"/>
          </a:p>
          <a:p>
            <a:pPr lvl="0"/>
            <a:r>
              <a:rPr lang="en-US" sz="2400" dirty="0" smtClean="0"/>
              <a:t>Order </a:t>
            </a:r>
            <a:r>
              <a:rPr lang="en-US" sz="2400" dirty="0"/>
              <a:t>histograms from LOWEST amount of variability (listed first) to </a:t>
            </a:r>
            <a:r>
              <a:rPr lang="en-US" dirty="0"/>
              <a:t>HIGHEST amount of variability (listed last).  </a:t>
            </a:r>
          </a:p>
          <a:p>
            <a:pPr marL="856706" lvl="2" indent="-457200">
              <a:lnSpc>
                <a:spcPct val="50000"/>
              </a:lnSpc>
              <a:buClr>
                <a:srgbClr val="721414"/>
              </a:buClr>
              <a:buSzPct val="105000"/>
              <a:buFont typeface="+mj-lt"/>
              <a:buAutoNum type="alphaLcPeriod"/>
            </a:pPr>
            <a:r>
              <a:rPr lang="en-US" sz="2200" dirty="0">
                <a:latin typeface="+mn-lt"/>
                <a:cs typeface="ＭＳ Ｐゴシック" pitchFamily="-1" charset="-128"/>
              </a:rPr>
              <a:t>1, 2, 3</a:t>
            </a:r>
          </a:p>
          <a:p>
            <a:pPr marL="856706" lvl="2" indent="-457200">
              <a:lnSpc>
                <a:spcPct val="50000"/>
              </a:lnSpc>
              <a:buClr>
                <a:srgbClr val="721414"/>
              </a:buClr>
              <a:buSzPct val="105000"/>
              <a:buFont typeface="+mj-lt"/>
              <a:buAutoNum type="alphaLcPeriod"/>
            </a:pPr>
            <a:r>
              <a:rPr lang="en-US" sz="2200" dirty="0">
                <a:latin typeface="+mn-lt"/>
                <a:cs typeface="ＭＳ Ｐゴシック" pitchFamily="-1" charset="-128"/>
              </a:rPr>
              <a:t>3, 2, 1</a:t>
            </a:r>
          </a:p>
          <a:p>
            <a:pPr marL="856706" lvl="2" indent="-457200">
              <a:lnSpc>
                <a:spcPct val="50000"/>
              </a:lnSpc>
              <a:buClr>
                <a:srgbClr val="721414"/>
              </a:buClr>
              <a:buSzPct val="105000"/>
              <a:buFont typeface="+mj-lt"/>
              <a:buAutoNum type="alphaLcPeriod"/>
            </a:pPr>
            <a:r>
              <a:rPr lang="en-US" sz="2200" dirty="0">
                <a:latin typeface="+mn-lt"/>
                <a:cs typeface="ＭＳ Ｐゴシック" pitchFamily="-1" charset="-128"/>
              </a:rPr>
              <a:t>3</a:t>
            </a:r>
            <a:r>
              <a:rPr lang="en-US" sz="2200" dirty="0">
                <a:latin typeface="+mn-lt"/>
                <a:cs typeface="ＭＳ Ｐゴシック" pitchFamily="-1" charset="-128"/>
              </a:rPr>
              <a:t>, 1, 2</a:t>
            </a:r>
          </a:p>
          <a:p>
            <a:pPr marL="856706" lvl="2" indent="-457200">
              <a:lnSpc>
                <a:spcPct val="50000"/>
              </a:lnSpc>
              <a:buClr>
                <a:srgbClr val="721414"/>
              </a:buClr>
              <a:buSzPct val="105000"/>
              <a:buFont typeface="+mj-lt"/>
              <a:buAutoNum type="alphaLcPeriod"/>
            </a:pPr>
            <a:r>
              <a:rPr lang="en-US" sz="2200" dirty="0">
                <a:latin typeface="+mn-lt"/>
                <a:cs typeface="ＭＳ Ｐゴシック" pitchFamily="-1" charset="-128"/>
              </a:rPr>
              <a:t>None of </a:t>
            </a:r>
            <a:r>
              <a:rPr lang="en-US" sz="2200" dirty="0" smtClean="0">
                <a:latin typeface="+mn-lt"/>
                <a:cs typeface="ＭＳ Ｐゴシック" pitchFamily="-1" charset="-128"/>
              </a:rPr>
              <a:t>these</a:t>
            </a:r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71819"/>
            <a:ext cx="9144000" cy="174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91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current class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are responsible for reading definition of each in textbook before class</a:t>
            </a:r>
          </a:p>
          <a:p>
            <a:pPr lvl="1"/>
            <a:r>
              <a:rPr lang="en-US" dirty="0" smtClean="0"/>
              <a:t>range</a:t>
            </a:r>
          </a:p>
          <a:p>
            <a:pPr lvl="1"/>
            <a:r>
              <a:rPr lang="en-US" dirty="0" smtClean="0"/>
              <a:t>interquartile range/5-number summary</a:t>
            </a:r>
          </a:p>
          <a:p>
            <a:pPr lvl="1"/>
            <a:r>
              <a:rPr lang="en-US" dirty="0" smtClean="0"/>
              <a:t>variance/standard deviation</a:t>
            </a:r>
          </a:p>
          <a:p>
            <a:r>
              <a:rPr lang="en-US" dirty="0" smtClean="0"/>
              <a:t>Quick review of definitions:  discuss definition of variance, standard deviation</a:t>
            </a:r>
          </a:p>
          <a:p>
            <a:r>
              <a:rPr lang="en-US" dirty="0" smtClean="0"/>
              <a:t>Then ask them a series of multiple choice questions to deepen their understanding</a:t>
            </a:r>
          </a:p>
          <a:p>
            <a:pPr lvl="1"/>
            <a:r>
              <a:rPr lang="en-US" dirty="0" smtClean="0"/>
              <a:t>emphasize the difference between reading a definition and knowing it</a:t>
            </a:r>
          </a:p>
          <a:p>
            <a:pPr lvl="1"/>
            <a:r>
              <a:rPr lang="en-US" dirty="0" smtClean="0"/>
              <a:t>what each measure of spread tells you and what it doesn’t</a:t>
            </a:r>
          </a:p>
          <a:p>
            <a:pPr lvl="1"/>
            <a:r>
              <a:rPr lang="en-US" dirty="0" smtClean="0"/>
              <a:t>the meaning of each measure of spread in real-life situations</a:t>
            </a:r>
          </a:p>
          <a:p>
            <a:r>
              <a:rPr lang="en-US" dirty="0" smtClean="0"/>
              <a:t>Students in groups of 3 or 4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05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Salary inequity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632" y="791805"/>
            <a:ext cx="8855122" cy="2493585"/>
          </a:xfrm>
        </p:spPr>
        <p:txBody>
          <a:bodyPr/>
          <a:lstStyle/>
          <a:p>
            <a:r>
              <a:rPr lang="en-US" dirty="0" smtClean="0"/>
              <a:t>The career office at BC tracks the starting salaries of its graduates:  below are histograms of the starting salaries from 1980 and from 2005, both in 2005 dollars.</a:t>
            </a:r>
          </a:p>
          <a:p>
            <a:pPr lvl="1"/>
            <a:r>
              <a:rPr lang="en-US" dirty="0" smtClean="0"/>
              <a:t>Each group prepare arguments that</a:t>
            </a:r>
          </a:p>
          <a:p>
            <a:pPr lvl="2"/>
            <a:r>
              <a:rPr lang="en-US" dirty="0" smtClean="0"/>
              <a:t>income inequity has </a:t>
            </a:r>
            <a:r>
              <a:rPr lang="en-US" u="sng" dirty="0" smtClean="0"/>
              <a:t>not</a:t>
            </a:r>
            <a:r>
              <a:rPr lang="en-US" dirty="0" smtClean="0"/>
              <a:t> changed from 1980 to 2005</a:t>
            </a:r>
          </a:p>
          <a:p>
            <a:pPr lvl="2"/>
            <a:r>
              <a:rPr lang="en-US" dirty="0" smtClean="0"/>
              <a:t>income inequity has changed from 1980 to 2005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597400" cy="2768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7400" y="3429000"/>
            <a:ext cx="4597400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09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Movie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632" y="791805"/>
            <a:ext cx="8855122" cy="2510195"/>
          </a:xfrm>
        </p:spPr>
        <p:txBody>
          <a:bodyPr/>
          <a:lstStyle/>
          <a:p>
            <a:r>
              <a:rPr lang="en-US" dirty="0" smtClean="0"/>
              <a:t>You’re advising the head of a major movie studio about what type of movie they should make next, either an action movie or a comedy.  You have information about the profit of the action movies and comedies made by the studio in 2013.  </a:t>
            </a:r>
          </a:p>
          <a:p>
            <a:pPr lvl="1"/>
            <a:r>
              <a:rPr lang="en-US" dirty="0"/>
              <a:t>Each group prepare </a:t>
            </a:r>
            <a:r>
              <a:rPr lang="en-US" dirty="0" smtClean="0"/>
              <a:t>arguments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in favor of action movies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in favor of comedies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597400" cy="2768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6600" y="3429000"/>
            <a:ext cx="4597400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70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these questions to increasingly more complex concepts</a:t>
            </a:r>
          </a:p>
        </p:txBody>
      </p:sp>
    </p:spTree>
    <p:extLst>
      <p:ext uri="{BB962C8B-B14F-4D97-AF65-F5344CB8AC3E}">
        <p14:creationId xmlns:p14="http://schemas.microsoft.com/office/powerpoint/2010/main" val="16602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Naomi Schmidt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New Mexico State University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21" y="2655599"/>
            <a:ext cx="2235452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04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C Content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PP_SFINA_PRT_Vis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FINA_PRT_Vis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PRT_Vis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PRT_Vis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PRT_Vi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PRT_Vi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PRT_Vi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BC_Template.pot</Template>
  <TotalTime>42405</TotalTime>
  <Words>538</Words>
  <Application>Microsoft Macintosh PowerPoint</Application>
  <PresentationFormat>On-screen Show (4:3)</PresentationFormat>
  <Paragraphs>65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BC Content</vt:lpstr>
      <vt:lpstr>The impact of the SCHEMATYC workshop  “Identifying and Addressing the Difficult Concepts for Students in the Introductory Statistics Course”</vt:lpstr>
      <vt:lpstr>Introduction</vt:lpstr>
      <vt:lpstr>The workshop</vt:lpstr>
      <vt:lpstr>Inspiration question from workshop</vt:lpstr>
      <vt:lpstr>Our current class approach</vt:lpstr>
      <vt:lpstr>Example: Salary inequity</vt:lpstr>
      <vt:lpstr>Example: Movie making</vt:lpstr>
      <vt:lpstr>Our goals</vt:lpstr>
      <vt:lpstr>Naomi Schmidt  New Mexico State University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</dc:title>
  <dc:creator>Stephanie Jernigan</dc:creator>
  <cp:lastModifiedBy>Stephanie Jernigan</cp:lastModifiedBy>
  <cp:revision>360</cp:revision>
  <cp:lastPrinted>2012-01-18T01:38:24Z</cp:lastPrinted>
  <dcterms:created xsi:type="dcterms:W3CDTF">2012-01-24T21:57:29Z</dcterms:created>
  <dcterms:modified xsi:type="dcterms:W3CDTF">2014-05-23T19:27:39Z</dcterms:modified>
</cp:coreProperties>
</file>