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87" r:id="rId1"/>
  </p:sldMasterIdLst>
  <p:notesMasterIdLst>
    <p:notesMasterId r:id="rId19"/>
  </p:notesMasterIdLst>
  <p:handoutMasterIdLst>
    <p:handoutMasterId r:id="rId20"/>
  </p:handoutMasterIdLst>
  <p:sldIdLst>
    <p:sldId id="256" r:id="rId2"/>
    <p:sldId id="264" r:id="rId3"/>
    <p:sldId id="267" r:id="rId4"/>
    <p:sldId id="259" r:id="rId5"/>
    <p:sldId id="270" r:id="rId6"/>
    <p:sldId id="269" r:id="rId7"/>
    <p:sldId id="284" r:id="rId8"/>
    <p:sldId id="285" r:id="rId9"/>
    <p:sldId id="283" r:id="rId10"/>
    <p:sldId id="286" r:id="rId11"/>
    <p:sldId id="287" r:id="rId12"/>
    <p:sldId id="288" r:id="rId13"/>
    <p:sldId id="290" r:id="rId14"/>
    <p:sldId id="289" r:id="rId15"/>
    <p:sldId id="279" r:id="rId16"/>
    <p:sldId id="282" r:id="rId17"/>
    <p:sldId id="280" r:id="rId18"/>
  </p:sldIdLst>
  <p:sldSz cx="12192000" cy="6858000"/>
  <p:notesSz cx="7086600" cy="93726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73" autoAdjust="0"/>
    <p:restoredTop sz="52707" autoAdjust="0"/>
  </p:normalViewPr>
  <p:slideViewPr>
    <p:cSldViewPr snapToGrid="0">
      <p:cViewPr varScale="1">
        <p:scale>
          <a:sx n="50" d="100"/>
          <a:sy n="50" d="100"/>
        </p:scale>
        <p:origin x="1315" y="38"/>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70" d="100"/>
          <a:sy n="70" d="100"/>
        </p:scale>
        <p:origin x="2266" y="67"/>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0225" cy="469900"/>
          </a:xfrm>
          <a:prstGeom prst="rect">
            <a:avLst/>
          </a:prstGeom>
        </p:spPr>
        <p:txBody>
          <a:bodyPr vert="horz" lIns="91440" tIns="45720" rIns="91440" bIns="45720" rtlCol="0"/>
          <a:lstStyle>
            <a:lvl1pPr algn="l">
              <a:defRPr sz="1200"/>
            </a:lvl1pPr>
          </a:lstStyle>
          <a:p>
            <a:r>
              <a:rPr lang="en-US" dirty="0" smtClean="0"/>
              <a:t>Strategies for Flipping Your Classroom</a:t>
            </a:r>
          </a:p>
          <a:p>
            <a:r>
              <a:rPr lang="en-US" dirty="0" smtClean="0"/>
              <a:t>Ruth Whitmore, W.H. Freeman</a:t>
            </a:r>
            <a:endParaRPr lang="en-US" dirty="0"/>
          </a:p>
        </p:txBody>
      </p:sp>
      <p:sp>
        <p:nvSpPr>
          <p:cNvPr id="3" name="Date Placeholder 2"/>
          <p:cNvSpPr>
            <a:spLocks noGrp="1"/>
          </p:cNvSpPr>
          <p:nvPr>
            <p:ph type="dt" sz="quarter" idx="1"/>
          </p:nvPr>
        </p:nvSpPr>
        <p:spPr>
          <a:xfrm>
            <a:off x="4014788" y="0"/>
            <a:ext cx="3070225" cy="469900"/>
          </a:xfrm>
          <a:prstGeom prst="rect">
            <a:avLst/>
          </a:prstGeom>
        </p:spPr>
        <p:txBody>
          <a:bodyPr vert="horz" lIns="91440" tIns="45720" rIns="91440" bIns="45720" rtlCol="0"/>
          <a:lstStyle>
            <a:lvl1pPr algn="r">
              <a:defRPr sz="1200"/>
            </a:lvl1pPr>
          </a:lstStyle>
          <a:p>
            <a:r>
              <a:rPr lang="en-US" dirty="0" err="1" smtClean="0"/>
              <a:t>eCOTS</a:t>
            </a:r>
            <a:r>
              <a:rPr lang="en-US" dirty="0" smtClean="0"/>
              <a:t> Session </a:t>
            </a:r>
            <a:fld id="{27E9BE26-B10D-468F-BB0C-730C13C9763B}" type="datetimeFigureOut">
              <a:rPr lang="en-US" smtClean="0"/>
              <a:t>5/23/2014</a:t>
            </a:fld>
            <a:endParaRPr lang="en-US" dirty="0"/>
          </a:p>
        </p:txBody>
      </p:sp>
      <p:sp>
        <p:nvSpPr>
          <p:cNvPr id="4" name="Footer Placeholder 3"/>
          <p:cNvSpPr>
            <a:spLocks noGrp="1"/>
          </p:cNvSpPr>
          <p:nvPr>
            <p:ph type="ftr" sz="quarter" idx="2"/>
          </p:nvPr>
        </p:nvSpPr>
        <p:spPr>
          <a:xfrm>
            <a:off x="0" y="8902700"/>
            <a:ext cx="3070225" cy="4699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4014788" y="8902700"/>
            <a:ext cx="3070225" cy="469900"/>
          </a:xfrm>
          <a:prstGeom prst="rect">
            <a:avLst/>
          </a:prstGeom>
        </p:spPr>
        <p:txBody>
          <a:bodyPr vert="horz" lIns="91440" tIns="45720" rIns="91440" bIns="45720" rtlCol="0" anchor="b"/>
          <a:lstStyle>
            <a:lvl1pPr algn="r">
              <a:defRPr sz="1200"/>
            </a:lvl1pPr>
          </a:lstStyle>
          <a:p>
            <a:fld id="{0A700765-0C89-44F1-B378-97CF66E28E98}" type="slidenum">
              <a:rPr lang="en-US" smtClean="0"/>
              <a:t>‹#›</a:t>
            </a:fld>
            <a:endParaRPr lang="en-US"/>
          </a:p>
        </p:txBody>
      </p:sp>
    </p:spTree>
    <p:extLst>
      <p:ext uri="{BB962C8B-B14F-4D97-AF65-F5344CB8AC3E}">
        <p14:creationId xmlns:p14="http://schemas.microsoft.com/office/powerpoint/2010/main" val="10124072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0860" cy="470258"/>
          </a:xfrm>
          <a:prstGeom prst="rect">
            <a:avLst/>
          </a:prstGeom>
        </p:spPr>
        <p:txBody>
          <a:bodyPr vert="horz" lIns="94046" tIns="47023" rIns="94046" bIns="47023" rtlCol="0"/>
          <a:lstStyle>
            <a:lvl1pPr algn="l">
              <a:defRPr sz="1200"/>
            </a:lvl1pPr>
          </a:lstStyle>
          <a:p>
            <a:endParaRPr lang="en-US"/>
          </a:p>
        </p:txBody>
      </p:sp>
      <p:sp>
        <p:nvSpPr>
          <p:cNvPr id="3" name="Date Placeholder 2"/>
          <p:cNvSpPr>
            <a:spLocks noGrp="1"/>
          </p:cNvSpPr>
          <p:nvPr>
            <p:ph type="dt" idx="1"/>
          </p:nvPr>
        </p:nvSpPr>
        <p:spPr>
          <a:xfrm>
            <a:off x="4014100" y="0"/>
            <a:ext cx="3070860" cy="470258"/>
          </a:xfrm>
          <a:prstGeom prst="rect">
            <a:avLst/>
          </a:prstGeom>
        </p:spPr>
        <p:txBody>
          <a:bodyPr vert="horz" lIns="94046" tIns="47023" rIns="94046" bIns="47023" rtlCol="0"/>
          <a:lstStyle>
            <a:lvl1pPr algn="r">
              <a:defRPr sz="1200"/>
            </a:lvl1pPr>
          </a:lstStyle>
          <a:p>
            <a:fld id="{B70064CB-3800-4304-9D85-05EB62B17550}" type="datetimeFigureOut">
              <a:rPr lang="en-US" smtClean="0"/>
              <a:t>5/23/2014</a:t>
            </a:fld>
            <a:endParaRPr lang="en-US"/>
          </a:p>
        </p:txBody>
      </p:sp>
      <p:sp>
        <p:nvSpPr>
          <p:cNvPr id="4" name="Slide Image Placeholder 3"/>
          <p:cNvSpPr>
            <a:spLocks noGrp="1" noRot="1" noChangeAspect="1"/>
          </p:cNvSpPr>
          <p:nvPr>
            <p:ph type="sldImg" idx="2"/>
          </p:nvPr>
        </p:nvSpPr>
        <p:spPr>
          <a:xfrm>
            <a:off x="730250" y="1171575"/>
            <a:ext cx="5626100" cy="3163888"/>
          </a:xfrm>
          <a:prstGeom prst="rect">
            <a:avLst/>
          </a:prstGeom>
          <a:noFill/>
          <a:ln w="12700">
            <a:solidFill>
              <a:prstClr val="black"/>
            </a:solidFill>
          </a:ln>
        </p:spPr>
        <p:txBody>
          <a:bodyPr vert="horz" lIns="94046" tIns="47023" rIns="94046" bIns="47023" rtlCol="0" anchor="ctr"/>
          <a:lstStyle/>
          <a:p>
            <a:endParaRPr lang="en-US"/>
          </a:p>
        </p:txBody>
      </p:sp>
      <p:sp>
        <p:nvSpPr>
          <p:cNvPr id="5" name="Notes Placeholder 4"/>
          <p:cNvSpPr>
            <a:spLocks noGrp="1"/>
          </p:cNvSpPr>
          <p:nvPr>
            <p:ph type="body" sz="quarter" idx="3"/>
          </p:nvPr>
        </p:nvSpPr>
        <p:spPr>
          <a:xfrm>
            <a:off x="708660" y="4510564"/>
            <a:ext cx="5669280" cy="3690461"/>
          </a:xfrm>
          <a:prstGeom prst="rect">
            <a:avLst/>
          </a:prstGeom>
        </p:spPr>
        <p:txBody>
          <a:bodyPr vert="horz" lIns="94046" tIns="47023" rIns="94046" bIns="47023"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902344"/>
            <a:ext cx="3070860" cy="470257"/>
          </a:xfrm>
          <a:prstGeom prst="rect">
            <a:avLst/>
          </a:prstGeom>
        </p:spPr>
        <p:txBody>
          <a:bodyPr vert="horz" lIns="94046" tIns="47023" rIns="94046" bIns="47023" rtlCol="0" anchor="b"/>
          <a:lstStyle>
            <a:lvl1pPr algn="l">
              <a:defRPr sz="1200"/>
            </a:lvl1pPr>
          </a:lstStyle>
          <a:p>
            <a:endParaRPr lang="en-US"/>
          </a:p>
        </p:txBody>
      </p:sp>
      <p:sp>
        <p:nvSpPr>
          <p:cNvPr id="7" name="Slide Number Placeholder 6"/>
          <p:cNvSpPr>
            <a:spLocks noGrp="1"/>
          </p:cNvSpPr>
          <p:nvPr>
            <p:ph type="sldNum" sz="quarter" idx="5"/>
          </p:nvPr>
        </p:nvSpPr>
        <p:spPr>
          <a:xfrm>
            <a:off x="4014100" y="8902344"/>
            <a:ext cx="3070860" cy="470257"/>
          </a:xfrm>
          <a:prstGeom prst="rect">
            <a:avLst/>
          </a:prstGeom>
        </p:spPr>
        <p:txBody>
          <a:bodyPr vert="horz" lIns="94046" tIns="47023" rIns="94046" bIns="47023" rtlCol="0" anchor="b"/>
          <a:lstStyle>
            <a:lvl1pPr algn="r">
              <a:defRPr sz="1200"/>
            </a:lvl1pPr>
          </a:lstStyle>
          <a:p>
            <a:fld id="{3EDF87DE-627F-4682-97BC-C79C0511DE9D}" type="slidenum">
              <a:rPr lang="en-US" smtClean="0"/>
              <a:t>‹#›</a:t>
            </a:fld>
            <a:endParaRPr lang="en-US"/>
          </a:p>
        </p:txBody>
      </p:sp>
    </p:spTree>
    <p:extLst>
      <p:ext uri="{BB962C8B-B14F-4D97-AF65-F5344CB8AC3E}">
        <p14:creationId xmlns:p14="http://schemas.microsoft.com/office/powerpoint/2010/main" val="10545719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Presentation May 23, 2014 at 11:30 Central time</a:t>
            </a:r>
          </a:p>
          <a:p>
            <a:endParaRPr lang="en-US" dirty="0" smtClean="0"/>
          </a:p>
          <a:p>
            <a:r>
              <a:rPr lang="en-US" dirty="0" smtClean="0"/>
              <a:t>Welcome, and thank you for your attendance</a:t>
            </a:r>
            <a:r>
              <a:rPr lang="en-US" baseline="0" dirty="0" smtClean="0"/>
              <a:t> at this session on the last day of </a:t>
            </a:r>
            <a:r>
              <a:rPr lang="en-US" baseline="0" dirty="0" err="1" smtClean="0"/>
              <a:t>eCOTS</a:t>
            </a:r>
            <a:r>
              <a:rPr lang="en-US" baseline="0" dirty="0" smtClean="0"/>
              <a:t>.  In the next half-hour we will be discussing strategies for flipping your classroom.   The research on the efficacy of this model continues to flow.   It has convinced many instructors to try a flipped model for themselves.  Perhaps you are one of those people.</a:t>
            </a:r>
          </a:p>
          <a:p>
            <a:endParaRPr lang="en-US" baseline="0" dirty="0" smtClean="0"/>
          </a:p>
          <a:p>
            <a:r>
              <a:rPr lang="en-US" baseline="0" dirty="0" smtClean="0"/>
              <a:t>In our short session today, I will not be addressing whether or not you should flip your classroom.  I am assuming that you have decided that a flipped classroom is worth doing –  or at least exploring what is available to help accomplish this.   I think you will like what you see in the next 20 minutes or so.</a:t>
            </a:r>
            <a:endParaRPr lang="en-US" dirty="0"/>
          </a:p>
        </p:txBody>
      </p:sp>
      <p:sp>
        <p:nvSpPr>
          <p:cNvPr id="4" name="Slide Number Placeholder 3"/>
          <p:cNvSpPr>
            <a:spLocks noGrp="1"/>
          </p:cNvSpPr>
          <p:nvPr>
            <p:ph type="sldNum" sz="quarter" idx="10"/>
          </p:nvPr>
        </p:nvSpPr>
        <p:spPr/>
        <p:txBody>
          <a:bodyPr/>
          <a:lstStyle/>
          <a:p>
            <a:fld id="{3EDF87DE-627F-4682-97BC-C79C0511DE9D}" type="slidenum">
              <a:rPr lang="en-US" smtClean="0"/>
              <a:t>1</a:t>
            </a:fld>
            <a:endParaRPr lang="en-US"/>
          </a:p>
        </p:txBody>
      </p:sp>
    </p:spTree>
    <p:extLst>
      <p:ext uri="{BB962C8B-B14F-4D97-AF65-F5344CB8AC3E}">
        <p14:creationId xmlns:p14="http://schemas.microsoft.com/office/powerpoint/2010/main" val="23333026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DF87DE-627F-4682-97BC-C79C0511DE9D}" type="slidenum">
              <a:rPr lang="en-US" smtClean="0"/>
              <a:t>11</a:t>
            </a:fld>
            <a:endParaRPr lang="en-US"/>
          </a:p>
        </p:txBody>
      </p:sp>
    </p:spTree>
    <p:extLst>
      <p:ext uri="{BB962C8B-B14F-4D97-AF65-F5344CB8AC3E}">
        <p14:creationId xmlns:p14="http://schemas.microsoft.com/office/powerpoint/2010/main" val="41908401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DF87DE-627F-4682-97BC-C79C0511DE9D}" type="slidenum">
              <a:rPr lang="en-US" smtClean="0"/>
              <a:t>12</a:t>
            </a:fld>
            <a:endParaRPr lang="en-US"/>
          </a:p>
        </p:txBody>
      </p:sp>
    </p:spTree>
    <p:extLst>
      <p:ext uri="{BB962C8B-B14F-4D97-AF65-F5344CB8AC3E}">
        <p14:creationId xmlns:p14="http://schemas.microsoft.com/office/powerpoint/2010/main" val="27277392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DF87DE-627F-4682-97BC-C79C0511DE9D}" type="slidenum">
              <a:rPr lang="en-US" smtClean="0"/>
              <a:t>13</a:t>
            </a:fld>
            <a:endParaRPr lang="en-US"/>
          </a:p>
        </p:txBody>
      </p:sp>
    </p:spTree>
    <p:extLst>
      <p:ext uri="{BB962C8B-B14F-4D97-AF65-F5344CB8AC3E}">
        <p14:creationId xmlns:p14="http://schemas.microsoft.com/office/powerpoint/2010/main" val="19864336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DF87DE-627F-4682-97BC-C79C0511DE9D}" type="slidenum">
              <a:rPr lang="en-US" smtClean="0"/>
              <a:t>14</a:t>
            </a:fld>
            <a:endParaRPr lang="en-US"/>
          </a:p>
        </p:txBody>
      </p:sp>
    </p:spTree>
    <p:extLst>
      <p:ext uri="{BB962C8B-B14F-4D97-AF65-F5344CB8AC3E}">
        <p14:creationId xmlns:p14="http://schemas.microsoft.com/office/powerpoint/2010/main" val="6752159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have just reviewed some of the </a:t>
            </a:r>
            <a:r>
              <a:rPr lang="en-US" dirty="0" err="1" smtClean="0"/>
              <a:t>StatTools</a:t>
            </a:r>
            <a:r>
              <a:rPr lang="en-US" baseline="0" dirty="0" smtClean="0"/>
              <a:t> available from W.H. Freeman.  These have purpose, and can be used to address specific learning objectives.  </a:t>
            </a:r>
          </a:p>
          <a:p>
            <a:r>
              <a:rPr lang="en-US" baseline="0" dirty="0" smtClean="0"/>
              <a:t>They can be part of your course design to meet the challenges listed here:</a:t>
            </a:r>
          </a:p>
          <a:p>
            <a:endParaRPr lang="en-US" baseline="0" dirty="0" smtClean="0"/>
          </a:p>
          <a:p>
            <a:r>
              <a:rPr lang="en-US" baseline="0" dirty="0" smtClean="0"/>
              <a:t>Meeting the needs of students as they gain first exposure to concepts  </a:t>
            </a:r>
          </a:p>
          <a:p>
            <a:r>
              <a:rPr lang="en-US" baseline="0" dirty="0" smtClean="0"/>
              <a:t>Providing incentives to prepare for class  - the incentives are there because all of these resources are assignable with or without grades being associated to them.</a:t>
            </a:r>
          </a:p>
          <a:p>
            <a:r>
              <a:rPr lang="en-US" baseline="0" dirty="0" smtClean="0"/>
              <a:t>And </a:t>
            </a:r>
          </a:p>
          <a:p>
            <a:r>
              <a:rPr lang="en-US" baseline="0" dirty="0" smtClean="0"/>
              <a:t>Providing a way for you to know - what your students know.  </a:t>
            </a:r>
            <a:endParaRPr lang="en-US" dirty="0" smtClean="0"/>
          </a:p>
          <a:p>
            <a:endParaRPr lang="en-US" dirty="0" smtClean="0"/>
          </a:p>
          <a:p>
            <a:endParaRPr lang="en-US" dirty="0" smtClean="0"/>
          </a:p>
        </p:txBody>
      </p:sp>
      <p:sp>
        <p:nvSpPr>
          <p:cNvPr id="4" name="Slide Number Placeholder 3"/>
          <p:cNvSpPr>
            <a:spLocks noGrp="1"/>
          </p:cNvSpPr>
          <p:nvPr>
            <p:ph type="sldNum" sz="quarter" idx="10"/>
          </p:nvPr>
        </p:nvSpPr>
        <p:spPr/>
        <p:txBody>
          <a:bodyPr/>
          <a:lstStyle/>
          <a:p>
            <a:fld id="{3EDF87DE-627F-4682-97BC-C79C0511DE9D}" type="slidenum">
              <a:rPr lang="en-US" smtClean="0"/>
              <a:t>15</a:t>
            </a:fld>
            <a:endParaRPr lang="en-US"/>
          </a:p>
        </p:txBody>
      </p:sp>
    </p:spTree>
    <p:extLst>
      <p:ext uri="{BB962C8B-B14F-4D97-AF65-F5344CB8AC3E}">
        <p14:creationId xmlns:p14="http://schemas.microsoft.com/office/powerpoint/2010/main" val="31276514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 is not enough for</a:t>
            </a:r>
            <a:r>
              <a:rPr lang="en-US" baseline="0" dirty="0" smtClean="0"/>
              <a:t> me to just show you all these well-developed resources.  I also need to let you know how you might use them.</a:t>
            </a:r>
          </a:p>
          <a:p>
            <a:endParaRPr lang="en-US" baseline="0" dirty="0" smtClean="0"/>
          </a:p>
          <a:p>
            <a:r>
              <a:rPr lang="en-US" baseline="0" dirty="0" smtClean="0"/>
              <a:t>First, all our introduction to statistics textbooks are integrated with these resources.</a:t>
            </a:r>
          </a:p>
          <a:p>
            <a:endParaRPr lang="en-US" baseline="0" dirty="0" smtClean="0"/>
          </a:p>
          <a:p>
            <a:r>
              <a:rPr lang="en-US" baseline="0" dirty="0" smtClean="0"/>
              <a:t>All resources are assignable - with or without grades – and these are delivered within a full course management system  - on several different platforms.  </a:t>
            </a:r>
          </a:p>
          <a:p>
            <a:endParaRPr lang="en-US" baseline="0" dirty="0" smtClean="0"/>
          </a:p>
          <a:p>
            <a:r>
              <a:rPr lang="en-US" baseline="0" dirty="0" smtClean="0"/>
              <a:t>As I said at the beginning of the session, the flipped model is truly a fundamental shift in the way we provide education.  The amount of time required for successful implementation -  from the first semester on … is a definite challenge.  W.H Freeman’s resources give you a strategy for success in your classroom.</a:t>
            </a:r>
            <a:endParaRPr lang="en-US" dirty="0" smtClean="0"/>
          </a:p>
          <a:p>
            <a:endParaRPr lang="en-US" baseline="0" dirty="0" smtClean="0"/>
          </a:p>
          <a:p>
            <a:r>
              <a:rPr lang="en-US" baseline="0" dirty="0" smtClean="0"/>
              <a:t>Let me point you in the right direction to find out more information.</a:t>
            </a:r>
            <a:endParaRPr lang="en-US" dirty="0"/>
          </a:p>
        </p:txBody>
      </p:sp>
      <p:sp>
        <p:nvSpPr>
          <p:cNvPr id="4" name="Slide Number Placeholder 3"/>
          <p:cNvSpPr>
            <a:spLocks noGrp="1"/>
          </p:cNvSpPr>
          <p:nvPr>
            <p:ph type="sldNum" sz="quarter" idx="10"/>
          </p:nvPr>
        </p:nvSpPr>
        <p:spPr/>
        <p:txBody>
          <a:bodyPr/>
          <a:lstStyle/>
          <a:p>
            <a:fld id="{3EDF87DE-627F-4682-97BC-C79C0511DE9D}" type="slidenum">
              <a:rPr lang="en-US" smtClean="0"/>
              <a:t>16</a:t>
            </a:fld>
            <a:endParaRPr lang="en-US"/>
          </a:p>
        </p:txBody>
      </p:sp>
    </p:spTree>
    <p:extLst>
      <p:ext uri="{BB962C8B-B14F-4D97-AF65-F5344CB8AC3E}">
        <p14:creationId xmlns:p14="http://schemas.microsoft.com/office/powerpoint/2010/main" val="12953049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conclusion,</a:t>
            </a:r>
            <a:r>
              <a:rPr lang="en-US" baseline="0" dirty="0" smtClean="0"/>
              <a:t>  I would like to reiterate that the resources I have just shown - are available within our course delivery platforms -  With just a few clicks to assign due dates and grade points, your students will get credit for doing this work.  Quizzes and homework would take a few more clicks, but are available for your use.  </a:t>
            </a:r>
          </a:p>
          <a:p>
            <a:endParaRPr lang="en-US" baseline="0" dirty="0" smtClean="0"/>
          </a:p>
          <a:p>
            <a:r>
              <a:rPr lang="en-US" baseline="0" dirty="0" smtClean="0"/>
              <a:t>As I said at the beginning of the session, the flipped model is truly a fundamental shift in the way we provide education.  The amount of time required for successful implementation from the first semester on …is a definite challenge.  Our resources give you a strategy for success in your classroom.</a:t>
            </a:r>
            <a:endParaRPr lang="en-US" dirty="0" smtClean="0"/>
          </a:p>
          <a:p>
            <a:r>
              <a:rPr lang="en-US" dirty="0" smtClean="0"/>
              <a:t>Thank</a:t>
            </a:r>
            <a:r>
              <a:rPr lang="en-US" baseline="0" dirty="0" smtClean="0"/>
              <a:t> you for attending this session with me.  </a:t>
            </a:r>
          </a:p>
          <a:p>
            <a:r>
              <a:rPr lang="en-US" baseline="0" dirty="0" smtClean="0"/>
              <a:t>Are there questions?</a:t>
            </a:r>
            <a:endParaRPr lang="en-US" dirty="0"/>
          </a:p>
        </p:txBody>
      </p:sp>
      <p:sp>
        <p:nvSpPr>
          <p:cNvPr id="4" name="Slide Number Placeholder 3"/>
          <p:cNvSpPr>
            <a:spLocks noGrp="1"/>
          </p:cNvSpPr>
          <p:nvPr>
            <p:ph type="sldNum" sz="quarter" idx="10"/>
          </p:nvPr>
        </p:nvSpPr>
        <p:spPr/>
        <p:txBody>
          <a:bodyPr/>
          <a:lstStyle/>
          <a:p>
            <a:fld id="{3EDF87DE-627F-4682-97BC-C79C0511DE9D}" type="slidenum">
              <a:rPr lang="en-US" smtClean="0"/>
              <a:t>17</a:t>
            </a:fld>
            <a:endParaRPr lang="en-US"/>
          </a:p>
        </p:txBody>
      </p:sp>
    </p:spTree>
    <p:extLst>
      <p:ext uri="{BB962C8B-B14F-4D97-AF65-F5344CB8AC3E}">
        <p14:creationId xmlns:p14="http://schemas.microsoft.com/office/powerpoint/2010/main" val="18271671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Flipping the classroom</a:t>
            </a:r>
            <a:r>
              <a:rPr lang="en-US" baseline="0" dirty="0" smtClean="0"/>
              <a:t> has other names: Inverted classrooms, Instruction promoting Participatory Learning, Active learning, Problem-based learning, all of which describe a student-centered pedagogy that may not have been your experience when you were students.  </a:t>
            </a:r>
          </a:p>
          <a:p>
            <a:endParaRPr lang="en-US" dirty="0" smtClean="0"/>
          </a:p>
          <a:p>
            <a:r>
              <a:rPr lang="en-US" dirty="0" smtClean="0"/>
              <a:t>So.. To start, I</a:t>
            </a:r>
            <a:r>
              <a:rPr lang="en-US" baseline="0" dirty="0" smtClean="0"/>
              <a:t> would like to begin with a poll, What attributes do you associate with Flipped Classrooms?  Choose as many as apply in the list of possibilities.   </a:t>
            </a:r>
          </a:p>
          <a:p>
            <a:endParaRPr lang="en-US" baseline="0" dirty="0" smtClean="0"/>
          </a:p>
          <a:p>
            <a:r>
              <a:rPr lang="en-US" baseline="0" dirty="0" smtClean="0"/>
              <a:t>=================================================</a:t>
            </a:r>
          </a:p>
          <a:p>
            <a:endParaRPr lang="en-US" baseline="0" dirty="0" smtClean="0"/>
          </a:p>
          <a:p>
            <a:pPr defTabSz="940460"/>
            <a:r>
              <a:rPr lang="en-US" baseline="0" dirty="0" smtClean="0"/>
              <a:t>Lets look at the results…</a:t>
            </a:r>
          </a:p>
          <a:p>
            <a:pPr defTabSz="940460"/>
            <a:endParaRPr lang="en-US" baseline="0" dirty="0" smtClean="0"/>
          </a:p>
          <a:p>
            <a:pPr defTabSz="940460"/>
            <a:r>
              <a:rPr lang="en-US" baseline="0" dirty="0" smtClean="0"/>
              <a:t>….. Yes, I sort of stacked the deck here.  As I expected most of you checked most of the responses.</a:t>
            </a:r>
            <a:endParaRPr lang="en-US" dirty="0" smtClean="0"/>
          </a:p>
          <a:p>
            <a:endParaRPr lang="en-US" baseline="0" dirty="0" smtClean="0"/>
          </a:p>
        </p:txBody>
      </p:sp>
      <p:sp>
        <p:nvSpPr>
          <p:cNvPr id="4" name="Slide Number Placeholder 3"/>
          <p:cNvSpPr>
            <a:spLocks noGrp="1"/>
          </p:cNvSpPr>
          <p:nvPr>
            <p:ph type="sldNum" sz="quarter" idx="10"/>
          </p:nvPr>
        </p:nvSpPr>
        <p:spPr/>
        <p:txBody>
          <a:bodyPr/>
          <a:lstStyle/>
          <a:p>
            <a:fld id="{3EDF87DE-627F-4682-97BC-C79C0511DE9D}" type="slidenum">
              <a:rPr lang="en-US" smtClean="0"/>
              <a:t>2</a:t>
            </a:fld>
            <a:endParaRPr lang="en-US"/>
          </a:p>
        </p:txBody>
      </p:sp>
    </p:spTree>
    <p:extLst>
      <p:ext uri="{BB962C8B-B14F-4D97-AF65-F5344CB8AC3E}">
        <p14:creationId xmlns:p14="http://schemas.microsoft.com/office/powerpoint/2010/main" val="28644200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0460">
              <a:defRPr/>
            </a:pPr>
            <a:r>
              <a:rPr lang="en-US" dirty="0" smtClean="0"/>
              <a:t>So,</a:t>
            </a:r>
            <a:r>
              <a:rPr lang="en-US" baseline="0" dirty="0" smtClean="0"/>
              <a:t> l</a:t>
            </a:r>
            <a:r>
              <a:rPr lang="en-US" dirty="0" smtClean="0"/>
              <a:t>et’s start with defining what I mean by a Flipped Classroom</a:t>
            </a:r>
            <a:r>
              <a:rPr lang="en-US" baseline="0" dirty="0" smtClean="0"/>
              <a:t>, </a:t>
            </a:r>
          </a:p>
          <a:p>
            <a:pPr defTabSz="940460">
              <a:defRPr/>
            </a:pPr>
            <a:endParaRPr lang="en-US" baseline="0" dirty="0" smtClean="0"/>
          </a:p>
          <a:p>
            <a:pPr marL="0" marR="0" indent="0" algn="l" defTabSz="940460" rtl="0" eaLnBrk="1" fontAlgn="auto" latinLnBrk="0" hangingPunct="1">
              <a:lnSpc>
                <a:spcPct val="100000"/>
              </a:lnSpc>
              <a:spcBef>
                <a:spcPts val="0"/>
              </a:spcBef>
              <a:spcAft>
                <a:spcPts val="0"/>
              </a:spcAft>
              <a:buClrTx/>
              <a:buSzTx/>
              <a:buFontTx/>
              <a:buNone/>
              <a:tabLst/>
              <a:defRPr/>
            </a:pPr>
            <a:r>
              <a:rPr lang="en-US" sz="1200" dirty="0" smtClean="0"/>
              <a:t>An inverted (or flipped) classroom is a specific type of blended learning design - that uses technology to move lectures outside the classroom - and uses learning activities to move practice with concepts - inside the classroom. </a:t>
            </a:r>
          </a:p>
          <a:p>
            <a:pPr defTabSz="940460">
              <a:defRPr/>
            </a:pPr>
            <a:endParaRPr lang="en-US" baseline="0" dirty="0" smtClean="0"/>
          </a:p>
          <a:p>
            <a:pPr defTabSz="940460">
              <a:defRPr/>
            </a:pPr>
            <a:r>
              <a:rPr lang="en-US" baseline="0" dirty="0" smtClean="0"/>
              <a:t>… </a:t>
            </a:r>
            <a:r>
              <a:rPr lang="en-US" dirty="0" smtClean="0"/>
              <a:t>Whatever, you call this model, in essence, it is a fundamental</a:t>
            </a:r>
            <a:r>
              <a:rPr lang="en-US" baseline="0" dirty="0" smtClean="0"/>
              <a:t> shift in expectations for students and instructors.  Students are expected to prepare for class – gaining their first exposure to new material outside the classroom.  Instructors are expected to provide the materials for this first exposure, AND provide an enriching active-learning environment in the classroom.</a:t>
            </a:r>
          </a:p>
          <a:p>
            <a:pPr defTabSz="940460">
              <a:defRPr/>
            </a:pPr>
            <a:endParaRPr lang="en-US" dirty="0" smtClean="0"/>
          </a:p>
        </p:txBody>
      </p:sp>
      <p:sp>
        <p:nvSpPr>
          <p:cNvPr id="4" name="Slide Number Placeholder 3"/>
          <p:cNvSpPr>
            <a:spLocks noGrp="1"/>
          </p:cNvSpPr>
          <p:nvPr>
            <p:ph type="sldNum" sz="quarter" idx="10"/>
          </p:nvPr>
        </p:nvSpPr>
        <p:spPr/>
        <p:txBody>
          <a:bodyPr/>
          <a:lstStyle/>
          <a:p>
            <a:fld id="{3EDF87DE-627F-4682-97BC-C79C0511DE9D}" type="slidenum">
              <a:rPr lang="en-US" smtClean="0"/>
              <a:t>3</a:t>
            </a:fld>
            <a:endParaRPr lang="en-US"/>
          </a:p>
        </p:txBody>
      </p:sp>
    </p:spTree>
    <p:extLst>
      <p:ext uri="{BB962C8B-B14F-4D97-AF65-F5344CB8AC3E}">
        <p14:creationId xmlns:p14="http://schemas.microsoft.com/office/powerpoint/2010/main" val="26340764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solidFill>
                  <a:schemeClr val="tx1"/>
                </a:solidFill>
              </a:rPr>
              <a:t>Key Elements for success in a flipped classroom are listed here.</a:t>
            </a:r>
          </a:p>
          <a:p>
            <a:r>
              <a:rPr lang="en-US" dirty="0" smtClean="0">
                <a:solidFill>
                  <a:schemeClr val="tx1"/>
                </a:solidFill>
              </a:rPr>
              <a:t>In this</a:t>
            </a:r>
            <a:r>
              <a:rPr lang="en-US" baseline="0" dirty="0" smtClean="0">
                <a:solidFill>
                  <a:schemeClr val="tx1"/>
                </a:solidFill>
              </a:rPr>
              <a:t> session, I intend to address the first three key elements, the pre-lecture elements.  </a:t>
            </a:r>
          </a:p>
          <a:p>
            <a:endParaRPr lang="en-US" baseline="0" dirty="0" smtClean="0">
              <a:solidFill>
                <a:schemeClr val="tx1"/>
              </a:solidFill>
            </a:endParaRPr>
          </a:p>
          <a:p>
            <a:r>
              <a:rPr lang="en-US" baseline="0" dirty="0" smtClean="0">
                <a:solidFill>
                  <a:schemeClr val="tx1"/>
                </a:solidFill>
              </a:rPr>
              <a:t> Provide an opportunity for students to gain first exposure prior to class.</a:t>
            </a:r>
          </a:p>
          <a:p>
            <a:r>
              <a:rPr lang="en-US" baseline="0" dirty="0" smtClean="0">
                <a:solidFill>
                  <a:schemeClr val="tx1"/>
                </a:solidFill>
              </a:rPr>
              <a:t>Provide an incentive for students to prepare for class. – This is human nature… we react positively to incentives. Students are no different.  They will be more prepared for your in-class activities - if there are due dates, and credit given for preparing for class.</a:t>
            </a:r>
          </a:p>
          <a:p>
            <a:r>
              <a:rPr lang="en-US" baseline="0" dirty="0" smtClean="0">
                <a:solidFill>
                  <a:schemeClr val="tx1"/>
                </a:solidFill>
              </a:rPr>
              <a:t>…And to help you address the needs of your students:</a:t>
            </a:r>
          </a:p>
          <a:p>
            <a:r>
              <a:rPr lang="en-US" baseline="0" dirty="0" smtClean="0">
                <a:solidFill>
                  <a:schemeClr val="tx1"/>
                </a:solidFill>
              </a:rPr>
              <a:t>Provide a mechanism to assess student understanding of the concepts delivered prior to class.</a:t>
            </a:r>
          </a:p>
          <a:p>
            <a:endParaRPr lang="en-US" baseline="0" dirty="0" smtClean="0">
              <a:solidFill>
                <a:schemeClr val="tx1"/>
              </a:solidFill>
            </a:endParaRPr>
          </a:p>
          <a:p>
            <a:r>
              <a:rPr lang="en-US" baseline="0" dirty="0" smtClean="0">
                <a:solidFill>
                  <a:schemeClr val="tx1"/>
                </a:solidFill>
              </a:rPr>
              <a:t>The last element listed here encapsulates the changed focus of your classroom in the flipped model.  </a:t>
            </a:r>
          </a:p>
          <a:p>
            <a:r>
              <a:rPr lang="en-US" baseline="0" dirty="0" smtClean="0">
                <a:solidFill>
                  <a:schemeClr val="tx1"/>
                </a:solidFill>
              </a:rPr>
              <a:t>Provide in-class activities that promote deeper learning.</a:t>
            </a:r>
          </a:p>
          <a:p>
            <a:endParaRPr lang="en-US" baseline="0" dirty="0" smtClean="0">
              <a:solidFill>
                <a:schemeClr val="tx1"/>
              </a:solidFill>
            </a:endParaRPr>
          </a:p>
          <a:p>
            <a:r>
              <a:rPr lang="en-US" baseline="0" dirty="0" smtClean="0">
                <a:solidFill>
                  <a:schemeClr val="tx1"/>
                </a:solidFill>
              </a:rPr>
              <a:t>While this list is not long, it presents challenges for you as instructors</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3EDF87DE-627F-4682-97BC-C79C0511DE9D}" type="slidenum">
              <a:rPr lang="en-US" smtClean="0"/>
              <a:t>4</a:t>
            </a:fld>
            <a:endParaRPr lang="en-US"/>
          </a:p>
        </p:txBody>
      </p:sp>
    </p:spTree>
    <p:extLst>
      <p:ext uri="{BB962C8B-B14F-4D97-AF65-F5344CB8AC3E}">
        <p14:creationId xmlns:p14="http://schemas.microsoft.com/office/powerpoint/2010/main" val="35074212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The Challenges you face:</a:t>
            </a:r>
          </a:p>
          <a:p>
            <a:endParaRPr lang="en-US" dirty="0" smtClean="0"/>
          </a:p>
          <a:p>
            <a:r>
              <a:rPr lang="en-US" dirty="0" smtClean="0"/>
              <a:t>Preparing first exposure activities</a:t>
            </a:r>
          </a:p>
          <a:p>
            <a:r>
              <a:rPr lang="en-US" dirty="0" smtClean="0"/>
              <a:t>Designing incentives for students to do the preparatory work</a:t>
            </a:r>
          </a:p>
          <a:p>
            <a:r>
              <a:rPr lang="en-US" dirty="0" smtClean="0"/>
              <a:t>Creating assessments - to give</a:t>
            </a:r>
            <a:r>
              <a:rPr lang="en-US" baseline="0" dirty="0" smtClean="0"/>
              <a:t> you feedback about your students understanding</a:t>
            </a:r>
          </a:p>
          <a:p>
            <a:r>
              <a:rPr lang="en-US" baseline="0" dirty="0" smtClean="0"/>
              <a:t>Developing the active in-class </a:t>
            </a:r>
            <a:r>
              <a:rPr lang="en-US" baseline="0" dirty="0" err="1" smtClean="0"/>
              <a:t>activites</a:t>
            </a:r>
            <a:r>
              <a:rPr lang="en-US" baseline="0" dirty="0" smtClean="0"/>
              <a:t> </a:t>
            </a:r>
            <a:endParaRPr lang="en-US" dirty="0" smtClean="0"/>
          </a:p>
          <a:p>
            <a:r>
              <a:rPr lang="en-US" dirty="0" smtClean="0"/>
              <a:t>…and lastly, TIME to do it all ….</a:t>
            </a:r>
          </a:p>
          <a:p>
            <a:r>
              <a:rPr lang="en-US" dirty="0" smtClean="0"/>
              <a:t> </a:t>
            </a:r>
            <a:r>
              <a:rPr lang="en-US" b="1" i="1" dirty="0" smtClean="0"/>
              <a:t>time to do it all </a:t>
            </a:r>
            <a:r>
              <a:rPr lang="en-US" dirty="0" smtClean="0"/>
              <a:t>is </a:t>
            </a:r>
            <a:r>
              <a:rPr lang="en-US" u="sng" dirty="0" smtClean="0"/>
              <a:t>not</a:t>
            </a:r>
            <a:r>
              <a:rPr lang="en-US" dirty="0" smtClean="0"/>
              <a:t> a minor problem….  As I am sure you are all aware.  This is where we can help.</a:t>
            </a:r>
          </a:p>
          <a:p>
            <a:endParaRPr lang="en-US" dirty="0" smtClean="0"/>
          </a:p>
          <a:p>
            <a:r>
              <a:rPr lang="en-US" dirty="0" smtClean="0"/>
              <a:t>Before we go on, I would like you</a:t>
            </a:r>
            <a:r>
              <a:rPr lang="en-US" baseline="0" dirty="0" smtClean="0"/>
              <a:t> to respond to another poll to indicate your experience level with flipped classrooms.</a:t>
            </a:r>
            <a:endParaRPr lang="en-US" dirty="0"/>
          </a:p>
        </p:txBody>
      </p:sp>
      <p:sp>
        <p:nvSpPr>
          <p:cNvPr id="4" name="Slide Number Placeholder 3"/>
          <p:cNvSpPr>
            <a:spLocks noGrp="1"/>
          </p:cNvSpPr>
          <p:nvPr>
            <p:ph type="sldNum" sz="quarter" idx="10"/>
          </p:nvPr>
        </p:nvSpPr>
        <p:spPr/>
        <p:txBody>
          <a:bodyPr/>
          <a:lstStyle/>
          <a:p>
            <a:fld id="{3EDF87DE-627F-4682-97BC-C79C0511DE9D}" type="slidenum">
              <a:rPr lang="en-US" smtClean="0"/>
              <a:t>5</a:t>
            </a:fld>
            <a:endParaRPr lang="en-US"/>
          </a:p>
        </p:txBody>
      </p:sp>
    </p:spTree>
    <p:extLst>
      <p:ext uri="{BB962C8B-B14F-4D97-AF65-F5344CB8AC3E}">
        <p14:creationId xmlns:p14="http://schemas.microsoft.com/office/powerpoint/2010/main" val="22458388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Thank you for giving me that background information about your experience with flipped classrooms.  </a:t>
            </a:r>
          </a:p>
          <a:p>
            <a:endParaRPr lang="en-US" dirty="0" smtClean="0"/>
          </a:p>
          <a:p>
            <a:r>
              <a:rPr lang="en-US" dirty="0" smtClean="0"/>
              <a:t>For</a:t>
            </a:r>
            <a:r>
              <a:rPr lang="en-US" baseline="0" dirty="0" smtClean="0"/>
              <a:t> the rest of this session I would like to highlight some resources.   These can be central in your strategy to implement a successful flipped classroom – one with the goal of success from the first semester of implementation.  The huge investment of time, that is too often required, can be made manageable with use of these resources.   That is KEY for success. </a:t>
            </a:r>
          </a:p>
          <a:p>
            <a:endParaRPr lang="en-US" dirty="0" smtClean="0"/>
          </a:p>
          <a:p>
            <a:r>
              <a:rPr lang="en-US" dirty="0" smtClean="0"/>
              <a:t>Rather than look at a slide listing the resources, please stay</a:t>
            </a:r>
            <a:r>
              <a:rPr lang="en-US" baseline="0" dirty="0" smtClean="0"/>
              <a:t> with me as I switch to a browser window.  Thanks….</a:t>
            </a:r>
            <a:endParaRPr lang="en-US" dirty="0"/>
          </a:p>
        </p:txBody>
      </p:sp>
      <p:sp>
        <p:nvSpPr>
          <p:cNvPr id="4" name="Slide Number Placeholder 3"/>
          <p:cNvSpPr>
            <a:spLocks noGrp="1"/>
          </p:cNvSpPr>
          <p:nvPr>
            <p:ph type="sldNum" sz="quarter" idx="10"/>
          </p:nvPr>
        </p:nvSpPr>
        <p:spPr/>
        <p:txBody>
          <a:bodyPr/>
          <a:lstStyle/>
          <a:p>
            <a:fld id="{3EDF87DE-627F-4682-97BC-C79C0511DE9D}" type="slidenum">
              <a:rPr lang="en-US" smtClean="0"/>
              <a:t>6</a:t>
            </a:fld>
            <a:endParaRPr lang="en-US"/>
          </a:p>
        </p:txBody>
      </p:sp>
    </p:spTree>
    <p:extLst>
      <p:ext uri="{BB962C8B-B14F-4D97-AF65-F5344CB8AC3E}">
        <p14:creationId xmlns:p14="http://schemas.microsoft.com/office/powerpoint/2010/main" val="29249336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DF87DE-627F-4682-97BC-C79C0511DE9D}" type="slidenum">
              <a:rPr lang="en-US" smtClean="0"/>
              <a:t>8</a:t>
            </a:fld>
            <a:endParaRPr lang="en-US"/>
          </a:p>
        </p:txBody>
      </p:sp>
    </p:spTree>
    <p:extLst>
      <p:ext uri="{BB962C8B-B14F-4D97-AF65-F5344CB8AC3E}">
        <p14:creationId xmlns:p14="http://schemas.microsoft.com/office/powerpoint/2010/main" val="1509061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portion of the slide show would be for the handouts.</a:t>
            </a:r>
            <a:r>
              <a:rPr lang="en-US" baseline="0" dirty="0" smtClean="0"/>
              <a:t>  In the presentation, I would switch to the live LP site.</a:t>
            </a:r>
            <a:endParaRPr lang="en-US" dirty="0"/>
          </a:p>
        </p:txBody>
      </p:sp>
      <p:sp>
        <p:nvSpPr>
          <p:cNvPr id="4" name="Slide Number Placeholder 3"/>
          <p:cNvSpPr>
            <a:spLocks noGrp="1"/>
          </p:cNvSpPr>
          <p:nvPr>
            <p:ph type="sldNum" sz="quarter" idx="10"/>
          </p:nvPr>
        </p:nvSpPr>
        <p:spPr/>
        <p:txBody>
          <a:bodyPr/>
          <a:lstStyle/>
          <a:p>
            <a:fld id="{3EDF87DE-627F-4682-97BC-C79C0511DE9D}" type="slidenum">
              <a:rPr lang="en-US" smtClean="0"/>
              <a:t>9</a:t>
            </a:fld>
            <a:endParaRPr lang="en-US"/>
          </a:p>
        </p:txBody>
      </p:sp>
    </p:spTree>
    <p:extLst>
      <p:ext uri="{BB962C8B-B14F-4D97-AF65-F5344CB8AC3E}">
        <p14:creationId xmlns:p14="http://schemas.microsoft.com/office/powerpoint/2010/main" val="37335736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DF87DE-627F-4682-97BC-C79C0511DE9D}" type="slidenum">
              <a:rPr lang="en-US" smtClean="0"/>
              <a:t>10</a:t>
            </a:fld>
            <a:endParaRPr lang="en-US"/>
          </a:p>
        </p:txBody>
      </p:sp>
    </p:spTree>
    <p:extLst>
      <p:ext uri="{BB962C8B-B14F-4D97-AF65-F5344CB8AC3E}">
        <p14:creationId xmlns:p14="http://schemas.microsoft.com/office/powerpoint/2010/main" val="413515510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4" name="Group 13"/>
          <p:cNvGrpSpPr/>
          <p:nvPr/>
        </p:nvGrpSpPr>
        <p:grpSpPr>
          <a:xfrm>
            <a:off x="-1588" y="0"/>
            <a:ext cx="12193588" cy="6861555"/>
            <a:chOff x="-1588" y="0"/>
            <a:chExt cx="12193588" cy="6861555"/>
          </a:xfrm>
        </p:grpSpPr>
        <p:sp>
          <p:nvSpPr>
            <p:cNvPr id="9" name="Rectangle 8"/>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a:prstGeom prst="rect">
            <a:avLst/>
          </a:prstGeom>
        </p:spPr>
        <p:txBody>
          <a:bodyPr anchor="b"/>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tx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rot="5400000">
            <a:off x="10158984" y="1792224"/>
            <a:ext cx="990599" cy="304799"/>
          </a:xfrm>
        </p:spPr>
        <p:txBody>
          <a:bodyPr/>
          <a:lstStyle>
            <a:lvl1pPr algn="l">
              <a:defRPr b="0">
                <a:solidFill>
                  <a:schemeClr val="bg1"/>
                </a:solidFill>
              </a:defRPr>
            </a:lvl1pPr>
          </a:lstStyle>
          <a:p>
            <a:fld id="{48A87A34-81AB-432B-8DAE-1953F412C126}" type="datetimeFigureOut">
              <a:rPr lang="en-US" smtClean="0"/>
              <a:t>5/23/2014</a:t>
            </a:fld>
            <a:endParaRPr lang="en-US" dirty="0"/>
          </a:p>
        </p:txBody>
      </p:sp>
      <p:sp>
        <p:nvSpPr>
          <p:cNvPr id="5" name="Footer Placeholder 4"/>
          <p:cNvSpPr>
            <a:spLocks noGrp="1"/>
          </p:cNvSpPr>
          <p:nvPr>
            <p:ph type="ftr" sz="quarter" idx="11"/>
          </p:nvPr>
        </p:nvSpPr>
        <p:spPr>
          <a:xfrm rot="5400000">
            <a:off x="8951976" y="3227832"/>
            <a:ext cx="3867912" cy="310896"/>
          </a:xfrm>
        </p:spPr>
        <p:txBody>
          <a:bodyPr/>
          <a:lstStyle>
            <a:lvl1pPr>
              <a:defRPr sz="1000" b="0">
                <a:solidFill>
                  <a:schemeClr val="bg1"/>
                </a:solidFill>
              </a:defRPr>
            </a:lvl1pPr>
          </a:lstStyle>
          <a:p>
            <a:endParaRPr lang="en-US" dirty="0"/>
          </a:p>
        </p:txBody>
      </p:sp>
      <p:sp>
        <p:nvSpPr>
          <p:cNvPr id="8" name="Rectangle 7"/>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10351008" y="292608"/>
            <a:ext cx="838199" cy="767687"/>
          </a:xfrm>
        </p:spPr>
        <p:txBody>
          <a:bodyPr/>
          <a:lstStyle>
            <a:lvl1pPr>
              <a:defRPr sz="2800" b="0" i="0">
                <a:latin typeface="+mj-lt"/>
              </a:defRPr>
            </a:lvl1pPr>
          </a:lstStyle>
          <a:p>
            <a:fld id="{6D22F896-40B5-4ADD-8801-0D06FADFA095}" type="slidenum">
              <a:rPr lang="en-US" smtClean="0"/>
              <a:t>‹#›</a:t>
            </a:fld>
            <a:endParaRPr lang="en-US" dirty="0"/>
          </a:p>
        </p:txBody>
      </p:sp>
    </p:spTree>
    <p:extLst>
      <p:ext uri="{BB962C8B-B14F-4D97-AF65-F5344CB8AC3E}">
        <p14:creationId xmlns:p14="http://schemas.microsoft.com/office/powerpoint/2010/main" val="39127747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grpSp>
        <p:nvGrpSpPr>
          <p:cNvPr id="17" name="Group 16"/>
          <p:cNvGrpSpPr/>
          <p:nvPr/>
        </p:nvGrpSpPr>
        <p:grpSpPr>
          <a:xfrm>
            <a:off x="-1588" y="0"/>
            <a:ext cx="12193588" cy="6861555"/>
            <a:chOff x="-1588" y="0"/>
            <a:chExt cx="12193588" cy="6861555"/>
          </a:xfrm>
        </p:grpSpPr>
        <p:sp>
          <p:nvSpPr>
            <p:cNvPr id="11" name="Rectangle 10"/>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7" y="4969927"/>
            <a:ext cx="8825657" cy="566738"/>
          </a:xfrm>
          <a:prstGeom prst="rect">
            <a:avLst/>
          </a:prstGeo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bwMode="gray">
          <a:xfrm>
            <a:off x="1154957" y="5536665"/>
            <a:ext cx="8825656" cy="493712"/>
          </a:xfrm>
        </p:spPr>
        <p:txBody>
          <a:bodyPr>
            <a:normAutofit/>
          </a:bodyPr>
          <a:lstStyle>
            <a:lvl1pPr marL="0" indent="0">
              <a:buNone/>
              <a:defRPr sz="1200">
                <a:solidFill>
                  <a:schemeClr val="tx2">
                    <a:lumMod val="40000"/>
                    <a:lumOff val="6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5/23/2014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2" name="Rectangle 1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8429203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16" name="Group 15"/>
          <p:cNvGrpSpPr/>
          <p:nvPr/>
        </p:nvGrpSpPr>
        <p:grpSpPr>
          <a:xfrm>
            <a:off x="-1588" y="0"/>
            <a:ext cx="12193588" cy="6861555"/>
            <a:chOff x="-1588" y="0"/>
            <a:chExt cx="12193588" cy="6861555"/>
          </a:xfrm>
        </p:grpSpPr>
        <p:sp>
          <p:nvSpPr>
            <p:cNvPr id="10" name="Rectangle 9"/>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9"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060704"/>
            <a:ext cx="8833104" cy="1371600"/>
          </a:xfrm>
          <a:prstGeom prst="rect">
            <a:avLst/>
          </a:prstGeom>
        </p:spPr>
        <p:txBody>
          <a:bodyPr anchor="ctr" anchorCtr="0"/>
          <a:lstStyle>
            <a:lvl1pPr>
              <a:defRPr sz="40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2144" y="3547872"/>
            <a:ext cx="8825659" cy="2478024"/>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t>5/23/2014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4375650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7" name="Group 6"/>
          <p:cNvGrpSpPr/>
          <p:nvPr/>
        </p:nvGrpSpPr>
        <p:grpSpPr>
          <a:xfrm>
            <a:off x="-1588" y="0"/>
            <a:ext cx="12193588" cy="6861555"/>
            <a:chOff x="-1588" y="0"/>
            <a:chExt cx="12193588" cy="6861555"/>
          </a:xfrm>
        </p:grpSpPr>
        <p:sp>
          <p:nvSpPr>
            <p:cNvPr id="16" name="Rectangle 15"/>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Oval 17"/>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4"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7"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2" name="TextBox 11"/>
          <p:cNvSpPr txBox="1"/>
          <p:nvPr/>
        </p:nvSpPr>
        <p:spPr bwMode="gray">
          <a:xfrm>
            <a:off x="898295" y="596767"/>
            <a:ext cx="801912" cy="156966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cs typeface="Arial"/>
              </a:defRPr>
            </a:lvl1pPr>
          </a:lstStyle>
          <a:p>
            <a:pPr lvl="0"/>
            <a:r>
              <a:rPr lang="en-US" sz="9600" dirty="0">
                <a:solidFill>
                  <a:schemeClr val="tx2">
                    <a:lumMod val="40000"/>
                    <a:lumOff val="60000"/>
                  </a:schemeClr>
                </a:solidFill>
              </a:rPr>
              <a:t>“</a:t>
            </a:r>
          </a:p>
        </p:txBody>
      </p:sp>
      <p:sp>
        <p:nvSpPr>
          <p:cNvPr id="15" name="TextBox 14"/>
          <p:cNvSpPr txBox="1"/>
          <p:nvPr/>
        </p:nvSpPr>
        <p:spPr bwMode="gray">
          <a:xfrm>
            <a:off x="9715063" y="2629300"/>
            <a:ext cx="801912" cy="156966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cs typeface="Arial"/>
              </a:defRPr>
            </a:lvl1pPr>
          </a:lstStyle>
          <a:p>
            <a:pPr lvl="0"/>
            <a:r>
              <a:rPr lang="en-US" sz="9600" dirty="0">
                <a:solidFill>
                  <a:schemeClr val="tx2">
                    <a:lumMod val="40000"/>
                    <a:lumOff val="60000"/>
                  </a:schemeClr>
                </a:solidFill>
              </a:rPr>
              <a:t>”</a:t>
            </a:r>
          </a:p>
        </p:txBody>
      </p:sp>
      <p:sp>
        <p:nvSpPr>
          <p:cNvPr id="2" name="Title 1"/>
          <p:cNvSpPr>
            <a:spLocks noGrp="1"/>
          </p:cNvSpPr>
          <p:nvPr>
            <p:ph type="title"/>
          </p:nvPr>
        </p:nvSpPr>
        <p:spPr>
          <a:xfrm>
            <a:off x="1574801" y="980517"/>
            <a:ext cx="8460983" cy="2698249"/>
          </a:xfrm>
          <a:prstGeom prst="rect">
            <a:avLst/>
          </a:prstGeom>
        </p:spPr>
        <p:txBody>
          <a:bodyPr anchor="ctr" anchorCtr="0"/>
          <a:lstStyle>
            <a:lvl1pPr>
              <a:defRPr sz="4000"/>
            </a:lvl1pPr>
          </a:lstStyle>
          <a:p>
            <a:r>
              <a:rPr lang="en-US" smtClean="0"/>
              <a:t>Click to edit Master title style</a:t>
            </a:r>
            <a:endParaRPr lang="en-US" dirty="0"/>
          </a:p>
        </p:txBody>
      </p:sp>
      <p:sp>
        <p:nvSpPr>
          <p:cNvPr id="11" name="Text Placeholder 3"/>
          <p:cNvSpPr>
            <a:spLocks noGrp="1"/>
          </p:cNvSpPr>
          <p:nvPr>
            <p:ph type="body" sz="half" idx="14"/>
          </p:nvPr>
        </p:nvSpPr>
        <p:spPr bwMode="gray">
          <a:xfrm>
            <a:off x="1945945" y="3679987"/>
            <a:ext cx="7725772" cy="342174"/>
          </a:xfrm>
        </p:spPr>
        <p:txBody>
          <a:bodyPr vert="horz" lIns="91440" tIns="45720" rIns="91440" bIns="45720" rtlCol="0" anchor="t">
            <a:normAutofit/>
          </a:bodyPr>
          <a:lstStyle>
            <a:lvl1pPr>
              <a:buNone/>
              <a:defRPr lang="en-US" sz="1400" cap="small" dirty="0">
                <a:solidFill>
                  <a:schemeClr val="tx2">
                    <a:lumMod val="40000"/>
                    <a:lumOff val="60000"/>
                  </a:schemeClr>
                </a:solidFill>
                <a:latin typeface="+mn-lt"/>
              </a:defRPr>
            </a:lvl1pPr>
          </a:lstStyle>
          <a:p>
            <a:pPr marL="0" lvl="0" indent="0">
              <a:buNone/>
            </a:pPr>
            <a:r>
              <a:rPr lang="en-US" smtClean="0"/>
              <a:t>Click to edit Master text styles</a:t>
            </a:r>
          </a:p>
        </p:txBody>
      </p:sp>
      <p:sp>
        <p:nvSpPr>
          <p:cNvPr id="10" name="Text Placeholder 3"/>
          <p:cNvSpPr>
            <a:spLocks noGrp="1"/>
          </p:cNvSpPr>
          <p:nvPr>
            <p:ph type="body" sz="half" idx="2"/>
          </p:nvPr>
        </p:nvSpPr>
        <p:spPr>
          <a:xfrm>
            <a:off x="1154954" y="5029198"/>
            <a:ext cx="8825659" cy="997858"/>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t>5/23/2014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23" name="Rectangle 2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4039736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16" name="Group 15"/>
          <p:cNvGrpSpPr/>
          <p:nvPr/>
        </p:nvGrpSpPr>
        <p:grpSpPr>
          <a:xfrm>
            <a:off x="-1588" y="0"/>
            <a:ext cx="12193588" cy="6861555"/>
            <a:chOff x="-1588" y="0"/>
            <a:chExt cx="12193588" cy="6861555"/>
          </a:xfrm>
        </p:grpSpPr>
        <p:sp>
          <p:nvSpPr>
            <p:cNvPr id="11" name="Rectangle 10"/>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3525"/>
            <a:ext cx="8865623" cy="1819656"/>
          </a:xfrm>
          <a:prstGeom prst="rect">
            <a:avLst/>
          </a:prstGeo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5029200"/>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t>5/23/2014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0" name="Rectangle 9"/>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6147202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a:prstGeom prst="rect">
            <a:avLst/>
          </a:prstGeom>
        </p:spPr>
        <p:txBody>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54954" y="2603500"/>
            <a:ext cx="3129168" cy="576261"/>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1154954" y="3179764"/>
            <a:ext cx="3129168" cy="2847290"/>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4512721" y="2603500"/>
            <a:ext cx="3145380" cy="576261"/>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4512721" y="3179764"/>
            <a:ext cx="3145380" cy="2847290"/>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886700" y="2595032"/>
            <a:ext cx="3161029" cy="58473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7886700" y="3179764"/>
            <a:ext cx="3161029" cy="2847290"/>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4384991" y="2603500"/>
            <a:ext cx="32564" cy="3423554"/>
          </a:xfrm>
          <a:prstGeom prst="line">
            <a:avLst/>
          </a:prstGeom>
          <a:ln w="12700" cmpd="sng">
            <a:solidFill>
              <a:schemeClr val="tx1">
                <a:lumMod val="75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5824" y="2603500"/>
            <a:ext cx="0" cy="3423554"/>
          </a:xfrm>
          <a:prstGeom prst="line">
            <a:avLst/>
          </a:prstGeom>
          <a:ln w="12700" cmpd="sng">
            <a:solidFill>
              <a:schemeClr val="tx1">
                <a:lumMod val="75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48A87A34-81AB-432B-8DAE-1953F412C126}" type="datetimeFigureOut">
              <a:rPr lang="en-US" smtClean="0"/>
              <a:t>5/23/2014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0957227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a:prstGeom prst="rect">
            <a:avLst/>
          </a:prstGeom>
        </p:spPr>
        <p:txBody>
          <a:bodyPr anchor="ctr" anchorCtr="0"/>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54954" y="4532845"/>
            <a:ext cx="3050438" cy="576260"/>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Picture Placeholder 2"/>
          <p:cNvSpPr>
            <a:spLocks noGrp="1" noChangeAspect="1"/>
          </p:cNvSpPr>
          <p:nvPr>
            <p:ph type="pic" idx="15"/>
          </p:nvPr>
        </p:nvSpPr>
        <p:spPr>
          <a:xfrm>
            <a:off x="1334552" y="2610916"/>
            <a:ext cx="2691242" cy="1584094"/>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1154954" y="5109107"/>
            <a:ext cx="3050438" cy="91794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4568865" y="4532842"/>
            <a:ext cx="30504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Picture Placeholder 2"/>
          <p:cNvSpPr>
            <a:spLocks noGrp="1" noChangeAspect="1"/>
          </p:cNvSpPr>
          <p:nvPr>
            <p:ph type="pic" idx="21"/>
          </p:nvPr>
        </p:nvSpPr>
        <p:spPr>
          <a:xfrm>
            <a:off x="474846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4568865" y="5109108"/>
            <a:ext cx="3050438" cy="91257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983433" y="4532842"/>
            <a:ext cx="30504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983433" y="5109107"/>
            <a:ext cx="3050438" cy="917947"/>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4384245" y="2603500"/>
            <a:ext cx="1" cy="3461811"/>
          </a:xfrm>
          <a:prstGeom prst="line">
            <a:avLst/>
          </a:prstGeom>
          <a:ln w="12700" cmpd="sng">
            <a:solidFill>
              <a:schemeClr val="tx1">
                <a:lumMod val="75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807352" y="2603500"/>
            <a:ext cx="0" cy="3461811"/>
          </a:xfrm>
          <a:prstGeom prst="line">
            <a:avLst/>
          </a:prstGeom>
          <a:ln w="12700" cmpd="sng">
            <a:solidFill>
              <a:schemeClr val="tx1">
                <a:lumMod val="75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48A87A34-81AB-432B-8DAE-1953F412C126}" type="datetimeFigureOut">
              <a:rPr lang="en-US" smtClean="0"/>
              <a:t>5/23/2014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7029055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a:prstGeom prst="rect">
            <a:avLst/>
          </a:prstGeo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54954" y="2595033"/>
            <a:ext cx="8825659" cy="3424768"/>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5/23/2014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3042733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8" name="Group 7"/>
          <p:cNvGrpSpPr/>
          <p:nvPr/>
        </p:nvGrpSpPr>
        <p:grpSpPr>
          <a:xfrm>
            <a:off x="-1588" y="0"/>
            <a:ext cx="12193588" cy="6861555"/>
            <a:chOff x="-1588" y="0"/>
            <a:chExt cx="12193588" cy="6861555"/>
          </a:xfrm>
        </p:grpSpPr>
        <p:sp>
          <p:nvSpPr>
            <p:cNvPr id="15" name="Rectangle 14"/>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3" name="Rectangle 12"/>
            <p:cNvSpPr/>
            <p:nvPr/>
          </p:nvSpPr>
          <p:spPr>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6"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76756" y="1278466"/>
            <a:ext cx="1441567" cy="4748591"/>
          </a:xfrm>
          <a:prstGeom prst="rect">
            <a:avLst/>
          </a:prstGeo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54954" y="1278465"/>
            <a:ext cx="6256025" cy="474859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5/23/2014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20" name="Rectangle 19"/>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7940911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9"/>
            <a:ext cx="8825659" cy="706964"/>
          </a:xfrm>
          <a:prstGeom prst="rect">
            <a:avLst/>
          </a:prstGeom>
        </p:spPr>
        <p:txBody>
          <a:bodyPr anchor="ctr"/>
          <a:lstStyle/>
          <a:p>
            <a:r>
              <a:rPr lang="en-US" smtClean="0"/>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5/23/2014</a:t>
            </a:fld>
            <a:endParaRPr lang="en-US" dirty="0"/>
          </a:p>
        </p:txBody>
      </p:sp>
      <p:sp>
        <p:nvSpPr>
          <p:cNvPr id="5" name="Footer Placeholder 4"/>
          <p:cNvSpPr>
            <a:spLocks noGrp="1"/>
          </p:cNvSpPr>
          <p:nvPr>
            <p:ph type="ftr" sz="quarter" idx="11"/>
          </p:nvPr>
        </p:nvSpPr>
        <p:spPr/>
        <p:txBody>
          <a:bodyPr/>
          <a:lstStyle>
            <a:lvl1pPr>
              <a:defRPr sz="1000" b="1"/>
            </a:lvl1p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4618621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17" name="Group 16"/>
          <p:cNvGrpSpPr/>
          <p:nvPr/>
        </p:nvGrpSpPr>
        <p:grpSpPr>
          <a:xfrm>
            <a:off x="-1588" y="0"/>
            <a:ext cx="12193588" cy="6861555"/>
            <a:chOff x="-1588" y="0"/>
            <a:chExt cx="12193588" cy="6861555"/>
          </a:xfrm>
        </p:grpSpPr>
        <p:sp>
          <p:nvSpPr>
            <p:cNvPr id="12" name="Rectangle 11"/>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Rectangle 8"/>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8"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7"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2679192"/>
            <a:ext cx="4343400" cy="2286000"/>
          </a:xfrm>
          <a:prstGeom prst="rect">
            <a:avLst/>
          </a:prstGeom>
        </p:spPr>
        <p:txBody>
          <a:bodyPr anchor="ctr" anchorCtr="0"/>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894576" y="2679192"/>
            <a:ext cx="3758184" cy="2286000"/>
          </a:xfrm>
        </p:spPr>
        <p:txBody>
          <a:bodyPr anchor="ctr" anchorCtr="0"/>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t>5/23/2014</a:t>
            </a:fld>
            <a:endParaRPr lang="en-US" dirty="0"/>
          </a:p>
        </p:txBody>
      </p:sp>
      <p:sp>
        <p:nvSpPr>
          <p:cNvPr id="5" name="Footer Placeholder 4"/>
          <p:cNvSpPr>
            <a:spLocks noGrp="1"/>
          </p:cNvSpPr>
          <p:nvPr>
            <p:ph type="ftr" sz="quarter" idx="11"/>
          </p:nvPr>
        </p:nvSpPr>
        <p:spPr/>
        <p:txBody>
          <a:bodyPr/>
          <a:lstStyle>
            <a:lvl1pPr>
              <a:defRPr sz="1000" b="1"/>
            </a:lvl1pPr>
          </a:lstStyle>
          <a:p>
            <a:endParaRPr lang="en-US" dirty="0"/>
          </a:p>
        </p:txBody>
      </p:sp>
      <p:sp>
        <p:nvSpPr>
          <p:cNvPr id="10" name="Rectangle 9"/>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372211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154953" y="969264"/>
            <a:ext cx="8825659" cy="704088"/>
          </a:xfrm>
          <a:prstGeom prst="rect">
            <a:avLst/>
          </a:prstGeo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54954" y="2603500"/>
            <a:ext cx="4828032" cy="3416301"/>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08776" y="2603500"/>
            <a:ext cx="4828032" cy="341630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t>5/23/2014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4467752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54954" y="969264"/>
            <a:ext cx="8825659" cy="704088"/>
          </a:xfrm>
          <a:prstGeom prst="rect">
            <a:avLst/>
          </a:prstGeo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54954" y="2606040"/>
            <a:ext cx="4828032"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54954" y="3198448"/>
            <a:ext cx="4828032" cy="2843784"/>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08776" y="2606040"/>
            <a:ext cx="4828032"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08711" y="3187921"/>
            <a:ext cx="4825160" cy="2854311"/>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t>5/23/2014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5243015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152144" y="969264"/>
            <a:ext cx="8825659" cy="704088"/>
          </a:xfrm>
          <a:prstGeom prst="rect">
            <a:avLst/>
          </a:prstGeo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t>5/23/2014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7785332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smtClean="0"/>
              <a:t>5/23/2014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Rectangle 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513982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18" name="Group 17"/>
          <p:cNvGrpSpPr/>
          <p:nvPr/>
        </p:nvGrpSpPr>
        <p:grpSpPr>
          <a:xfrm>
            <a:off x="-1588" y="0"/>
            <a:ext cx="12193588" cy="6861555"/>
            <a:chOff x="-1588" y="0"/>
            <a:chExt cx="12193588" cy="6861555"/>
          </a:xfrm>
        </p:grpSpPr>
        <p:sp>
          <p:nvSpPr>
            <p:cNvPr id="12" name="Rectangle 11"/>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0"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3" y="1298448"/>
            <a:ext cx="2793159" cy="1597152"/>
          </a:xfrm>
          <a:prstGeom prst="rect">
            <a:avLst/>
          </a:prstGeo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779008" y="1447800"/>
            <a:ext cx="5195997" cy="457200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bwMode="gray">
          <a:xfrm>
            <a:off x="1154953" y="3129280"/>
            <a:ext cx="2793159" cy="2895599"/>
          </a:xfrm>
        </p:spPr>
        <p:txBody>
          <a:bodyPr/>
          <a:lstStyle>
            <a:lvl1pPr marL="0" indent="0">
              <a:buNone/>
              <a:defRPr sz="1400">
                <a:solidFill>
                  <a:schemeClr val="tx2">
                    <a:lumMod val="40000"/>
                    <a:lumOff val="6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5/23/2014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6578487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18" name="Group 17"/>
          <p:cNvGrpSpPr/>
          <p:nvPr/>
        </p:nvGrpSpPr>
        <p:grpSpPr>
          <a:xfrm>
            <a:off x="-1588" y="0"/>
            <a:ext cx="12193588" cy="6861555"/>
            <a:chOff x="-1588" y="0"/>
            <a:chExt cx="12193588" cy="6861555"/>
          </a:xfrm>
        </p:grpSpPr>
        <p:sp>
          <p:nvSpPr>
            <p:cNvPr id="12" name="Rectangle 11"/>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0"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3907" y="1693332"/>
            <a:ext cx="3860259" cy="1735668"/>
          </a:xfrm>
          <a:prstGeom prst="rect">
            <a:avLst/>
          </a:prstGeo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bwMode="gray">
          <a:xfrm>
            <a:off x="1154955" y="3657600"/>
            <a:ext cx="3859212" cy="1371600"/>
          </a:xfrm>
        </p:spPr>
        <p:txBody>
          <a:bodyPr>
            <a:normAutofit/>
          </a:bodyPr>
          <a:lstStyle>
            <a:lvl1pPr marL="0" indent="0">
              <a:buNone/>
              <a:defRPr sz="1400">
                <a:solidFill>
                  <a:schemeClr val="tx2">
                    <a:lumMod val="40000"/>
                    <a:lumOff val="6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5/23/2014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8072324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2" name="Group 1"/>
          <p:cNvGrpSpPr/>
          <p:nvPr/>
        </p:nvGrpSpPr>
        <p:grpSpPr>
          <a:xfrm>
            <a:off x="-1588" y="0"/>
            <a:ext cx="12193588" cy="6861555"/>
            <a:chOff x="-1588" y="0"/>
            <a:chExt cx="12193588" cy="6861555"/>
          </a:xfrm>
        </p:grpSpPr>
        <p:sp>
          <p:nvSpPr>
            <p:cNvPr id="12" name="Rectangle 11"/>
            <p:cNvSpPr/>
            <p:nvPr/>
          </p:nvSpPr>
          <p:spPr>
            <a:xfrm>
              <a:off x="0" y="0"/>
              <a:ext cx="12192000" cy="6858000"/>
            </a:xfrm>
            <a:prstGeom prst="rect">
              <a:avLst/>
            </a:prstGeom>
            <a:blipFill>
              <a:blip r:embed="rId19">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Oval 20"/>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4"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7"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2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30"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652760" y="6391656"/>
            <a:ext cx="990599" cy="304799"/>
          </a:xfrm>
          <a:prstGeom prst="rect">
            <a:avLst/>
          </a:prstGeom>
        </p:spPr>
        <p:txBody>
          <a:bodyPr vert="horz" lIns="91440" tIns="45720" rIns="91440" bIns="45720" rtlCol="0" anchor="ctr" anchorCtr="0"/>
          <a:lstStyle>
            <a:lvl1pPr algn="r">
              <a:defRPr sz="1000" b="1" i="0">
                <a:solidFill>
                  <a:schemeClr val="accent1"/>
                </a:solidFill>
              </a:defRPr>
            </a:lvl1pPr>
          </a:lstStyle>
          <a:p>
            <a:fld id="{48A87A34-81AB-432B-8DAE-1953F412C126}" type="datetimeFigureOut">
              <a:rPr lang="en-US" smtClean="0"/>
              <a:pPr/>
              <a:t>5/23/2014</a:t>
            </a:fld>
            <a:endParaRPr lang="en-US" dirty="0"/>
          </a:p>
        </p:txBody>
      </p:sp>
      <p:sp>
        <p:nvSpPr>
          <p:cNvPr id="5" name="Footer Placeholder 4"/>
          <p:cNvSpPr>
            <a:spLocks noGrp="1"/>
          </p:cNvSpPr>
          <p:nvPr>
            <p:ph type="ftr" sz="quarter" idx="3"/>
          </p:nvPr>
        </p:nvSpPr>
        <p:spPr>
          <a:xfrm>
            <a:off x="557784" y="6391656"/>
            <a:ext cx="3867912" cy="310896"/>
          </a:xfrm>
          <a:prstGeom prst="rect">
            <a:avLst/>
          </a:prstGeom>
        </p:spPr>
        <p:txBody>
          <a:bodyPr vert="horz" lIns="91440" tIns="45720" rIns="91440" bIns="45720" rtlCol="0" anchor="ctr" anchorCtr="0"/>
          <a:lstStyle>
            <a:lvl1pPr algn="l">
              <a:defRPr sz="1000" b="1" i="0">
                <a:solidFill>
                  <a:schemeClr val="accent1"/>
                </a:solidFill>
              </a:defRPr>
            </a:lvl1pPr>
          </a:lstStyle>
          <a:p>
            <a:endParaRPr lang="en-US" dirty="0"/>
          </a:p>
        </p:txBody>
      </p:sp>
      <p:sp>
        <p:nvSpPr>
          <p:cNvPr id="29" name="Rectangle 2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887335593"/>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 id="2147483700" r:id="rId13"/>
    <p:sldLayoutId id="2147483701" r:id="rId14"/>
    <p:sldLayoutId id="2147483702" r:id="rId15"/>
    <p:sldLayoutId id="2147483703" r:id="rId16"/>
    <p:sldLayoutId id="2147483704" r:id="rId17"/>
  </p:sldLayoutIdLs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mailto:ruth.whitmore@macmillan.com"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hyperlink" Target="mailto:karen.fusco@macmillan.com"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hyperlink" Target="http://link.springer.com/article/10.1007/s10984-012-9108-4"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cft.vanderbilt.edu/guides-sub-pages/flipping-the-classroom/"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whfreeman.com/Stattools"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Strategies for</a:t>
            </a:r>
            <a:br>
              <a:rPr lang="en-US" dirty="0" smtClean="0"/>
            </a:br>
            <a:r>
              <a:rPr lang="en-US" dirty="0" smtClean="0"/>
              <a:t>Flipping Your Classroom</a:t>
            </a:r>
            <a:endParaRPr lang="en-US" dirty="0"/>
          </a:p>
        </p:txBody>
      </p:sp>
      <p:sp>
        <p:nvSpPr>
          <p:cNvPr id="3" name="Subtitle 2"/>
          <p:cNvSpPr>
            <a:spLocks noGrp="1"/>
          </p:cNvSpPr>
          <p:nvPr>
            <p:ph type="subTitle" idx="1"/>
          </p:nvPr>
        </p:nvSpPr>
        <p:spPr/>
        <p:txBody>
          <a:bodyPr>
            <a:normAutofit fontScale="77500" lnSpcReduction="20000"/>
          </a:bodyPr>
          <a:lstStyle/>
          <a:p>
            <a:r>
              <a:rPr lang="en-US" dirty="0" smtClean="0"/>
              <a:t>Ruth Whitmore</a:t>
            </a:r>
          </a:p>
          <a:p>
            <a:r>
              <a:rPr lang="en-US" dirty="0" smtClean="0"/>
              <a:t>Educational Technology Advisor </a:t>
            </a:r>
          </a:p>
          <a:p>
            <a:r>
              <a:rPr lang="en-US" dirty="0" smtClean="0"/>
              <a:t>W.H. Freeman / Macmillan Higher Education</a:t>
            </a:r>
            <a:endParaRPr lang="en-US" dirty="0"/>
          </a:p>
        </p:txBody>
      </p:sp>
    </p:spTree>
    <p:extLst>
      <p:ext uri="{BB962C8B-B14F-4D97-AF65-F5344CB8AC3E}">
        <p14:creationId xmlns:p14="http://schemas.microsoft.com/office/powerpoint/2010/main" val="326150422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4953" y="1298448"/>
            <a:ext cx="2793159" cy="937976"/>
          </a:xfrm>
        </p:spPr>
        <p:txBody>
          <a:bodyPr/>
          <a:lstStyle/>
          <a:p>
            <a:r>
              <a:rPr lang="en-US" sz="3600" dirty="0" smtClean="0"/>
              <a:t>Applets</a:t>
            </a:r>
            <a:endParaRPr lang="en-US" sz="3600" dirty="0"/>
          </a:p>
        </p:txBody>
      </p:sp>
      <p:sp>
        <p:nvSpPr>
          <p:cNvPr id="3" name="Content Placeholder 2"/>
          <p:cNvSpPr>
            <a:spLocks noGrp="1"/>
          </p:cNvSpPr>
          <p:nvPr>
            <p:ph idx="1"/>
          </p:nvPr>
        </p:nvSpPr>
        <p:spPr/>
        <p:txBody>
          <a:bodyPr/>
          <a:lstStyle/>
          <a:p>
            <a:r>
              <a:rPr lang="en-US" dirty="0" smtClean="0"/>
              <a:t>Add image</a:t>
            </a:r>
            <a:endParaRPr lang="en-US" dirty="0"/>
          </a:p>
        </p:txBody>
      </p:sp>
      <p:sp>
        <p:nvSpPr>
          <p:cNvPr id="4" name="Text Placeholder 3"/>
          <p:cNvSpPr>
            <a:spLocks noGrp="1"/>
          </p:cNvSpPr>
          <p:nvPr>
            <p:ph type="body" sz="half" idx="2"/>
          </p:nvPr>
        </p:nvSpPr>
        <p:spPr>
          <a:xfrm>
            <a:off x="1476259" y="2743689"/>
            <a:ext cx="2699133" cy="2895599"/>
          </a:xfrm>
        </p:spPr>
        <p:txBody>
          <a:bodyPr>
            <a:noAutofit/>
          </a:bodyPr>
          <a:lstStyle/>
          <a:p>
            <a:r>
              <a:rPr lang="en-US" sz="2400" dirty="0" smtClean="0"/>
              <a:t>With embedded quizzing that leads the student to  use the applet to illustrate the concept.</a:t>
            </a:r>
            <a:endParaRPr lang="en-US" sz="2400"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45753" y="516583"/>
            <a:ext cx="5379720" cy="5730240"/>
          </a:xfrm>
          <a:prstGeom prst="rect">
            <a:avLst/>
          </a:prstGeom>
        </p:spPr>
      </p:pic>
    </p:spTree>
    <p:extLst>
      <p:ext uri="{BB962C8B-B14F-4D97-AF65-F5344CB8AC3E}">
        <p14:creationId xmlns:p14="http://schemas.microsoft.com/office/powerpoint/2010/main" val="361803255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Stepped Tutorials</a:t>
            </a:r>
            <a:endParaRPr lang="en-US" sz="3600" dirty="0"/>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348929" y="1639615"/>
            <a:ext cx="5909239" cy="4018569"/>
          </a:xfrm>
        </p:spPr>
      </p:pic>
      <p:sp>
        <p:nvSpPr>
          <p:cNvPr id="4" name="Text Placeholder 3"/>
          <p:cNvSpPr>
            <a:spLocks noGrp="1"/>
          </p:cNvSpPr>
          <p:nvPr>
            <p:ph type="body" sz="half" idx="2"/>
          </p:nvPr>
        </p:nvSpPr>
        <p:spPr>
          <a:xfrm>
            <a:off x="1619480" y="3129280"/>
            <a:ext cx="2328632" cy="2895599"/>
          </a:xfrm>
        </p:spPr>
        <p:txBody>
          <a:bodyPr>
            <a:normAutofit/>
          </a:bodyPr>
          <a:lstStyle/>
          <a:p>
            <a:r>
              <a:rPr lang="en-US" sz="2400" dirty="0" smtClean="0"/>
              <a:t>Students are led through the steps of a problem to understand the </a:t>
            </a:r>
            <a:r>
              <a:rPr lang="en-US" sz="2400" dirty="0" smtClean="0"/>
              <a:t>concepts and process</a:t>
            </a:r>
            <a:r>
              <a:rPr lang="en-US" sz="2400" dirty="0" smtClean="0"/>
              <a:t>.</a:t>
            </a:r>
            <a:endParaRPr lang="en-US" sz="2400" dirty="0"/>
          </a:p>
        </p:txBody>
      </p:sp>
    </p:spTree>
    <p:extLst>
      <p:ext uri="{BB962C8B-B14F-4D97-AF65-F5344CB8AC3E}">
        <p14:creationId xmlns:p14="http://schemas.microsoft.com/office/powerpoint/2010/main" val="72529710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4953" y="1298448"/>
            <a:ext cx="2793159" cy="1170432"/>
          </a:xfrm>
        </p:spPr>
        <p:txBody>
          <a:bodyPr/>
          <a:lstStyle/>
          <a:p>
            <a:r>
              <a:rPr lang="en-US" sz="3600" dirty="0" smtClean="0"/>
              <a:t>Learning Curve</a:t>
            </a:r>
            <a:endParaRPr lang="en-US" sz="3600" dirty="0"/>
          </a:p>
        </p:txBody>
      </p:sp>
      <p:pic>
        <p:nvPicPr>
          <p:cNvPr id="5" name="Content Placeholder 4"/>
          <p:cNvPicPr>
            <a:picLocks noGrp="1" noChangeAspect="1"/>
          </p:cNvPicPr>
          <p:nvPr>
            <p:ph idx="1"/>
          </p:nvPr>
        </p:nvPicPr>
        <p:blipFill>
          <a:blip r:embed="rId3"/>
          <a:stretch>
            <a:fillRect/>
          </a:stretch>
        </p:blipFill>
        <p:spPr>
          <a:xfrm>
            <a:off x="5132113" y="1453719"/>
            <a:ext cx="6305275" cy="3811963"/>
          </a:xfrm>
          <a:prstGeom prst="rect">
            <a:avLst/>
          </a:prstGeom>
        </p:spPr>
      </p:pic>
      <p:sp>
        <p:nvSpPr>
          <p:cNvPr id="4" name="Text Placeholder 3"/>
          <p:cNvSpPr>
            <a:spLocks noGrp="1"/>
          </p:cNvSpPr>
          <p:nvPr>
            <p:ph type="body" sz="half" idx="2"/>
          </p:nvPr>
        </p:nvSpPr>
        <p:spPr>
          <a:xfrm>
            <a:off x="1551560" y="2710639"/>
            <a:ext cx="2957378" cy="2895599"/>
          </a:xfrm>
        </p:spPr>
        <p:txBody>
          <a:bodyPr>
            <a:normAutofit/>
          </a:bodyPr>
          <a:lstStyle/>
          <a:p>
            <a:r>
              <a:rPr lang="en-US" sz="2400" dirty="0" smtClean="0"/>
              <a:t>An </a:t>
            </a:r>
            <a:r>
              <a:rPr lang="en-US" sz="2400" dirty="0"/>
              <a:t>adaptive quizzing and personalized </a:t>
            </a:r>
            <a:r>
              <a:rPr lang="en-US" sz="2400" dirty="0" smtClean="0"/>
              <a:t>conceptual learning program – in a game-like format.   </a:t>
            </a:r>
            <a:endParaRPr lang="en-US" sz="2400" dirty="0"/>
          </a:p>
        </p:txBody>
      </p:sp>
    </p:spTree>
    <p:extLst>
      <p:ext uri="{BB962C8B-B14F-4D97-AF65-F5344CB8AC3E}">
        <p14:creationId xmlns:p14="http://schemas.microsoft.com/office/powerpoint/2010/main" val="340776653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39188" y="967372"/>
            <a:ext cx="2793159" cy="1633937"/>
          </a:xfrm>
        </p:spPr>
        <p:txBody>
          <a:bodyPr/>
          <a:lstStyle/>
          <a:p>
            <a:r>
              <a:rPr lang="en-US" sz="3600" dirty="0" smtClean="0"/>
              <a:t>Video Tech Manuals </a:t>
            </a:r>
            <a:endParaRPr lang="en-US" sz="3600" dirty="0"/>
          </a:p>
        </p:txBody>
      </p:sp>
      <p:pic>
        <p:nvPicPr>
          <p:cNvPr id="5" name="Content Placeholder 4"/>
          <p:cNvPicPr>
            <a:picLocks noGrp="1" noChangeAspect="1"/>
          </p:cNvPicPr>
          <p:nvPr>
            <p:ph idx="1"/>
          </p:nvPr>
        </p:nvPicPr>
        <p:blipFill>
          <a:blip r:embed="rId3"/>
          <a:stretch>
            <a:fillRect/>
          </a:stretch>
        </p:blipFill>
        <p:spPr>
          <a:xfrm>
            <a:off x="5413624" y="1466193"/>
            <a:ext cx="5954902" cy="4050469"/>
          </a:xfrm>
          <a:prstGeom prst="rect">
            <a:avLst/>
          </a:prstGeom>
        </p:spPr>
      </p:pic>
      <p:sp>
        <p:nvSpPr>
          <p:cNvPr id="4" name="Text Placeholder 3"/>
          <p:cNvSpPr>
            <a:spLocks noGrp="1"/>
          </p:cNvSpPr>
          <p:nvPr>
            <p:ph type="body" sz="half" idx="2"/>
          </p:nvPr>
        </p:nvSpPr>
        <p:spPr>
          <a:xfrm>
            <a:off x="1549091" y="2727434"/>
            <a:ext cx="2793159" cy="3297446"/>
          </a:xfrm>
        </p:spPr>
        <p:txBody>
          <a:bodyPr>
            <a:normAutofit/>
          </a:bodyPr>
          <a:lstStyle/>
          <a:p>
            <a:r>
              <a:rPr lang="en-US" sz="2400" dirty="0" smtClean="0"/>
              <a:t>Brief</a:t>
            </a:r>
            <a:r>
              <a:rPr lang="en-US" sz="2400" dirty="0"/>
              <a:t>, instructional videos for using statistical software. Available for Excel, SPSS, TI-83/84 calculators, JMP, and Minitab</a:t>
            </a:r>
          </a:p>
        </p:txBody>
      </p:sp>
    </p:spTree>
    <p:extLst>
      <p:ext uri="{BB962C8B-B14F-4D97-AF65-F5344CB8AC3E}">
        <p14:creationId xmlns:p14="http://schemas.microsoft.com/office/powerpoint/2010/main" val="17615548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err="1"/>
              <a:t>CrunchIT</a:t>
            </a:r>
            <a:r>
              <a:rPr lang="en-US" sz="3600" dirty="0"/>
              <a:t>!</a:t>
            </a:r>
          </a:p>
        </p:txBody>
      </p:sp>
      <p:pic>
        <p:nvPicPr>
          <p:cNvPr id="5" name="Content Placeholder 4"/>
          <p:cNvPicPr>
            <a:picLocks noGrp="1" noChangeAspect="1"/>
          </p:cNvPicPr>
          <p:nvPr>
            <p:ph idx="1"/>
          </p:nvPr>
        </p:nvPicPr>
        <p:blipFill>
          <a:blip r:embed="rId3"/>
          <a:stretch>
            <a:fillRect/>
          </a:stretch>
        </p:blipFill>
        <p:spPr>
          <a:xfrm>
            <a:off x="5778500" y="1558870"/>
            <a:ext cx="5195888" cy="4349860"/>
          </a:xfrm>
          <a:prstGeom prst="rect">
            <a:avLst/>
          </a:prstGeom>
        </p:spPr>
      </p:pic>
      <p:sp>
        <p:nvSpPr>
          <p:cNvPr id="4" name="Text Placeholder 3"/>
          <p:cNvSpPr>
            <a:spLocks noGrp="1"/>
          </p:cNvSpPr>
          <p:nvPr>
            <p:ph type="body" sz="half" idx="2"/>
          </p:nvPr>
        </p:nvSpPr>
        <p:spPr>
          <a:xfrm>
            <a:off x="1690981" y="3013131"/>
            <a:ext cx="2793159" cy="2895599"/>
          </a:xfrm>
        </p:spPr>
        <p:txBody>
          <a:bodyPr>
            <a:normAutofit/>
          </a:bodyPr>
          <a:lstStyle/>
          <a:p>
            <a:r>
              <a:rPr lang="en-US" sz="2400" dirty="0" smtClean="0"/>
              <a:t>A </a:t>
            </a:r>
            <a:r>
              <a:rPr lang="en-US" sz="2400" dirty="0"/>
              <a:t>web-based statistical </a:t>
            </a:r>
            <a:r>
              <a:rPr lang="en-US" sz="2400" dirty="0" smtClean="0"/>
              <a:t>program for </a:t>
            </a:r>
            <a:r>
              <a:rPr lang="en-US" sz="2400" dirty="0"/>
              <a:t>statistical operations and </a:t>
            </a:r>
            <a:r>
              <a:rPr lang="en-US" sz="2400" dirty="0" smtClean="0"/>
              <a:t>graphing</a:t>
            </a:r>
            <a:endParaRPr lang="en-US" sz="2400" dirty="0"/>
          </a:p>
        </p:txBody>
      </p:sp>
    </p:spTree>
    <p:extLst>
      <p:ext uri="{BB962C8B-B14F-4D97-AF65-F5344CB8AC3E}">
        <p14:creationId xmlns:p14="http://schemas.microsoft.com/office/powerpoint/2010/main" val="13063533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20" y="599095"/>
            <a:ext cx="8727176" cy="1416991"/>
          </a:xfrm>
        </p:spPr>
        <p:txBody>
          <a:bodyPr/>
          <a:lstStyle/>
          <a:p>
            <a:r>
              <a:rPr lang="en-US" dirty="0" err="1" smtClean="0"/>
              <a:t>StatTools</a:t>
            </a:r>
            <a:r>
              <a:rPr lang="en-US" dirty="0" smtClean="0"/>
              <a:t>: a strategy for success </a:t>
            </a:r>
            <a:br>
              <a:rPr lang="en-US" dirty="0" smtClean="0"/>
            </a:br>
            <a:r>
              <a:rPr lang="en-US" dirty="0"/>
              <a:t> </a:t>
            </a:r>
            <a:r>
              <a:rPr lang="en-US" dirty="0" smtClean="0"/>
              <a:t>                       in your flipped classroom</a:t>
            </a:r>
            <a:endParaRPr lang="en-US" dirty="0"/>
          </a:p>
        </p:txBody>
      </p:sp>
      <p:sp>
        <p:nvSpPr>
          <p:cNvPr id="3" name="Content Placeholder 2"/>
          <p:cNvSpPr>
            <a:spLocks noGrp="1"/>
          </p:cNvSpPr>
          <p:nvPr>
            <p:ph idx="1"/>
          </p:nvPr>
        </p:nvSpPr>
        <p:spPr>
          <a:xfrm>
            <a:off x="1281481" y="2790286"/>
            <a:ext cx="9674627" cy="3416300"/>
          </a:xfrm>
        </p:spPr>
        <p:txBody>
          <a:bodyPr>
            <a:normAutofit/>
          </a:bodyPr>
          <a:lstStyle/>
          <a:p>
            <a:pPr>
              <a:buFont typeface="Wingdings" panose="05000000000000000000" pitchFamily="2" charset="2"/>
              <a:buChar char="Ø"/>
            </a:pPr>
            <a:r>
              <a:rPr lang="en-US" sz="2800" dirty="0" smtClean="0"/>
              <a:t>Meeting the needs of </a:t>
            </a:r>
            <a:r>
              <a:rPr lang="en-US" sz="2800" dirty="0"/>
              <a:t>students </a:t>
            </a:r>
            <a:r>
              <a:rPr lang="en-US" sz="2800" dirty="0" smtClean="0"/>
              <a:t>in their first </a:t>
            </a:r>
            <a:r>
              <a:rPr lang="en-US" sz="2800" dirty="0"/>
              <a:t>exposure </a:t>
            </a:r>
            <a:r>
              <a:rPr lang="en-US" sz="2800" dirty="0" smtClean="0"/>
              <a:t>to statistical concepts</a:t>
            </a:r>
          </a:p>
          <a:p>
            <a:pPr>
              <a:buFont typeface="Wingdings" panose="05000000000000000000" pitchFamily="2" charset="2"/>
              <a:buChar char="Ø"/>
            </a:pPr>
            <a:r>
              <a:rPr lang="en-US" sz="2800" dirty="0" smtClean="0"/>
              <a:t>Providing incentives </a:t>
            </a:r>
            <a:r>
              <a:rPr lang="en-US" sz="2800" dirty="0"/>
              <a:t>for students to prepare for class.</a:t>
            </a:r>
          </a:p>
          <a:p>
            <a:pPr>
              <a:buFont typeface="Wingdings" panose="05000000000000000000" pitchFamily="2" charset="2"/>
              <a:buChar char="Ø"/>
            </a:pPr>
            <a:r>
              <a:rPr lang="en-US" sz="2800" dirty="0" smtClean="0"/>
              <a:t>Providing </a:t>
            </a:r>
            <a:r>
              <a:rPr lang="en-US" sz="2800" dirty="0"/>
              <a:t>a mechanism </a:t>
            </a:r>
            <a:r>
              <a:rPr lang="en-US" sz="2800" dirty="0" smtClean="0"/>
              <a:t>for you to </a:t>
            </a:r>
            <a:r>
              <a:rPr lang="en-US" sz="2800" dirty="0"/>
              <a:t>assess student understanding</a:t>
            </a:r>
          </a:p>
        </p:txBody>
      </p:sp>
    </p:spTree>
    <p:extLst>
      <p:ext uri="{BB962C8B-B14F-4D97-AF65-F5344CB8AC3E}">
        <p14:creationId xmlns:p14="http://schemas.microsoft.com/office/powerpoint/2010/main" val="267132652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84446" y="1001378"/>
            <a:ext cx="8293846" cy="706964"/>
          </a:xfrm>
        </p:spPr>
        <p:txBody>
          <a:bodyPr/>
          <a:lstStyle/>
          <a:p>
            <a:r>
              <a:rPr lang="en-US" dirty="0" smtClean="0"/>
              <a:t>How </a:t>
            </a:r>
            <a:r>
              <a:rPr lang="en-US" dirty="0"/>
              <a:t>do I use these</a:t>
            </a:r>
            <a:br>
              <a:rPr lang="en-US" dirty="0"/>
            </a:br>
            <a:r>
              <a:rPr lang="en-US" dirty="0"/>
              <a:t>                         </a:t>
            </a:r>
            <a:r>
              <a:rPr lang="en-US" dirty="0" smtClean="0"/>
              <a:t> </a:t>
            </a:r>
            <a:r>
              <a:rPr lang="en-US" dirty="0" err="1"/>
              <a:t>StatTools</a:t>
            </a:r>
            <a:r>
              <a:rPr lang="en-US" dirty="0"/>
              <a:t> Resources?</a:t>
            </a:r>
          </a:p>
        </p:txBody>
      </p:sp>
      <p:sp>
        <p:nvSpPr>
          <p:cNvPr id="3" name="Content Placeholder 2"/>
          <p:cNvSpPr>
            <a:spLocks noGrp="1"/>
          </p:cNvSpPr>
          <p:nvPr>
            <p:ph idx="1"/>
          </p:nvPr>
        </p:nvSpPr>
        <p:spPr>
          <a:xfrm>
            <a:off x="1154954" y="2603500"/>
            <a:ext cx="9610028" cy="3416300"/>
          </a:xfrm>
        </p:spPr>
        <p:txBody>
          <a:bodyPr>
            <a:normAutofit/>
          </a:bodyPr>
          <a:lstStyle/>
          <a:p>
            <a:r>
              <a:rPr lang="en-US" sz="2800" dirty="0"/>
              <a:t>Available with all W.H. Freeman </a:t>
            </a:r>
            <a:r>
              <a:rPr lang="en-US" sz="2800" dirty="0" smtClean="0"/>
              <a:t>introductory statistics textbooks</a:t>
            </a:r>
          </a:p>
          <a:p>
            <a:r>
              <a:rPr lang="en-US" sz="2800" dirty="0"/>
              <a:t>Assignable with or without associated grades from W.H. Freeman </a:t>
            </a:r>
            <a:r>
              <a:rPr lang="en-US" sz="2800" dirty="0" smtClean="0"/>
              <a:t>course platforms which include an integrated </a:t>
            </a:r>
            <a:r>
              <a:rPr lang="en-US" sz="2800" dirty="0"/>
              <a:t>eBook – media </a:t>
            </a:r>
            <a:r>
              <a:rPr lang="en-US" sz="2800" dirty="0" smtClean="0"/>
              <a:t>resources – </a:t>
            </a:r>
            <a:r>
              <a:rPr lang="en-US" sz="2800" dirty="0"/>
              <a:t>homework </a:t>
            </a:r>
            <a:r>
              <a:rPr lang="en-US" sz="2800" dirty="0" smtClean="0"/>
              <a:t>.</a:t>
            </a:r>
          </a:p>
          <a:p>
            <a:pPr marL="342900" lvl="1" indent="-342900"/>
            <a:r>
              <a:rPr lang="en-US" sz="2800" dirty="0"/>
              <a:t>Talk to us about which platforms are available for the text of your choice</a:t>
            </a:r>
          </a:p>
          <a:p>
            <a:endParaRPr lang="en-US" dirty="0" smtClean="0"/>
          </a:p>
          <a:p>
            <a:endParaRPr lang="en-US" dirty="0"/>
          </a:p>
          <a:p>
            <a:endParaRPr lang="en-US" dirty="0"/>
          </a:p>
        </p:txBody>
      </p:sp>
    </p:spTree>
    <p:extLst>
      <p:ext uri="{BB962C8B-B14F-4D97-AF65-F5344CB8AC3E}">
        <p14:creationId xmlns:p14="http://schemas.microsoft.com/office/powerpoint/2010/main" val="16976278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 obtain more information </a:t>
            </a:r>
            <a:r>
              <a:rPr lang="en-US" dirty="0" smtClean="0"/>
              <a:t>about  </a:t>
            </a:r>
            <a:br>
              <a:rPr lang="en-US" dirty="0" smtClean="0"/>
            </a:br>
            <a:r>
              <a:rPr lang="en-US" dirty="0"/>
              <a:t> </a:t>
            </a:r>
            <a:r>
              <a:rPr lang="en-US" dirty="0" smtClean="0"/>
              <a:t>             </a:t>
            </a:r>
            <a:r>
              <a:rPr lang="en-US" dirty="0" err="1" smtClean="0"/>
              <a:t>W.H.Freeman</a:t>
            </a:r>
            <a:r>
              <a:rPr lang="en-US" dirty="0" smtClean="0"/>
              <a:t> </a:t>
            </a:r>
            <a:r>
              <a:rPr lang="en-US" dirty="0"/>
              <a:t>media offerings:</a:t>
            </a:r>
          </a:p>
        </p:txBody>
      </p:sp>
      <p:sp>
        <p:nvSpPr>
          <p:cNvPr id="3" name="Content Placeholder 2"/>
          <p:cNvSpPr>
            <a:spLocks noGrp="1"/>
          </p:cNvSpPr>
          <p:nvPr>
            <p:ph idx="1"/>
          </p:nvPr>
        </p:nvSpPr>
        <p:spPr/>
        <p:txBody>
          <a:bodyPr/>
          <a:lstStyle/>
          <a:p>
            <a:pPr marL="0" indent="0">
              <a:buNone/>
            </a:pPr>
            <a:r>
              <a:rPr lang="en-US" dirty="0" smtClean="0"/>
              <a:t>Contact any one of the following:</a:t>
            </a:r>
          </a:p>
          <a:p>
            <a:pPr marL="0" indent="0">
              <a:buNone/>
            </a:pPr>
            <a:r>
              <a:rPr lang="en-US" b="1" dirty="0" smtClean="0"/>
              <a:t>Ruth Whitmore, </a:t>
            </a:r>
            <a:r>
              <a:rPr lang="en-US" dirty="0" smtClean="0"/>
              <a:t>Educational Technology Advisor</a:t>
            </a:r>
          </a:p>
          <a:p>
            <a:pPr marL="0" indent="0">
              <a:buNone/>
            </a:pPr>
            <a:r>
              <a:rPr lang="en-US" dirty="0"/>
              <a:t>	</a:t>
            </a:r>
            <a:r>
              <a:rPr lang="en-US" b="1" dirty="0" smtClean="0">
                <a:solidFill>
                  <a:srgbClr val="FFC000"/>
                </a:solidFill>
                <a:hlinkClick r:id="rId3"/>
              </a:rPr>
              <a:t>ruth.whitmore@macmillan.com</a:t>
            </a:r>
            <a:r>
              <a:rPr lang="en-US" b="1" dirty="0" smtClean="0">
                <a:solidFill>
                  <a:srgbClr val="FFC000"/>
                </a:solidFill>
              </a:rPr>
              <a:t>    </a:t>
            </a:r>
          </a:p>
          <a:p>
            <a:pPr marL="0" indent="0">
              <a:buNone/>
            </a:pPr>
            <a:r>
              <a:rPr lang="en-US" dirty="0"/>
              <a:t>	</a:t>
            </a:r>
            <a:r>
              <a:rPr lang="en-US" dirty="0" smtClean="0"/>
              <a:t>920-723-5128</a:t>
            </a:r>
          </a:p>
          <a:p>
            <a:pPr marL="0" indent="0">
              <a:buNone/>
            </a:pPr>
            <a:r>
              <a:rPr lang="en-US" b="1" dirty="0" smtClean="0"/>
              <a:t>Karen Fusco</a:t>
            </a:r>
            <a:r>
              <a:rPr lang="en-US" dirty="0"/>
              <a:t>, Digital Solutions Specialist </a:t>
            </a:r>
            <a:endParaRPr lang="en-US" dirty="0" smtClean="0"/>
          </a:p>
          <a:p>
            <a:pPr marL="0" indent="0">
              <a:buNone/>
            </a:pPr>
            <a:r>
              <a:rPr lang="en-US" dirty="0"/>
              <a:t>	</a:t>
            </a:r>
            <a:r>
              <a:rPr lang="en-US" b="1" u="sng" dirty="0">
                <a:hlinkClick r:id="rId4"/>
              </a:rPr>
              <a:t>karen.fusco@macmillan.com</a:t>
            </a:r>
            <a:r>
              <a:rPr lang="en-US" b="1" dirty="0"/>
              <a:t> </a:t>
            </a:r>
          </a:p>
          <a:p>
            <a:pPr marL="0" indent="0">
              <a:buNone/>
            </a:pPr>
            <a:r>
              <a:rPr lang="en-US" dirty="0"/>
              <a:t>	212-561-8248 </a:t>
            </a:r>
            <a:endParaRPr lang="en-US" dirty="0" smtClean="0"/>
          </a:p>
          <a:p>
            <a:pPr marL="0" indent="0">
              <a:buNone/>
            </a:pPr>
            <a:r>
              <a:rPr lang="en-US" b="1" dirty="0" smtClean="0"/>
              <a:t>Your local W.H. Freeman Representative </a:t>
            </a:r>
            <a:endParaRPr lang="en-US" b="1" dirty="0"/>
          </a:p>
        </p:txBody>
      </p:sp>
    </p:spTree>
    <p:extLst>
      <p:ext uri="{BB962C8B-B14F-4D97-AF65-F5344CB8AC3E}">
        <p14:creationId xmlns:p14="http://schemas.microsoft.com/office/powerpoint/2010/main" val="385605661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half" idx="2"/>
          </p:nvPr>
        </p:nvSpPr>
        <p:spPr>
          <a:xfrm>
            <a:off x="1152144" y="3547871"/>
            <a:ext cx="10363097" cy="2682447"/>
          </a:xfrm>
        </p:spPr>
        <p:txBody>
          <a:bodyPr/>
          <a:lstStyle/>
          <a:p>
            <a:r>
              <a:rPr lang="en-US" dirty="0" smtClean="0"/>
              <a:t>  </a:t>
            </a:r>
            <a:endParaRPr lang="en-US" dirty="0"/>
          </a:p>
        </p:txBody>
      </p:sp>
      <p:sp>
        <p:nvSpPr>
          <p:cNvPr id="4" name="Rectangle 3"/>
          <p:cNvSpPr/>
          <p:nvPr/>
        </p:nvSpPr>
        <p:spPr>
          <a:xfrm>
            <a:off x="2661390" y="667350"/>
            <a:ext cx="6683240" cy="2308324"/>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5400" b="1" dirty="0" smtClean="0">
                <a:ln/>
                <a:solidFill>
                  <a:schemeClr val="accent3"/>
                </a:solidFill>
              </a:rPr>
              <a:t>Flipped Classroom</a:t>
            </a:r>
          </a:p>
          <a:p>
            <a:pPr algn="ctr"/>
            <a:r>
              <a:rPr lang="en-US" sz="3600" b="1" dirty="0">
                <a:ln/>
                <a:solidFill>
                  <a:schemeClr val="accent3"/>
                </a:solidFill>
              </a:rPr>
              <a:t>a</a:t>
            </a:r>
            <a:r>
              <a:rPr lang="en-US" sz="3600" b="1" cap="none" spc="0" dirty="0" smtClean="0">
                <a:ln/>
                <a:solidFill>
                  <a:schemeClr val="accent3"/>
                </a:solidFill>
                <a:effectLst/>
              </a:rPr>
              <a:t>ka</a:t>
            </a:r>
          </a:p>
          <a:p>
            <a:pPr algn="ctr"/>
            <a:r>
              <a:rPr lang="en-US" sz="5400" b="1" dirty="0" smtClean="0">
                <a:ln/>
                <a:solidFill>
                  <a:schemeClr val="accent3"/>
                </a:solidFill>
              </a:rPr>
              <a:t>Inverted Classroom</a:t>
            </a:r>
            <a:endParaRPr lang="en-US" sz="5400" b="1" cap="none" spc="0" dirty="0">
              <a:ln/>
              <a:solidFill>
                <a:schemeClr val="accent3"/>
              </a:solidFill>
              <a:effectLst/>
            </a:endParaRPr>
          </a:p>
        </p:txBody>
      </p:sp>
      <p:sp>
        <p:nvSpPr>
          <p:cNvPr id="5" name="Rectangle 4"/>
          <p:cNvSpPr/>
          <p:nvPr/>
        </p:nvSpPr>
        <p:spPr>
          <a:xfrm rot="20099808">
            <a:off x="102610" y="4844828"/>
            <a:ext cx="5423281" cy="923330"/>
          </a:xfrm>
          <a:prstGeom prst="rect">
            <a:avLst/>
          </a:prstGeom>
          <a:noFill/>
        </p:spPr>
        <p:txBody>
          <a:bodyPr wrap="none" lIns="91440" tIns="45720" rIns="91440" bIns="45720">
            <a:spAutoFit/>
          </a:bodyPr>
          <a:lstStyle/>
          <a:p>
            <a:pPr algn="ctr"/>
            <a:r>
              <a:rPr lang="en-US" sz="5400" b="1" cap="none" spc="0"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Active Learning</a:t>
            </a:r>
            <a:endParaRPr lang="en-US"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
        <p:nvSpPr>
          <p:cNvPr id="6" name="Rectangle 5"/>
          <p:cNvSpPr/>
          <p:nvPr/>
        </p:nvSpPr>
        <p:spPr>
          <a:xfrm rot="21197413">
            <a:off x="5150029" y="4204127"/>
            <a:ext cx="6157456" cy="923330"/>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5400" b="1" cap="none" spc="0" dirty="0" smtClean="0">
                <a:ln/>
                <a:solidFill>
                  <a:srgbClr val="92D050"/>
                </a:solidFill>
                <a:effectLst/>
              </a:rPr>
              <a:t>Student-Centered</a:t>
            </a:r>
            <a:endParaRPr lang="en-US" sz="5400" b="1" cap="none" spc="0" dirty="0">
              <a:ln/>
              <a:solidFill>
                <a:srgbClr val="92D050"/>
              </a:solidFill>
              <a:effectLst/>
            </a:endParaRPr>
          </a:p>
        </p:txBody>
      </p:sp>
      <p:sp>
        <p:nvSpPr>
          <p:cNvPr id="7" name="Rectangle 6"/>
          <p:cNvSpPr/>
          <p:nvPr/>
        </p:nvSpPr>
        <p:spPr>
          <a:xfrm>
            <a:off x="3086330" y="5484015"/>
            <a:ext cx="8428911" cy="923330"/>
          </a:xfrm>
          <a:prstGeom prst="rect">
            <a:avLst/>
          </a:prstGeom>
          <a:noFill/>
        </p:spPr>
        <p:txBody>
          <a:bodyPr wrap="none" lIns="91440" tIns="45720" rIns="91440" bIns="45720">
            <a:spAutoFit/>
          </a:bodyPr>
          <a:lstStyle/>
          <a:p>
            <a:pPr algn="ctr"/>
            <a:r>
              <a:rPr lang="en-US" sz="5400" b="1" cap="none" spc="0" dirty="0" smtClean="0">
                <a:ln w="0"/>
                <a:solidFill>
                  <a:schemeClr val="tx2">
                    <a:lumMod val="75000"/>
                  </a:schemeClr>
                </a:solidFill>
                <a:effectLst>
                  <a:reflection blurRad="6350" stA="53000" endA="300" endPos="35500" dir="5400000" sy="-90000" algn="bl" rotWithShape="0"/>
                </a:effectLst>
              </a:rPr>
              <a:t>Problem-based Learning</a:t>
            </a:r>
            <a:endParaRPr lang="en-US" sz="5400" b="1" cap="none" spc="0" dirty="0">
              <a:ln w="0"/>
              <a:solidFill>
                <a:schemeClr val="tx2">
                  <a:lumMod val="75000"/>
                </a:schemeClr>
              </a:solidFill>
              <a:effectLst>
                <a:reflection blurRad="6350" stA="53000" endA="300" endPos="35500" dir="5400000" sy="-90000" algn="bl" rotWithShape="0"/>
              </a:effectLst>
            </a:endParaRPr>
          </a:p>
        </p:txBody>
      </p:sp>
      <p:sp>
        <p:nvSpPr>
          <p:cNvPr id="8" name="Rectangle 7"/>
          <p:cNvSpPr/>
          <p:nvPr/>
        </p:nvSpPr>
        <p:spPr>
          <a:xfrm>
            <a:off x="905096" y="3326469"/>
            <a:ext cx="6721712" cy="830997"/>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4800" dirty="0" smtClean="0">
                <a:solidFill>
                  <a:srgbClr val="0070C0"/>
                </a:solidFill>
              </a:rPr>
              <a:t>Participatory Learning</a:t>
            </a:r>
            <a:endParaRPr lang="en-US" sz="4800" b="1" cap="none" spc="0" dirty="0">
              <a:ln/>
              <a:solidFill>
                <a:srgbClr val="0070C0"/>
              </a:solidFill>
              <a:effectLst/>
            </a:endParaRPr>
          </a:p>
        </p:txBody>
      </p:sp>
    </p:spTree>
    <p:extLst>
      <p:ext uri="{BB962C8B-B14F-4D97-AF65-F5344CB8AC3E}">
        <p14:creationId xmlns:p14="http://schemas.microsoft.com/office/powerpoint/2010/main" val="9216214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Flipped or Inverted Classroom: </a:t>
            </a:r>
            <a:endParaRPr lang="en-US" dirty="0"/>
          </a:p>
        </p:txBody>
      </p:sp>
      <p:sp>
        <p:nvSpPr>
          <p:cNvPr id="3" name="Content Placeholder 2"/>
          <p:cNvSpPr>
            <a:spLocks noGrp="1"/>
          </p:cNvSpPr>
          <p:nvPr>
            <p:ph idx="1"/>
          </p:nvPr>
        </p:nvSpPr>
        <p:spPr>
          <a:xfrm>
            <a:off x="2056654" y="2679700"/>
            <a:ext cx="8825659" cy="3416300"/>
          </a:xfrm>
        </p:spPr>
        <p:txBody>
          <a:bodyPr>
            <a:normAutofit fontScale="92500" lnSpcReduction="10000"/>
          </a:bodyPr>
          <a:lstStyle/>
          <a:p>
            <a:pPr marL="0" indent="0">
              <a:buNone/>
            </a:pPr>
            <a:r>
              <a:rPr lang="en-US" sz="2800" dirty="0"/>
              <a:t>An inverted (or flipped) classroom is a specific type of blended learning design that uses technology to move lectures outside the classroom and uses learning activities to move practice with concepts inside the classroom. </a:t>
            </a:r>
            <a:endParaRPr lang="en-US" sz="2800" dirty="0" smtClean="0"/>
          </a:p>
          <a:p>
            <a:pPr marL="0" indent="0" algn="r">
              <a:buNone/>
            </a:pPr>
            <a:r>
              <a:rPr lang="en-US" sz="2400" dirty="0" smtClean="0"/>
              <a:t>~~~Jeremy </a:t>
            </a:r>
            <a:r>
              <a:rPr lang="en-US" sz="2400" dirty="0"/>
              <a:t>F. </a:t>
            </a:r>
            <a:r>
              <a:rPr lang="en-US" sz="2400" dirty="0" err="1" smtClean="0"/>
              <a:t>Strayer</a:t>
            </a:r>
            <a:endParaRPr lang="en-US" sz="2400" dirty="0"/>
          </a:p>
          <a:p>
            <a:pPr marL="0" indent="0" algn="r">
              <a:buNone/>
            </a:pPr>
            <a:r>
              <a:rPr lang="en-US" sz="2100" dirty="0" smtClean="0"/>
              <a:t>Learning </a:t>
            </a:r>
            <a:r>
              <a:rPr lang="en-US" sz="2100" dirty="0"/>
              <a:t>Environments Research </a:t>
            </a:r>
            <a:endParaRPr lang="en-US" sz="2100" dirty="0" smtClean="0"/>
          </a:p>
          <a:p>
            <a:pPr marL="0" indent="0" algn="r">
              <a:buNone/>
            </a:pPr>
            <a:r>
              <a:rPr lang="en-US" sz="2100" dirty="0" smtClean="0"/>
              <a:t>July </a:t>
            </a:r>
            <a:r>
              <a:rPr lang="en-US" sz="2100" dirty="0"/>
              <a:t>2012, Volume 15, Issue 2, </a:t>
            </a:r>
            <a:r>
              <a:rPr lang="en-US" sz="2100" dirty="0" err="1"/>
              <a:t>pp</a:t>
            </a:r>
            <a:r>
              <a:rPr lang="en-US" sz="2100" dirty="0"/>
              <a:t> 171-193 </a:t>
            </a:r>
            <a:endParaRPr lang="en-US" sz="2400" dirty="0"/>
          </a:p>
          <a:p>
            <a:pPr marL="0" indent="0" algn="r">
              <a:buNone/>
            </a:pPr>
            <a:r>
              <a:rPr lang="en-US" sz="1600" dirty="0">
                <a:hlinkClick r:id="rId3"/>
              </a:rPr>
              <a:t>http://</a:t>
            </a:r>
            <a:r>
              <a:rPr lang="en-US" sz="1600" dirty="0" smtClean="0">
                <a:hlinkClick r:id="rId3"/>
              </a:rPr>
              <a:t>link.springer.com/article/10.1007/s10984-012-9108-4</a:t>
            </a:r>
            <a:endParaRPr lang="en-US" sz="1600" dirty="0"/>
          </a:p>
        </p:txBody>
      </p:sp>
    </p:spTree>
    <p:extLst>
      <p:ext uri="{BB962C8B-B14F-4D97-AF65-F5344CB8AC3E}">
        <p14:creationId xmlns:p14="http://schemas.microsoft.com/office/powerpoint/2010/main" val="361625217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1096431"/>
          </a:xfrm>
        </p:spPr>
        <p:txBody>
          <a:bodyPr/>
          <a:lstStyle/>
          <a:p>
            <a:r>
              <a:rPr lang="en-US" dirty="0" smtClean="0"/>
              <a:t>Key Elements for success</a:t>
            </a:r>
            <a:br>
              <a:rPr lang="en-US" dirty="0" smtClean="0"/>
            </a:br>
            <a:r>
              <a:rPr lang="en-US" dirty="0" smtClean="0"/>
              <a:t>                          in a flipped classroom</a:t>
            </a:r>
            <a:endParaRPr lang="en-US" dirty="0"/>
          </a:p>
        </p:txBody>
      </p:sp>
      <p:sp>
        <p:nvSpPr>
          <p:cNvPr id="3" name="Content Placeholder 2"/>
          <p:cNvSpPr>
            <a:spLocks noGrp="1"/>
          </p:cNvSpPr>
          <p:nvPr>
            <p:ph idx="1"/>
          </p:nvPr>
        </p:nvSpPr>
        <p:spPr>
          <a:xfrm>
            <a:off x="1055802" y="2691634"/>
            <a:ext cx="9491275" cy="3642179"/>
          </a:xfrm>
        </p:spPr>
        <p:txBody>
          <a:bodyPr>
            <a:normAutofit fontScale="92500"/>
          </a:bodyPr>
          <a:lstStyle/>
          <a:p>
            <a:pPr marL="457200" indent="-457200">
              <a:buFont typeface="+mj-lt"/>
              <a:buAutoNum type="arabicPeriod"/>
            </a:pPr>
            <a:r>
              <a:rPr lang="en-US" sz="2600" dirty="0" smtClean="0"/>
              <a:t>Provide </a:t>
            </a:r>
            <a:r>
              <a:rPr lang="en-US" sz="2600" dirty="0"/>
              <a:t>an opportunity for students to gain first exposure prior to class.</a:t>
            </a:r>
          </a:p>
          <a:p>
            <a:pPr marL="457200" indent="-457200">
              <a:buFont typeface="+mj-lt"/>
              <a:buAutoNum type="arabicPeriod"/>
            </a:pPr>
            <a:r>
              <a:rPr lang="en-US" sz="2600" dirty="0" smtClean="0"/>
              <a:t>Provide </a:t>
            </a:r>
            <a:r>
              <a:rPr lang="en-US" sz="2600" dirty="0"/>
              <a:t>an incentive for students to prepare for class.</a:t>
            </a:r>
          </a:p>
          <a:p>
            <a:pPr marL="457200" indent="-457200">
              <a:buFont typeface="+mj-lt"/>
              <a:buAutoNum type="arabicPeriod"/>
            </a:pPr>
            <a:r>
              <a:rPr lang="en-US" sz="2600" dirty="0" smtClean="0"/>
              <a:t>Provide </a:t>
            </a:r>
            <a:r>
              <a:rPr lang="en-US" sz="2600" dirty="0"/>
              <a:t>a mechanism to assess student understanding</a:t>
            </a:r>
            <a:r>
              <a:rPr lang="en-US" sz="2600" dirty="0" smtClean="0"/>
              <a:t>.</a:t>
            </a:r>
          </a:p>
          <a:p>
            <a:pPr marL="0" indent="0">
              <a:buNone/>
            </a:pPr>
            <a:r>
              <a:rPr lang="en-US" sz="2600" dirty="0" smtClean="0"/>
              <a:t>                                         ------------</a:t>
            </a:r>
          </a:p>
          <a:p>
            <a:pPr marL="457200" indent="-457200">
              <a:buFont typeface="+mj-lt"/>
              <a:buAutoNum type="arabicPeriod" startAt="4"/>
            </a:pPr>
            <a:r>
              <a:rPr lang="en-US" sz="2600" dirty="0" smtClean="0"/>
              <a:t>Provide </a:t>
            </a:r>
            <a:r>
              <a:rPr lang="en-US" sz="2600" dirty="0"/>
              <a:t>in-class activities </a:t>
            </a:r>
            <a:r>
              <a:rPr lang="en-US" sz="2600" dirty="0" smtClean="0"/>
              <a:t>that…promote </a:t>
            </a:r>
            <a:r>
              <a:rPr lang="en-US" sz="2600" dirty="0"/>
              <a:t>deeper </a:t>
            </a:r>
            <a:r>
              <a:rPr lang="en-US" sz="2600" dirty="0" smtClean="0"/>
              <a:t>learning.</a:t>
            </a:r>
            <a:endParaRPr lang="en-US" sz="2600" dirty="0"/>
          </a:p>
          <a:p>
            <a:pPr>
              <a:buFont typeface="+mj-lt"/>
              <a:buAutoNum type="arabicPeriod" startAt="4"/>
            </a:pPr>
            <a:endParaRPr lang="en-US" sz="2600" dirty="0" smtClean="0"/>
          </a:p>
          <a:p>
            <a:pPr marL="0" indent="0">
              <a:buNone/>
            </a:pPr>
            <a:r>
              <a:rPr lang="en-US" sz="1500" dirty="0" smtClean="0"/>
              <a:t>Source: </a:t>
            </a:r>
            <a:r>
              <a:rPr lang="en-US" sz="1500" dirty="0" smtClean="0">
                <a:hlinkClick r:id="rId3"/>
              </a:rPr>
              <a:t>http</a:t>
            </a:r>
            <a:r>
              <a:rPr lang="en-US" sz="1500" dirty="0">
                <a:hlinkClick r:id="rId3"/>
              </a:rPr>
              <a:t>://cft.vanderbilt.edu/guides-sub-pages/flipping-the-classroom</a:t>
            </a:r>
            <a:r>
              <a:rPr lang="en-US" sz="1500" dirty="0" smtClean="0">
                <a:hlinkClick r:id="rId3"/>
              </a:rPr>
              <a:t>/</a:t>
            </a:r>
            <a:r>
              <a:rPr lang="en-US" sz="1500" dirty="0" smtClean="0"/>
              <a:t>  Accessed 5/6/2013</a:t>
            </a:r>
            <a:endParaRPr lang="en-US" sz="1500" dirty="0"/>
          </a:p>
        </p:txBody>
      </p:sp>
    </p:spTree>
    <p:extLst>
      <p:ext uri="{BB962C8B-B14F-4D97-AF65-F5344CB8AC3E}">
        <p14:creationId xmlns:p14="http://schemas.microsoft.com/office/powerpoint/2010/main" val="9686066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Challenges for an instructor</a:t>
            </a:r>
            <a:endParaRPr lang="en-US" dirty="0"/>
          </a:p>
        </p:txBody>
      </p:sp>
      <p:sp>
        <p:nvSpPr>
          <p:cNvPr id="3" name="Content Placeholder 2"/>
          <p:cNvSpPr>
            <a:spLocks noGrp="1"/>
          </p:cNvSpPr>
          <p:nvPr>
            <p:ph idx="1"/>
          </p:nvPr>
        </p:nvSpPr>
        <p:spPr>
          <a:xfrm>
            <a:off x="1421654" y="2349500"/>
            <a:ext cx="9505426" cy="3416300"/>
          </a:xfrm>
        </p:spPr>
        <p:txBody>
          <a:bodyPr>
            <a:normAutofit/>
          </a:bodyPr>
          <a:lstStyle/>
          <a:p>
            <a:pPr marL="0" indent="0">
              <a:buNone/>
            </a:pPr>
            <a:endParaRPr lang="en-US" sz="2800" dirty="0" smtClean="0"/>
          </a:p>
          <a:p>
            <a:r>
              <a:rPr lang="en-US" sz="2400" dirty="0" smtClean="0"/>
              <a:t>Preparing </a:t>
            </a:r>
            <a:r>
              <a:rPr lang="en-US" sz="2400" dirty="0"/>
              <a:t>first exposure </a:t>
            </a:r>
            <a:r>
              <a:rPr lang="en-US" sz="2400" dirty="0" smtClean="0"/>
              <a:t>activities </a:t>
            </a:r>
          </a:p>
          <a:p>
            <a:r>
              <a:rPr lang="en-US" sz="2400" dirty="0"/>
              <a:t>D</a:t>
            </a:r>
            <a:r>
              <a:rPr lang="en-US" sz="2400" dirty="0" smtClean="0"/>
              <a:t>esigning incentives for the preparatory work</a:t>
            </a:r>
          </a:p>
          <a:p>
            <a:r>
              <a:rPr lang="en-US" sz="2400" dirty="0"/>
              <a:t>Creating </a:t>
            </a:r>
            <a:r>
              <a:rPr lang="en-US" sz="2400" dirty="0" smtClean="0"/>
              <a:t>assessments to gauge a student’s understanding</a:t>
            </a:r>
          </a:p>
          <a:p>
            <a:r>
              <a:rPr lang="en-US" sz="2400" dirty="0" smtClean="0"/>
              <a:t>Developing the active in-class environment activities</a:t>
            </a:r>
          </a:p>
          <a:p>
            <a:r>
              <a:rPr lang="en-US" sz="2400" dirty="0" smtClean="0"/>
              <a:t>TIME to do it all …….</a:t>
            </a:r>
            <a:endParaRPr lang="en-US" sz="2400" dirty="0"/>
          </a:p>
        </p:txBody>
      </p:sp>
    </p:spTree>
    <p:extLst>
      <p:ext uri="{BB962C8B-B14F-4D97-AF65-F5344CB8AC3E}">
        <p14:creationId xmlns:p14="http://schemas.microsoft.com/office/powerpoint/2010/main" val="424855634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43854" y="821268"/>
            <a:ext cx="8825659" cy="1413931"/>
          </a:xfrm>
        </p:spPr>
        <p:txBody>
          <a:bodyPr/>
          <a:lstStyle/>
          <a:p>
            <a:r>
              <a:rPr lang="en-US" dirty="0" smtClean="0">
                <a:hlinkClick r:id="rId3"/>
              </a:rPr>
              <a:t>www.WHFreeman.com/Stattools</a:t>
            </a:r>
            <a:r>
              <a:rPr lang="en-US" dirty="0" smtClean="0"/>
              <a:t> </a:t>
            </a:r>
            <a:br>
              <a:rPr lang="en-US" dirty="0" smtClean="0"/>
            </a:br>
            <a:r>
              <a:rPr lang="en-US" dirty="0" smtClean="0"/>
              <a:t>         for success</a:t>
            </a:r>
            <a:r>
              <a:rPr lang="en-US" dirty="0"/>
              <a:t> </a:t>
            </a:r>
            <a:r>
              <a:rPr lang="en-US" dirty="0" smtClean="0"/>
              <a:t>in </a:t>
            </a:r>
            <a:r>
              <a:rPr lang="en-US" dirty="0"/>
              <a:t>a flipped classroom</a:t>
            </a:r>
          </a:p>
        </p:txBody>
      </p:sp>
      <p:sp>
        <p:nvSpPr>
          <p:cNvPr id="3" name="Content Placeholder 2"/>
          <p:cNvSpPr>
            <a:spLocks noGrp="1"/>
          </p:cNvSpPr>
          <p:nvPr>
            <p:ph idx="1"/>
          </p:nvPr>
        </p:nvSpPr>
        <p:spPr>
          <a:xfrm>
            <a:off x="1243854" y="2449263"/>
            <a:ext cx="9629794" cy="4116789"/>
          </a:xfrm>
        </p:spPr>
        <p:txBody>
          <a:bodyPr>
            <a:normAutofit fontScale="55000" lnSpcReduction="20000"/>
          </a:bodyPr>
          <a:lstStyle/>
          <a:p>
            <a:pPr lvl="0">
              <a:buClr>
                <a:srgbClr val="B01513"/>
              </a:buClr>
            </a:pPr>
            <a:r>
              <a:rPr lang="en-US" sz="4200" dirty="0" err="1">
                <a:solidFill>
                  <a:prstClr val="black">
                    <a:lumMod val="75000"/>
                    <a:lumOff val="25000"/>
                  </a:prstClr>
                </a:solidFill>
              </a:rPr>
              <a:t>StatsClips</a:t>
            </a:r>
            <a:r>
              <a:rPr lang="en-US" sz="4200" dirty="0">
                <a:solidFill>
                  <a:prstClr val="black">
                    <a:lumMod val="75000"/>
                    <a:lumOff val="25000"/>
                  </a:prstClr>
                </a:solidFill>
              </a:rPr>
              <a:t> and </a:t>
            </a:r>
            <a:r>
              <a:rPr lang="en-US" sz="4200" dirty="0" err="1">
                <a:solidFill>
                  <a:prstClr val="black">
                    <a:lumMod val="75000"/>
                    <a:lumOff val="25000"/>
                  </a:prstClr>
                </a:solidFill>
              </a:rPr>
              <a:t>SnapShots</a:t>
            </a:r>
            <a:endParaRPr lang="en-US" sz="4200" dirty="0">
              <a:solidFill>
                <a:prstClr val="black">
                  <a:lumMod val="75000"/>
                  <a:lumOff val="25000"/>
                </a:prstClr>
              </a:solidFill>
            </a:endParaRPr>
          </a:p>
          <a:p>
            <a:pPr lvl="1">
              <a:buClr>
                <a:srgbClr val="B01513"/>
              </a:buClr>
            </a:pPr>
            <a:r>
              <a:rPr lang="en-US" sz="4200" dirty="0">
                <a:solidFill>
                  <a:prstClr val="black">
                    <a:lumMod val="75000"/>
                    <a:lumOff val="25000"/>
                  </a:prstClr>
                </a:solidFill>
              </a:rPr>
              <a:t>Lecture videos by Alan Dabney, Texas A&amp;M, </a:t>
            </a:r>
          </a:p>
          <a:p>
            <a:pPr lvl="1">
              <a:buClr>
                <a:srgbClr val="B01513"/>
              </a:buClr>
            </a:pPr>
            <a:r>
              <a:rPr lang="en-US" sz="4200" dirty="0">
                <a:solidFill>
                  <a:prstClr val="black">
                    <a:lumMod val="75000"/>
                    <a:lumOff val="25000"/>
                  </a:prstClr>
                </a:solidFill>
              </a:rPr>
              <a:t>Questions centered on videos are included in question bank, if quizzing is </a:t>
            </a:r>
            <a:r>
              <a:rPr lang="en-US" sz="4200" dirty="0" smtClean="0">
                <a:solidFill>
                  <a:prstClr val="black">
                    <a:lumMod val="75000"/>
                    <a:lumOff val="25000"/>
                  </a:prstClr>
                </a:solidFill>
              </a:rPr>
              <a:t>desired</a:t>
            </a:r>
            <a:endParaRPr lang="en-US" sz="4200" dirty="0" smtClean="0">
              <a:solidFill>
                <a:prstClr val="black">
                  <a:lumMod val="75000"/>
                  <a:lumOff val="25000"/>
                </a:prstClr>
              </a:solidFill>
            </a:endParaRPr>
          </a:p>
          <a:p>
            <a:pPr lvl="0">
              <a:buClr>
                <a:srgbClr val="B01513"/>
              </a:buClr>
            </a:pPr>
            <a:r>
              <a:rPr lang="en-US" sz="4200" dirty="0" err="1" smtClean="0">
                <a:solidFill>
                  <a:prstClr val="black">
                    <a:lumMod val="75000"/>
                    <a:lumOff val="25000"/>
                  </a:prstClr>
                </a:solidFill>
              </a:rPr>
              <a:t>StatTutors</a:t>
            </a:r>
            <a:endParaRPr lang="en-US" sz="4200" dirty="0" smtClean="0">
              <a:solidFill>
                <a:prstClr val="black">
                  <a:lumMod val="75000"/>
                  <a:lumOff val="25000"/>
                </a:prstClr>
              </a:solidFill>
            </a:endParaRPr>
          </a:p>
          <a:p>
            <a:pPr lvl="1">
              <a:buClr>
                <a:srgbClr val="B01513"/>
              </a:buClr>
            </a:pPr>
            <a:r>
              <a:rPr lang="en-US" sz="4200" dirty="0" smtClean="0">
                <a:solidFill>
                  <a:prstClr val="black">
                    <a:lumMod val="75000"/>
                    <a:lumOff val="25000"/>
                  </a:prstClr>
                </a:solidFill>
              </a:rPr>
              <a:t>Interactive lecture activity with embedded </a:t>
            </a:r>
            <a:r>
              <a:rPr lang="en-US" sz="4200" dirty="0" smtClean="0">
                <a:solidFill>
                  <a:prstClr val="black">
                    <a:lumMod val="75000"/>
                    <a:lumOff val="25000"/>
                  </a:prstClr>
                </a:solidFill>
              </a:rPr>
              <a:t>quizzing</a:t>
            </a:r>
          </a:p>
          <a:p>
            <a:pPr lvl="0">
              <a:buClr>
                <a:srgbClr val="B01513"/>
              </a:buClr>
            </a:pPr>
            <a:r>
              <a:rPr lang="en-US" sz="4200" dirty="0">
                <a:solidFill>
                  <a:prstClr val="black">
                    <a:lumMod val="75000"/>
                    <a:lumOff val="25000"/>
                  </a:prstClr>
                </a:solidFill>
              </a:rPr>
              <a:t>Applets with built-in formative quizzing activity </a:t>
            </a:r>
          </a:p>
          <a:p>
            <a:pPr>
              <a:buClr>
                <a:srgbClr val="B01513"/>
              </a:buClr>
            </a:pPr>
            <a:r>
              <a:rPr lang="en-US" sz="4200" dirty="0" smtClean="0">
                <a:solidFill>
                  <a:prstClr val="black">
                    <a:lumMod val="75000"/>
                    <a:lumOff val="25000"/>
                  </a:prstClr>
                </a:solidFill>
              </a:rPr>
              <a:t>Stepped-out </a:t>
            </a:r>
            <a:r>
              <a:rPr lang="en-US" sz="4200" dirty="0">
                <a:solidFill>
                  <a:prstClr val="black">
                    <a:lumMod val="75000"/>
                    <a:lumOff val="25000"/>
                  </a:prstClr>
                </a:solidFill>
              </a:rPr>
              <a:t>Tutorials</a:t>
            </a:r>
            <a:r>
              <a:rPr lang="en-US" sz="2000" dirty="0"/>
              <a:t> </a:t>
            </a:r>
            <a:endParaRPr lang="en-US" sz="4200" dirty="0" smtClean="0">
              <a:solidFill>
                <a:prstClr val="black">
                  <a:lumMod val="75000"/>
                  <a:lumOff val="25000"/>
                </a:prstClr>
              </a:solidFill>
            </a:endParaRPr>
          </a:p>
          <a:p>
            <a:pPr lvl="0">
              <a:buClr>
                <a:srgbClr val="B01513"/>
              </a:buClr>
            </a:pPr>
            <a:r>
              <a:rPr lang="en-US" sz="4200" dirty="0" err="1" smtClean="0">
                <a:solidFill>
                  <a:prstClr val="black">
                    <a:lumMod val="75000"/>
                    <a:lumOff val="25000"/>
                  </a:prstClr>
                </a:solidFill>
              </a:rPr>
              <a:t>LearningCurve</a:t>
            </a:r>
            <a:r>
              <a:rPr lang="en-US" sz="4200" dirty="0" smtClean="0">
                <a:solidFill>
                  <a:prstClr val="black">
                    <a:lumMod val="75000"/>
                    <a:lumOff val="25000"/>
                  </a:prstClr>
                </a:solidFill>
              </a:rPr>
              <a:t> </a:t>
            </a:r>
            <a:r>
              <a:rPr lang="en-US" sz="4200" dirty="0" smtClean="0">
                <a:solidFill>
                  <a:prstClr val="black">
                    <a:lumMod val="75000"/>
                    <a:lumOff val="25000"/>
                  </a:prstClr>
                </a:solidFill>
              </a:rPr>
              <a:t>– a formative, adaptable, concept-oriented activity in a game-like format </a:t>
            </a:r>
          </a:p>
          <a:p>
            <a:pPr lvl="0">
              <a:buClr>
                <a:srgbClr val="B01513"/>
              </a:buClr>
            </a:pPr>
            <a:endParaRPr lang="en-US" sz="4200" dirty="0" smtClean="0">
              <a:solidFill>
                <a:prstClr val="black">
                  <a:lumMod val="75000"/>
                  <a:lumOff val="25000"/>
                </a:prstClr>
              </a:solidFill>
            </a:endParaRPr>
          </a:p>
          <a:p>
            <a:endParaRPr lang="en-US" dirty="0"/>
          </a:p>
        </p:txBody>
      </p:sp>
    </p:spTree>
    <p:extLst>
      <p:ext uri="{BB962C8B-B14F-4D97-AF65-F5344CB8AC3E}">
        <p14:creationId xmlns:p14="http://schemas.microsoft.com/office/powerpoint/2010/main" val="271919713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4953" y="1298448"/>
            <a:ext cx="2793159" cy="883049"/>
          </a:xfrm>
        </p:spPr>
        <p:txBody>
          <a:bodyPr/>
          <a:lstStyle/>
          <a:p>
            <a:r>
              <a:rPr lang="en-US" sz="2800" dirty="0" err="1" smtClean="0"/>
              <a:t>StatClips</a:t>
            </a:r>
            <a:endParaRPr lang="en-US" sz="2800" dirty="0"/>
          </a:p>
        </p:txBody>
      </p:sp>
      <p:pic>
        <p:nvPicPr>
          <p:cNvPr id="5" name="Content Placeholder 4"/>
          <p:cNvPicPr>
            <a:picLocks noGrp="1" noChangeAspect="1"/>
          </p:cNvPicPr>
          <p:nvPr>
            <p:ph idx="1"/>
          </p:nvPr>
        </p:nvPicPr>
        <p:blipFill>
          <a:blip r:embed="rId2"/>
          <a:stretch>
            <a:fillRect/>
          </a:stretch>
        </p:blipFill>
        <p:spPr>
          <a:xfrm>
            <a:off x="5682092" y="609600"/>
            <a:ext cx="5329897" cy="5713152"/>
          </a:xfrm>
          <a:prstGeom prst="rect">
            <a:avLst/>
          </a:prstGeom>
        </p:spPr>
      </p:pic>
      <p:sp>
        <p:nvSpPr>
          <p:cNvPr id="4" name="Text Placeholder 3"/>
          <p:cNvSpPr>
            <a:spLocks noGrp="1"/>
          </p:cNvSpPr>
          <p:nvPr>
            <p:ph type="body" sz="half" idx="2"/>
          </p:nvPr>
        </p:nvSpPr>
        <p:spPr>
          <a:xfrm>
            <a:off x="1154953" y="2664823"/>
            <a:ext cx="2793159" cy="2895599"/>
          </a:xfrm>
        </p:spPr>
        <p:txBody>
          <a:bodyPr>
            <a:normAutofit fontScale="92500" lnSpcReduction="10000"/>
          </a:bodyPr>
          <a:lstStyle/>
          <a:p>
            <a:r>
              <a:rPr lang="en-US" sz="2400" dirty="0" smtClean="0"/>
              <a:t>Videos by</a:t>
            </a:r>
          </a:p>
          <a:p>
            <a:r>
              <a:rPr lang="en-US" sz="2400" dirty="0" smtClean="0"/>
              <a:t>Alan Dabney of Texas A&amp;M</a:t>
            </a:r>
          </a:p>
          <a:p>
            <a:r>
              <a:rPr lang="en-US" sz="2400" dirty="0"/>
              <a:t> </a:t>
            </a:r>
            <a:r>
              <a:rPr lang="en-US" sz="2400" dirty="0" smtClean="0"/>
              <a:t>           ~~~</a:t>
            </a:r>
          </a:p>
          <a:p>
            <a:r>
              <a:rPr lang="en-US" sz="2000" dirty="0" smtClean="0"/>
              <a:t>Closed captioned</a:t>
            </a:r>
          </a:p>
          <a:p>
            <a:r>
              <a:rPr lang="en-US" sz="2000" dirty="0" smtClean="0"/>
              <a:t>Questions about videos are available in the question bank</a:t>
            </a:r>
          </a:p>
          <a:p>
            <a:endParaRPr lang="en-US" sz="2000" dirty="0"/>
          </a:p>
        </p:txBody>
      </p:sp>
    </p:spTree>
    <p:extLst>
      <p:ext uri="{BB962C8B-B14F-4D97-AF65-F5344CB8AC3E}">
        <p14:creationId xmlns:p14="http://schemas.microsoft.com/office/powerpoint/2010/main" val="209852419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Snapshots</a:t>
            </a:r>
            <a:endParaRPr lang="en-US" dirty="0"/>
          </a:p>
        </p:txBody>
      </p:sp>
      <p:pic>
        <p:nvPicPr>
          <p:cNvPr id="6" name="Content Placeholder 5"/>
          <p:cNvPicPr>
            <a:picLocks noGrp="1" noChangeAspect="1"/>
          </p:cNvPicPr>
          <p:nvPr>
            <p:ph idx="1"/>
          </p:nvPr>
        </p:nvPicPr>
        <p:blipFill>
          <a:blip r:embed="rId3"/>
          <a:stretch>
            <a:fillRect/>
          </a:stretch>
        </p:blipFill>
        <p:spPr>
          <a:xfrm>
            <a:off x="5577840" y="292077"/>
            <a:ext cx="5745480" cy="6260484"/>
          </a:xfrm>
          <a:prstGeom prst="rect">
            <a:avLst/>
          </a:prstGeom>
        </p:spPr>
      </p:pic>
      <p:sp>
        <p:nvSpPr>
          <p:cNvPr id="4" name="Text Placeholder 3"/>
          <p:cNvSpPr>
            <a:spLocks noGrp="1"/>
          </p:cNvSpPr>
          <p:nvPr>
            <p:ph type="body" sz="half" idx="2"/>
          </p:nvPr>
        </p:nvSpPr>
        <p:spPr>
          <a:xfrm>
            <a:off x="1856945" y="3285159"/>
            <a:ext cx="2091167" cy="1823720"/>
          </a:xfrm>
        </p:spPr>
        <p:txBody>
          <a:bodyPr>
            <a:normAutofit/>
          </a:bodyPr>
          <a:lstStyle/>
          <a:p>
            <a:r>
              <a:rPr lang="en-US" sz="2400" dirty="0" smtClean="0"/>
              <a:t>Application oriented videos</a:t>
            </a:r>
            <a:endParaRPr lang="en-US" sz="2400" dirty="0"/>
          </a:p>
        </p:txBody>
      </p:sp>
    </p:spTree>
    <p:extLst>
      <p:ext uri="{BB962C8B-B14F-4D97-AF65-F5344CB8AC3E}">
        <p14:creationId xmlns:p14="http://schemas.microsoft.com/office/powerpoint/2010/main" val="282963473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4953" y="1098804"/>
            <a:ext cx="2793159" cy="1597152"/>
          </a:xfrm>
        </p:spPr>
        <p:txBody>
          <a:bodyPr/>
          <a:lstStyle/>
          <a:p>
            <a:r>
              <a:rPr lang="en-US" sz="2800" dirty="0" err="1" smtClean="0"/>
              <a:t>StatTutor</a:t>
            </a:r>
            <a:endParaRPr lang="en-US" sz="2800" dirty="0"/>
          </a:p>
        </p:txBody>
      </p:sp>
      <p:sp>
        <p:nvSpPr>
          <p:cNvPr id="4" name="Text Placeholder 3"/>
          <p:cNvSpPr>
            <a:spLocks noGrp="1"/>
          </p:cNvSpPr>
          <p:nvPr>
            <p:ph type="body" sz="half" idx="2"/>
          </p:nvPr>
        </p:nvSpPr>
        <p:spPr>
          <a:xfrm>
            <a:off x="1574053" y="3098800"/>
            <a:ext cx="2374059" cy="2405379"/>
          </a:xfrm>
        </p:spPr>
        <p:txBody>
          <a:bodyPr>
            <a:normAutofit/>
          </a:bodyPr>
          <a:lstStyle/>
          <a:p>
            <a:r>
              <a:rPr lang="en-US" sz="2400" dirty="0" smtClean="0"/>
              <a:t>with </a:t>
            </a:r>
            <a:r>
              <a:rPr lang="en-US" sz="2400" dirty="0"/>
              <a:t>embedded quizzing</a:t>
            </a:r>
          </a:p>
        </p:txBody>
      </p:sp>
      <p:pic>
        <p:nvPicPr>
          <p:cNvPr id="5" name="Content Placeholder 5"/>
          <p:cNvPicPr>
            <a:picLocks noGrp="1" noChangeAspect="1"/>
          </p:cNvPicPr>
          <p:nvPr>
            <p:ph idx="1"/>
          </p:nvPr>
        </p:nvPicPr>
        <p:blipFill>
          <a:blip r:embed="rId3"/>
          <a:stretch>
            <a:fillRect/>
          </a:stretch>
        </p:blipFill>
        <p:spPr>
          <a:xfrm>
            <a:off x="4974577" y="647701"/>
            <a:ext cx="6747523" cy="5702882"/>
          </a:xfrm>
          <a:prstGeom prst="rect">
            <a:avLst/>
          </a:prstGeom>
        </p:spPr>
      </p:pic>
    </p:spTree>
    <p:extLst>
      <p:ext uri="{BB962C8B-B14F-4D97-AF65-F5344CB8AC3E}">
        <p14:creationId xmlns:p14="http://schemas.microsoft.com/office/powerpoint/2010/main" val="153301903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F9C9D"/>
      </a:accent5>
      <a:accent6>
        <a:srgbClr val="9E5E9B"/>
      </a:accent6>
      <a:hlink>
        <a:srgbClr val="58C1BA"/>
      </a:hlink>
      <a:folHlink>
        <a:srgbClr val="9DFFCB"/>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EC7F02AD-9687-440F-A9DF-FAA6F22270D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19607</TotalTime>
  <Words>1588</Words>
  <Application>Microsoft Office PowerPoint</Application>
  <PresentationFormat>Widescreen</PresentationFormat>
  <Paragraphs>166</Paragraphs>
  <Slides>17</Slides>
  <Notes>16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Arial</vt:lpstr>
      <vt:lpstr>Calibri</vt:lpstr>
      <vt:lpstr>Century Gothic</vt:lpstr>
      <vt:lpstr>Wingdings</vt:lpstr>
      <vt:lpstr>Wingdings 3</vt:lpstr>
      <vt:lpstr>Ion Boardroom</vt:lpstr>
      <vt:lpstr>Strategies for Flipping Your Classroom</vt:lpstr>
      <vt:lpstr>PowerPoint Presentation</vt:lpstr>
      <vt:lpstr>Flipped or Inverted Classroom: </vt:lpstr>
      <vt:lpstr>Key Elements for success                           in a flipped classroom</vt:lpstr>
      <vt:lpstr>Challenges for an instructor</vt:lpstr>
      <vt:lpstr>www.WHFreeman.com/Stattools           for success in a flipped classroom</vt:lpstr>
      <vt:lpstr>StatClips</vt:lpstr>
      <vt:lpstr>Snapshots</vt:lpstr>
      <vt:lpstr>StatTutor</vt:lpstr>
      <vt:lpstr>Applets</vt:lpstr>
      <vt:lpstr>Stepped Tutorials</vt:lpstr>
      <vt:lpstr>Learning Curve</vt:lpstr>
      <vt:lpstr>Video Tech Manuals </vt:lpstr>
      <vt:lpstr>CrunchIT!</vt:lpstr>
      <vt:lpstr>StatTools: a strategy for success                          in your flipped classroom</vt:lpstr>
      <vt:lpstr>How do I use these                           StatTools Resources?</vt:lpstr>
      <vt:lpstr>To obtain more information about                 W.H.Freeman media offerings: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Strategies for Flipping Your Classroom</dc:title>
  <dc:creator>Whitmore, Ruth</dc:creator>
  <cp:lastModifiedBy>Whitmore, Ruth</cp:lastModifiedBy>
  <cp:revision>115</cp:revision>
  <cp:lastPrinted>2014-05-23T03:40:44Z</cp:lastPrinted>
  <dcterms:created xsi:type="dcterms:W3CDTF">2014-03-05T18:16:46Z</dcterms:created>
  <dcterms:modified xsi:type="dcterms:W3CDTF">2014-05-23T21:03:18Z</dcterms:modified>
</cp:coreProperties>
</file>