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custDataLst>
    <p:tags r:id="rId18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402C94E-537E-411D-9942-56A123929A70}">
  <a:tblStyle styleId="{2402C94E-537E-411D-9942-56A123929A70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9E7"/>
          </a:solidFill>
        </a:fill>
      </a:tcStyle>
    </a:wholeTbl>
    <a:band1H>
      <a:tcStyle>
        <a:tcBdr/>
        <a:fill>
          <a:solidFill>
            <a:srgbClr val="E9F3CB"/>
          </a:solidFill>
        </a:fill>
      </a:tcStyle>
    </a:band1H>
    <a:band1V>
      <a:tcStyle>
        <a:tcBdr/>
        <a:fill>
          <a:solidFill>
            <a:srgbClr val="E9F3CB"/>
          </a:solidFill>
        </a:fill>
      </a:tcStyle>
    </a:band1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1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11780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b="0" i="0" u="none" strike="noStrike" cap="none" baseline="0" dirty="0"/>
          </a:p>
        </p:txBody>
      </p:sp>
      <p:sp>
        <p:nvSpPr>
          <p:cNvPr id="322" name="Shape 322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799" cy="46469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799" cy="46469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00" name="Shape 300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800" b="0" i="0" u="none" strike="noStrike" cap="none" baseline="0" dirty="0"/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8" name="Shape 5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9" name="Shape 59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7" name="Shape 67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71" name="Shape 7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4" name="Shape 74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6" name="Shape 96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Quest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Quest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Questria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Shape 14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4" name="Shape 1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5" name="Shape 14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3" name="Shape 15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4" name="Shape 15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7" name="Shape 15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60" name="Shape 16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82" name="Shape 18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Shape 19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4" name="Shape 19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5" name="Shape 19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203" name="Shape 20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4" name="Shape 20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5" name="Shape 20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6" name="Shape 20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7" name="Shape 20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10" name="Shape 21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30" name="Shape 23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32" name="Shape 23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10" name="Shape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1" name="Shape 1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" name="Shape 1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" name="Shape 2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1" name="Shape 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3" name="Shape 2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6" name="Shape 2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8" name="Shape 48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marR="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marR="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marR="0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marR="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marR="0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marR="0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marR="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marR="0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Shape 255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3093867" y="-21455"/>
            <a:ext cx="5725779" cy="635123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/>
        </p:nvSpPr>
        <p:spPr>
          <a:xfrm>
            <a:off x="167525" y="408350"/>
            <a:ext cx="3256199" cy="35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b="1"/>
              <a:t>Presenters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/>
              <a:t>Jen Simonds, Psychology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/>
              <a:t>Bill Bynum, Math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/>
              <a:t>Sean Raleigh, Math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/>
              <a:t>Dakota Hawkins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800" b="1"/>
              <a:t>Biology &amp; Math Student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QUARC Activities, Continued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Administer 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QUARC Award for Best Use of Statistics at Undergrad Research Fair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Advising on Curriculum:  Liberal Education Plan’s Quantitative Reasoning emphasis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Consultation on Student and Faculty Projects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Upcoming Activities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Interactive presentation/session on “bridging the disciplines” at a National e-Conference – Faculty &amp; Student Consultants</a:t>
            </a: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“Stats You Need” training for staff members</a:t>
            </a: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Graduate Record Exam (GRE) Quantitative review sessions</a:t>
            </a: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Developing Honors Data and Society Course</a:t>
            </a: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Consultant involvement in Enrollment’s </a:t>
            </a:r>
            <a:b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2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Circles of Influence – High-Impact practices</a:t>
            </a:r>
          </a:p>
          <a:p>
            <a:pPr marL="68580" marR="0" lvl="0" indent="-5080" algn="l" rtl="0">
              <a:spcBef>
                <a:spcPts val="444"/>
              </a:spcBef>
              <a:buClr>
                <a:schemeClr val="accent1"/>
              </a:buClr>
              <a:buFont typeface="Questrial"/>
              <a:buNone/>
            </a:pPr>
            <a:endParaRPr sz="22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In Development:  Web Portal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762000" y="2313432"/>
            <a:ext cx="3700271" cy="34930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Public Interface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QUARC Info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Request for services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Curated resources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889248" cy="34930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Behind the Scenes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Client log-in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Consultant logs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Project coordination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 Time &amp; work tracking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 (assessment)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What we are Excited about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QUARC is a new venture focused on the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academic core</a:t>
            </a: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of the institution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QUARC will be deeply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interdisciplinary</a:t>
            </a: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and will be led by an interdisciplinary team of faculty and students</a:t>
            </a:r>
          </a:p>
          <a:p>
            <a:pPr marL="0" marR="0" lvl="0" indent="0" algn="l" rtl="0">
              <a:spcBef>
                <a:spcPts val="44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We are creating a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community of common practice</a:t>
            </a:r>
          </a:p>
          <a:p>
            <a:pPr marL="0" marR="0" lvl="0" indent="0" algn="l" rtl="0">
              <a:spcBef>
                <a:spcPts val="44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8580" marR="0" lvl="0" indent="-5080" algn="l" rtl="0">
              <a:spcBef>
                <a:spcPts val="444"/>
              </a:spcBef>
              <a:buClr>
                <a:schemeClr val="accent1"/>
              </a:buClr>
              <a:buFont typeface="Questrial"/>
              <a:buNone/>
            </a:pPr>
            <a:endParaRPr sz="22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1043500" y="1027675"/>
            <a:ext cx="73418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More Unstoppable  Excitement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043500" y="2323649"/>
            <a:ext cx="6777299" cy="378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Constituencies access the QUARC through a    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web portal to channel workflow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Rather than “bricks &amp; mortar” our focus is on developing and connecting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human resources</a:t>
            </a: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(hearts &amp; minds)</a:t>
            </a:r>
          </a:p>
          <a:p>
            <a:pPr marL="0" marR="0" lvl="0" indent="0" algn="l" rtl="0">
              <a:spcBef>
                <a:spcPts val="44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We will explore a flexible approach to workload with an </a:t>
            </a:r>
            <a:r>
              <a:rPr lang="en-US" sz="220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investment model</a:t>
            </a:r>
            <a:r>
              <a:rPr lang="en-US"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(something like shares for participating)</a:t>
            </a:r>
          </a:p>
          <a:p>
            <a:pPr marL="0" marR="0" lvl="0" indent="0" algn="l" rtl="0">
              <a:spcBef>
                <a:spcPts val="440"/>
              </a:spcBef>
              <a:buNone/>
            </a:pPr>
            <a:endParaRPr sz="2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8580" marR="0" lvl="0" indent="-5080" algn="l" rtl="0">
              <a:spcBef>
                <a:spcPts val="444"/>
              </a:spcBef>
              <a:buClr>
                <a:schemeClr val="accent1"/>
              </a:buClr>
              <a:buFont typeface="Questrial"/>
              <a:buNone/>
            </a:pPr>
            <a:endParaRPr sz="22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Future Possibilities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Statistics Minor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Workshop for students, faculty, and staff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Consulting for Outside Organizations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STAT Camp for high </a:t>
            </a:r>
            <a:r>
              <a:rPr lang="en-US" sz="2400" dirty="0" err="1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schoolers</a:t>
            </a:r>
            <a:endParaRPr lang="en-US" sz="24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endParaRPr sz="24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Shape 2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16725" y="2173150"/>
            <a:ext cx="6953250" cy="28384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Why the QUARC?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business student has a research question yet the needed stats expertise is in the School of Nursing and Public Health.</a:t>
            </a: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Some grad students should understand 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-tests but don’t and need a short review.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faculty member wants help analyzing some intense research data.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7024744" cy="64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Why the QUARC? (continued)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1049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35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committee wants to administer a survey but could use some advice.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faculty member wants to beef up the quantitative element of a course.</a:t>
            </a: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worthy non-profit has an awesome data set but needs help understanding it.</a:t>
            </a: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QUARC Timeline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6982609" cy="38514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2010-2012:  Informal cross-school statistics discussions and presentations (with pastries)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2012-13:  QUARC Faculty Learning Community (more pastries) and Student Consultant Training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2013-14:  First Year of the QUARC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QUARC Mission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7262307" cy="3848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30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QUantitative Analysis and Research Co-operative develops the quantitative reasoning, statistics, and research methodology knowledge base of Westminster College students by connecting expertise currently distributed across campus into one enchilada.</a:t>
            </a: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990600" y="685800"/>
            <a:ext cx="7024744" cy="494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Student Consultants</a:t>
            </a:r>
          </a:p>
        </p:txBody>
      </p:sp>
      <p:graphicFrame>
        <p:nvGraphicFramePr>
          <p:cNvPr id="296" name="Shape 296"/>
          <p:cNvGraphicFramePr/>
          <p:nvPr/>
        </p:nvGraphicFramePr>
        <p:xfrm>
          <a:off x="533400" y="1092199"/>
          <a:ext cx="8153400" cy="5765775"/>
        </p:xfrm>
        <a:graphic>
          <a:graphicData uri="http://schemas.openxmlformats.org/drawingml/2006/table">
            <a:tbl>
              <a:tblPr firstRow="1" bandRow="1">
                <a:noFill/>
                <a:tableStyleId>{2402C94E-537E-411D-9942-56A123929A70}</a:tableStyleId>
              </a:tblPr>
              <a:tblGrid>
                <a:gridCol w="2255650"/>
                <a:gridCol w="1567750"/>
                <a:gridCol w="2239650"/>
                <a:gridCol w="2090350"/>
              </a:tblGrid>
              <a:tr h="402775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Student Name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From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Major(s)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Interests</a:t>
                      </a:r>
                    </a:p>
                  </a:txBody>
                  <a:tcPr marL="75300" marR="75300" marT="45725" marB="45725"/>
                </a:tc>
              </a:tr>
              <a:tr h="69520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Computer Engineering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General</a:t>
                      </a:r>
                    </a:p>
                  </a:txBody>
                  <a:tcPr marL="75300" marR="75300" marT="45725" marB="45725"/>
                </a:tc>
              </a:tr>
              <a:tr h="9931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Psychology (McNair</a:t>
                      </a:r>
                      <a:r>
                        <a:rPr lang="en-US" baseline="0"/>
                        <a:t> Scholar)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Close Relationships &amp; Gender</a:t>
                      </a:r>
                    </a:p>
                  </a:txBody>
                  <a:tcPr marL="75300" marR="75300" marT="45725" marB="45725"/>
                </a:tc>
              </a:tr>
              <a:tr h="69520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Dakota Hawkins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Logan, UT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Biology</a:t>
                      </a:r>
                      <a:r>
                        <a:rPr lang="en-US" baseline="0"/>
                        <a:t> &amp; Math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Biostatistics</a:t>
                      </a:r>
                    </a:p>
                  </a:txBody>
                  <a:tcPr marL="75300" marR="75300" marT="45725" marB="45725"/>
                </a:tc>
              </a:tr>
              <a:tr h="993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/>
                        <a:t>Economics </a:t>
                      </a:r>
                      <a:br>
                        <a:rPr lang="en-US"/>
                      </a:br>
                      <a:r>
                        <a:rPr lang="en-US"/>
                        <a:t>(Dual Degree w/Nankai)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Business-related</a:t>
                      </a:r>
                      <a:r>
                        <a:rPr lang="en-US" baseline="0"/>
                        <a:t> Research</a:t>
                      </a:r>
                    </a:p>
                  </a:txBody>
                  <a:tcPr marL="75300" marR="75300" marT="45725" marB="45725"/>
                </a:tc>
              </a:tr>
              <a:tr h="695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Economics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Economic Trends &amp; GDP</a:t>
                      </a:r>
                    </a:p>
                  </a:txBody>
                  <a:tcPr marL="75300" marR="75300" marT="45725" marB="45725"/>
                </a:tc>
              </a:tr>
              <a:tr h="12911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Economics</a:t>
                      </a:r>
                    </a:p>
                  </a:txBody>
                  <a:tcPr marL="75300" marR="7530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Financial</a:t>
                      </a:r>
                      <a:r>
                        <a:rPr lang="en-US" baseline="0"/>
                        <a:t> Models &amp; Investment Analysis</a:t>
                      </a:r>
                    </a:p>
                  </a:txBody>
                  <a:tcPr marL="75300" marR="75300" marT="45725" marB="457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7024744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Faculty Members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3852672" cy="34930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30188" marR="0" lvl="0" indent="-230188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1" i="0" u="sng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Directors  </a:t>
            </a:r>
          </a:p>
          <a:p>
            <a:pPr marL="230188" marR="0" lvl="0" indent="-230188" algn="l" rtl="0"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Bill Bynum – Math</a:t>
            </a:r>
          </a:p>
          <a:p>
            <a:pPr marL="230187" marR="0" lvl="0" indent="-230187" algn="l" rtl="0"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Russ Costa – Honors/Neuroscience </a:t>
            </a:r>
          </a:p>
          <a:p>
            <a:pPr marL="230188" marR="0" lvl="0" indent="-230188" algn="l" rtl="0"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Sean Raleigh – Math</a:t>
            </a:r>
          </a:p>
          <a:p>
            <a:pPr marL="230188" marR="0" lvl="0" indent="-230188" algn="l" rtl="0"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Jen Simonds – Psychology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2"/>
          </p:nvPr>
        </p:nvSpPr>
        <p:spPr>
          <a:xfrm>
            <a:off x="4419600" y="1600200"/>
            <a:ext cx="4419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30188" marR="0" lvl="0" indent="-230188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1" i="0" u="sng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Some of the Departments Represent</a:t>
            </a:r>
            <a:r>
              <a:rPr lang="en-US" sz="2400" b="1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ed by </a:t>
            </a:r>
            <a:r>
              <a:rPr lang="en-US" sz="2400" b="1" i="0" u="sng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Other Faculty Members Involved</a:t>
            </a:r>
          </a:p>
          <a:p>
            <a:pPr marL="230187" marR="0" lvl="0" indent="-230187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Psychology </a:t>
            </a:r>
          </a:p>
          <a:p>
            <a:pPr marL="230187" marR="0" lvl="0" indent="-230187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Neuroscience</a:t>
            </a:r>
          </a:p>
          <a:p>
            <a:pPr marL="230188" marR="0" lvl="0" indent="-230188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Management </a:t>
            </a:r>
          </a:p>
          <a:p>
            <a:pPr marL="230188" marR="0" lvl="0" indent="-230188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Public Health</a:t>
            </a:r>
          </a:p>
          <a:p>
            <a:pPr marL="230188" marR="0" lvl="0" indent="-230188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Finance </a:t>
            </a:r>
          </a:p>
          <a:p>
            <a:pPr marL="230188" marR="0" lvl="0" indent="-230188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Biology</a:t>
            </a:r>
          </a:p>
          <a:p>
            <a:pPr marL="230188" marR="0" lvl="0" indent="-230188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Economics </a:t>
            </a:r>
          </a:p>
          <a:p>
            <a:pPr marL="342900" marR="0" lvl="0" indent="-163576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Current &amp; Past QUARC Activities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1066800" y="2057400"/>
            <a:ext cx="7619999" cy="4068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Created I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nterdisciplinary Applied Data Analysis Courses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Recruited First 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Student Consultant</a:t>
            </a: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Cohort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– </a:t>
            </a:r>
            <a:b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Trained for Course Assistance / Grading / Projects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In-class stats support in bio, math, psych courses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Developed 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Faculty-Led Learning Sessions:  Public Health, Biology, Finance, Neuroscience, Psychology</a:t>
            </a: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1367&quot;&gt;&lt;object type=&quot;3&quot; unique_id=&quot;11368&quot;&gt;&lt;property id=&quot;20148&quot; value=&quot;5&quot;/&gt;&lt;property id=&quot;20300&quot; value=&quot;Slide 1&quot;/&gt;&lt;property id=&quot;20307&quot; value=&quot;256&quot;/&gt;&lt;/object&gt;&lt;object type=&quot;3&quot; unique_id=&quot;11369&quot;&gt;&lt;property id=&quot;20148&quot; value=&quot;5&quot;/&gt;&lt;property id=&quot;20300&quot; value=&quot;Slide 2&quot;/&gt;&lt;property id=&quot;20307&quot; value=&quot;257&quot;/&gt;&lt;/object&gt;&lt;object type=&quot;3&quot; unique_id=&quot;11370&quot;&gt;&lt;property id=&quot;20148&quot; value=&quot;5&quot;/&gt;&lt;property id=&quot;20300&quot; value=&quot;Slide 3 - &amp;quot;Why the QUARC?&amp;quot;&quot;/&gt;&lt;property id=&quot;20307&quot; value=&quot;258&quot;/&gt;&lt;/object&gt;&lt;object type=&quot;3&quot; unique_id=&quot;11371&quot;&gt;&lt;property id=&quot;20148&quot; value=&quot;5&quot;/&gt;&lt;property id=&quot;20300&quot; value=&quot;Slide 4 - &amp;quot;Why the QUARC? (continued)&amp;quot;&quot;/&gt;&lt;property id=&quot;20307&quot; value=&quot;259&quot;/&gt;&lt;/object&gt;&lt;object type=&quot;3&quot; unique_id=&quot;11372&quot;&gt;&lt;property id=&quot;20148&quot; value=&quot;5&quot;/&gt;&lt;property id=&quot;20300&quot; value=&quot;Slide 5 - &amp;quot;QUARC Timeline&amp;quot;&quot;/&gt;&lt;property id=&quot;20307&quot; value=&quot;260&quot;/&gt;&lt;/object&gt;&lt;object type=&quot;3&quot; unique_id=&quot;11373&quot;&gt;&lt;property id=&quot;20148&quot; value=&quot;5&quot;/&gt;&lt;property id=&quot;20300&quot; value=&quot;Slide 6 - &amp;quot;QUARC Mission&amp;quot;&quot;/&gt;&lt;property id=&quot;20307&quot; value=&quot;261&quot;/&gt;&lt;/object&gt;&lt;object type=&quot;3&quot; unique_id=&quot;11374&quot;&gt;&lt;property id=&quot;20148&quot; value=&quot;5&quot;/&gt;&lt;property id=&quot;20300&quot; value=&quot;Slide 7 - &amp;quot;Student Consultants&amp;quot;&quot;/&gt;&lt;property id=&quot;20307&quot; value=&quot;262&quot;/&gt;&lt;/object&gt;&lt;object type=&quot;3&quot; unique_id=&quot;11375&quot;&gt;&lt;property id=&quot;20148&quot; value=&quot;5&quot;/&gt;&lt;property id=&quot;20300&quot; value=&quot;Slide 8 - &amp;quot;Faculty Members&amp;quot;&quot;/&gt;&lt;property id=&quot;20307&quot; value=&quot;263&quot;/&gt;&lt;/object&gt;&lt;object type=&quot;3&quot; unique_id=&quot;11376&quot;&gt;&lt;property id=&quot;20148&quot; value=&quot;5&quot;/&gt;&lt;property id=&quot;20300&quot; value=&quot;Slide 9 - &amp;quot;Current &amp;amp; Past QUARC Activities&amp;quot;&quot;/&gt;&lt;property id=&quot;20307&quot; value=&quot;264&quot;/&gt;&lt;/object&gt;&lt;object type=&quot;3&quot; unique_id=&quot;11377&quot;&gt;&lt;property id=&quot;20148&quot; value=&quot;5&quot;/&gt;&lt;property id=&quot;20300&quot; value=&quot;Slide 10 - &amp;quot;QUARC Activities, Continued&amp;quot;&quot;/&gt;&lt;property id=&quot;20307&quot; value=&quot;265&quot;/&gt;&lt;/object&gt;&lt;object type=&quot;3&quot; unique_id=&quot;11378&quot;&gt;&lt;property id=&quot;20148&quot; value=&quot;5&quot;/&gt;&lt;property id=&quot;20300&quot; value=&quot;Slide 11 - &amp;quot;Upcoming Activities&amp;quot;&quot;/&gt;&lt;property id=&quot;20307&quot; value=&quot;266&quot;/&gt;&lt;/object&gt;&lt;object type=&quot;3&quot; unique_id=&quot;11379&quot;&gt;&lt;property id=&quot;20148&quot; value=&quot;5&quot;/&gt;&lt;property id=&quot;20300&quot; value=&quot;Slide 12 - &amp;quot;In Development:  Web Portal&amp;quot;&quot;/&gt;&lt;property id=&quot;20307&quot; value=&quot;267&quot;/&gt;&lt;/object&gt;&lt;object type=&quot;3&quot; unique_id=&quot;11380&quot;&gt;&lt;property id=&quot;20148&quot; value=&quot;5&quot;/&gt;&lt;property id=&quot;20300&quot; value=&quot;Slide 13 - &amp;quot;What we are Excited about&amp;quot;&quot;/&gt;&lt;property id=&quot;20307&quot; value=&quot;268&quot;/&gt;&lt;/object&gt;&lt;object type=&quot;3&quot; unique_id=&quot;11381&quot;&gt;&lt;property id=&quot;20148&quot; value=&quot;5&quot;/&gt;&lt;property id=&quot;20300&quot; value=&quot;Slide 14 - &amp;quot;More Unstoppable  Excitement&amp;quot;&quot;/&gt;&lt;property id=&quot;20307&quot; value=&quot;269&quot;/&gt;&lt;/object&gt;&lt;object type=&quot;3&quot; unique_id=&quot;11382&quot;&gt;&lt;property id=&quot;20148&quot; value=&quot;5&quot;/&gt;&lt;property id=&quot;20300&quot; value=&quot;Slide 15 - &amp;quot;Future Possibilities&amp;quot;&quot;/&gt;&lt;property id=&quot;20307&quot; value=&quot;270&quot;/&gt;&lt;/object&gt;&lt;/object&gt;&lt;object type=&quot;8&quot; unique_id=&quot;11399&quot;&gt;&lt;/object&gt;&lt;/object&gt;&lt;/database&gt;"/>
  <p:tag name="MMPROD_NEXTUNIQUEID" val="10011"/>
  <p:tag name="SECTOMILLISECCONVERTED" val="1"/>
</p:tagLst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508</Words>
  <Application>Microsoft Office PowerPoint</Application>
  <PresentationFormat>On-screen Show (4:3)</PresentationFormat>
  <Paragraphs>110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PowerPoint Presentation</vt:lpstr>
      <vt:lpstr>Why the QUARC?</vt:lpstr>
      <vt:lpstr>Why the QUARC? (continued)</vt:lpstr>
      <vt:lpstr>QUARC Timeline</vt:lpstr>
      <vt:lpstr>QUARC Mission</vt:lpstr>
      <vt:lpstr>Student Consultants</vt:lpstr>
      <vt:lpstr>Faculty Members</vt:lpstr>
      <vt:lpstr>Current &amp; Past QUARC Activities</vt:lpstr>
      <vt:lpstr>QUARC Activities, Continued</vt:lpstr>
      <vt:lpstr>Upcoming Activities</vt:lpstr>
      <vt:lpstr>In Development:  Web Portal</vt:lpstr>
      <vt:lpstr>What we are Excited about</vt:lpstr>
      <vt:lpstr>More Unstoppable  Excitement</vt:lpstr>
      <vt:lpstr>Future Possibilities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Simonds</dc:creator>
  <cp:lastModifiedBy>Jen Simonds</cp:lastModifiedBy>
  <cp:revision>7</cp:revision>
  <dcterms:modified xsi:type="dcterms:W3CDTF">2014-05-21T00:06:43Z</dcterms:modified>
</cp:coreProperties>
</file>