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2" r:id="rId3"/>
    <p:sldId id="273" r:id="rId4"/>
    <p:sldId id="310" r:id="rId5"/>
    <p:sldId id="311" r:id="rId6"/>
    <p:sldId id="277" r:id="rId7"/>
    <p:sldId id="274" r:id="rId8"/>
    <p:sldId id="312" r:id="rId9"/>
    <p:sldId id="313" r:id="rId10"/>
    <p:sldId id="283" r:id="rId11"/>
    <p:sldId id="294" r:id="rId12"/>
    <p:sldId id="298" r:id="rId13"/>
    <p:sldId id="292" r:id="rId14"/>
    <p:sldId id="293" r:id="rId15"/>
    <p:sldId id="297" r:id="rId16"/>
    <p:sldId id="307" r:id="rId17"/>
    <p:sldId id="300" r:id="rId18"/>
    <p:sldId id="270" r:id="rId19"/>
    <p:sldId id="269" r:id="rId20"/>
    <p:sldId id="284" r:id="rId21"/>
    <p:sldId id="306" r:id="rId22"/>
    <p:sldId id="308" r:id="rId23"/>
    <p:sldId id="309" r:id="rId24"/>
    <p:sldId id="296" r:id="rId25"/>
    <p:sldId id="272" r:id="rId26"/>
    <p:sldId id="287" r:id="rId27"/>
    <p:sldId id="275" r:id="rId28"/>
    <p:sldId id="264" r:id="rId29"/>
    <p:sldId id="295" r:id="rId30"/>
    <p:sldId id="299" r:id="rId31"/>
    <p:sldId id="301" r:id="rId32"/>
    <p:sldId id="30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02"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ometto\Documents\Temporary-lap-top\List%202012%20FNP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808506079597"/>
          <c:y val="6.1655205122124697E-2"/>
          <c:w val="0.82952300605281504"/>
          <c:h val="0.76270700333670005"/>
        </c:manualLayout>
      </c:layout>
      <c:barChart>
        <c:barDir val="col"/>
        <c:grouping val="stacked"/>
        <c:varyColors val="0"/>
        <c:ser>
          <c:idx val="0"/>
          <c:order val="0"/>
          <c:tx>
            <c:v>UG PKGSC</c:v>
          </c:tx>
          <c:invertIfNegative val="0"/>
          <c:cat>
            <c:strRef>
              <c:f>'Enrollement data'!$AA$45:$AA$51</c:f>
              <c:strCache>
                <c:ptCount val="7"/>
                <c:pt idx="0">
                  <c:v>Fall 2005</c:v>
                </c:pt>
                <c:pt idx="1">
                  <c:v>Fall 2006</c:v>
                </c:pt>
                <c:pt idx="2">
                  <c:v>Fall 2007</c:v>
                </c:pt>
                <c:pt idx="3">
                  <c:v>Fall 2008</c:v>
                </c:pt>
                <c:pt idx="4">
                  <c:v>Fall 2009</c:v>
                </c:pt>
                <c:pt idx="5">
                  <c:v>Fall 2010</c:v>
                </c:pt>
                <c:pt idx="6">
                  <c:v>Fall 2011</c:v>
                </c:pt>
              </c:strCache>
            </c:strRef>
          </c:cat>
          <c:val>
            <c:numRef>
              <c:f>'Enrollement data'!$AB$45:$AB$51</c:f>
              <c:numCache>
                <c:formatCode>General</c:formatCode>
                <c:ptCount val="7"/>
                <c:pt idx="0">
                  <c:v>133</c:v>
                </c:pt>
                <c:pt idx="1">
                  <c:v>135</c:v>
                </c:pt>
                <c:pt idx="2">
                  <c:v>151</c:v>
                </c:pt>
                <c:pt idx="3">
                  <c:v>156</c:v>
                </c:pt>
                <c:pt idx="4">
                  <c:v>190</c:v>
                </c:pt>
                <c:pt idx="5">
                  <c:v>185</c:v>
                </c:pt>
                <c:pt idx="6">
                  <c:v>203</c:v>
                </c:pt>
              </c:numCache>
            </c:numRef>
          </c:val>
        </c:ser>
        <c:ser>
          <c:idx val="1"/>
          <c:order val="1"/>
          <c:tx>
            <c:v>UG FSHN</c:v>
          </c:tx>
          <c:invertIfNegative val="0"/>
          <c:cat>
            <c:strRef>
              <c:f>'Enrollement data'!$AA$45:$AA$51</c:f>
              <c:strCache>
                <c:ptCount val="7"/>
                <c:pt idx="0">
                  <c:v>Fall 2005</c:v>
                </c:pt>
                <c:pt idx="1">
                  <c:v>Fall 2006</c:v>
                </c:pt>
                <c:pt idx="2">
                  <c:v>Fall 2007</c:v>
                </c:pt>
                <c:pt idx="3">
                  <c:v>Fall 2008</c:v>
                </c:pt>
                <c:pt idx="4">
                  <c:v>Fall 2009</c:v>
                </c:pt>
                <c:pt idx="5">
                  <c:v>Fall 2010</c:v>
                </c:pt>
                <c:pt idx="6">
                  <c:v>Fall 2011</c:v>
                </c:pt>
              </c:strCache>
            </c:strRef>
          </c:cat>
          <c:val>
            <c:numRef>
              <c:f>'Enrollement data'!$AC$45:$AC$51</c:f>
              <c:numCache>
                <c:formatCode>General</c:formatCode>
                <c:ptCount val="7"/>
                <c:pt idx="0">
                  <c:v>111</c:v>
                </c:pt>
                <c:pt idx="1">
                  <c:v>143</c:v>
                </c:pt>
                <c:pt idx="2">
                  <c:v>166</c:v>
                </c:pt>
                <c:pt idx="3">
                  <c:v>209</c:v>
                </c:pt>
                <c:pt idx="4">
                  <c:v>238</c:v>
                </c:pt>
                <c:pt idx="5">
                  <c:v>245</c:v>
                </c:pt>
                <c:pt idx="6">
                  <c:v>289</c:v>
                </c:pt>
              </c:numCache>
            </c:numRef>
          </c:val>
        </c:ser>
        <c:dLbls>
          <c:showLegendKey val="0"/>
          <c:showVal val="0"/>
          <c:showCatName val="0"/>
          <c:showSerName val="0"/>
          <c:showPercent val="0"/>
          <c:showBubbleSize val="0"/>
        </c:dLbls>
        <c:gapWidth val="150"/>
        <c:overlap val="100"/>
        <c:axId val="73677056"/>
        <c:axId val="73678848"/>
      </c:barChart>
      <c:catAx>
        <c:axId val="73677056"/>
        <c:scaling>
          <c:orientation val="minMax"/>
        </c:scaling>
        <c:delete val="0"/>
        <c:axPos val="b"/>
        <c:majorTickMark val="out"/>
        <c:minorTickMark val="none"/>
        <c:tickLblPos val="nextTo"/>
        <c:crossAx val="73678848"/>
        <c:crosses val="autoZero"/>
        <c:auto val="1"/>
        <c:lblAlgn val="ctr"/>
        <c:lblOffset val="100"/>
        <c:noMultiLvlLbl val="0"/>
      </c:catAx>
      <c:valAx>
        <c:axId val="73678848"/>
        <c:scaling>
          <c:orientation val="minMax"/>
        </c:scaling>
        <c:delete val="0"/>
        <c:axPos val="l"/>
        <c:majorGridlines/>
        <c:numFmt formatCode="General" sourceLinked="1"/>
        <c:majorTickMark val="out"/>
        <c:minorTickMark val="none"/>
        <c:tickLblPos val="nextTo"/>
        <c:crossAx val="73677056"/>
        <c:crosses val="autoZero"/>
        <c:crossBetween val="between"/>
      </c:valAx>
    </c:plotArea>
    <c:legend>
      <c:legendPos val="r"/>
      <c:layout>
        <c:manualLayout>
          <c:xMode val="edge"/>
          <c:yMode val="edge"/>
          <c:x val="0.171736069049061"/>
          <c:y val="0.17259899936044601"/>
          <c:w val="0.240940596711125"/>
          <c:h val="0.18072854718154299"/>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D0892E54-BE1B-4FD8-B930-0D3817DA1E6C}" type="datetimeFigureOut">
              <a:rPr lang="en-US" smtClean="0"/>
              <a:t>5/20/2014</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D568A9C6-6E84-4D32-88AC-4447601FF6F2}" type="slidenum">
              <a:rPr lang="en-US" smtClean="0"/>
              <a:t>‹#›</a:t>
            </a:fld>
            <a:endParaRPr lang="en-US"/>
          </a:p>
        </p:txBody>
      </p:sp>
    </p:spTree>
    <p:extLst>
      <p:ext uri="{BB962C8B-B14F-4D97-AF65-F5344CB8AC3E}">
        <p14:creationId xmlns:p14="http://schemas.microsoft.com/office/powerpoint/2010/main" val="53302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6D1C64F6-2051-4BE0-9572-5DD09C3F398E}" type="datetimeFigureOut">
              <a:rPr lang="en-US" smtClean="0"/>
              <a:t>5/20/2014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60E82FFE-563F-4C6C-A40C-A96A7450C68C}" type="slidenum">
              <a:rPr lang="en-US" smtClean="0"/>
              <a:t>‹#›</a:t>
            </a:fld>
            <a:endParaRPr lang="en-US"/>
          </a:p>
        </p:txBody>
      </p:sp>
    </p:spTree>
    <p:extLst>
      <p:ext uri="{BB962C8B-B14F-4D97-AF65-F5344CB8AC3E}">
        <p14:creationId xmlns:p14="http://schemas.microsoft.com/office/powerpoint/2010/main" val="160655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Calibri" pitchFamily="34" charset="0"/>
              <a:ea typeface="ＭＳ Ｐゴシック" pitchFamily="34" charset="-128"/>
            </a:endParaRPr>
          </a:p>
        </p:txBody>
      </p:sp>
      <p:sp>
        <p:nvSpPr>
          <p:cNvPr id="184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9A55DB-2697-44C5-9214-E618F253EF5F}" type="slidenum">
              <a:rPr lang="en-US" sz="1200"/>
              <a:pPr eaLnBrk="1" hangingPunct="1"/>
              <a:t>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Calibri" pitchFamily="34" charset="0"/>
              <a:ea typeface="ＭＳ Ｐゴシック" pitchFamily="34" charset="-128"/>
            </a:endParaRPr>
          </a:p>
        </p:txBody>
      </p:sp>
      <p:sp>
        <p:nvSpPr>
          <p:cNvPr id="215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FF3E9B-3D3C-4355-B066-CDC68BDE06CE}" type="slidenum">
              <a:rPr lang="en-US" sz="1200"/>
              <a:pPr eaLnBrk="1" hangingPunct="1"/>
              <a:t>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19E16-270F-4A4E-A432-706010A53266}"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358539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19E16-270F-4A4E-A432-706010A53266}"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214768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19E16-270F-4A4E-A432-706010A53266}"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18550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19E16-270F-4A4E-A432-706010A53266}"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191262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19E16-270F-4A4E-A432-706010A53266}"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28562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19E16-270F-4A4E-A432-706010A53266}"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306054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19E16-270F-4A4E-A432-706010A53266}"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158095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19E16-270F-4A4E-A432-706010A53266}"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63866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19E16-270F-4A4E-A432-706010A53266}"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238588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19E16-270F-4A4E-A432-706010A53266}"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239713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19E16-270F-4A4E-A432-706010A53266}"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FB55B-35E5-4614-8AFD-B30B676025B4}" type="slidenum">
              <a:rPr lang="en-US" smtClean="0"/>
              <a:t>‹#›</a:t>
            </a:fld>
            <a:endParaRPr lang="en-US"/>
          </a:p>
        </p:txBody>
      </p:sp>
    </p:spTree>
    <p:extLst>
      <p:ext uri="{BB962C8B-B14F-4D97-AF65-F5344CB8AC3E}">
        <p14:creationId xmlns:p14="http://schemas.microsoft.com/office/powerpoint/2010/main" val="76924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19E16-270F-4A4E-A432-706010A53266}" type="datetimeFigureOut">
              <a:rPr lang="en-US" smtClean="0"/>
              <a:t>5/20/2014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FB55B-35E5-4614-8AFD-B30B676025B4}" type="slidenum">
              <a:rPr lang="en-US" smtClean="0"/>
              <a:t>‹#›</a:t>
            </a:fld>
            <a:endParaRPr lang="en-US"/>
          </a:p>
        </p:txBody>
      </p:sp>
    </p:spTree>
    <p:extLst>
      <p:ext uri="{BB962C8B-B14F-4D97-AF65-F5344CB8AC3E}">
        <p14:creationId xmlns:p14="http://schemas.microsoft.com/office/powerpoint/2010/main" val="183487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source=images&amp;cd=&amp;cad=rja&amp;docid=mrL8T-Wpvz89aM&amp;tbnid=l9NvXuuvo-GxwM:&amp;ved=0CAgQjRwwAA&amp;url=http://www.comediva.com/10-things-women-hate-according-to-dr-pepper-ten/&amp;ei=w_tSUoyoEITQ9ATC2oGgDg&amp;psig=AFQjCNHrltl0acRm-hkaIzuOEBTaXsC1Og&amp;ust=1381256515332206"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lemson.edu/academics/programs/creative-inquiry/program/decipher/" TargetMode="External"/><Relationship Id="rId2" Type="http://schemas.openxmlformats.org/officeDocument/2006/relationships/hyperlink" Target="http://www.clemson.edu/ci/assets/documents/foci/2013.pdf" TargetMode="External"/><Relationship Id="rId1" Type="http://schemas.openxmlformats.org/officeDocument/2006/relationships/slideLayout" Target="../slideLayouts/slideLayout2.xml"/><Relationship Id="rId4" Type="http://schemas.openxmlformats.org/officeDocument/2006/relationships/hyperlink" Target="http://www.clemson.edu/academics/programs/creative-inquiry/opportuniti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lemson.edu/academics/programs/creative-inqui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http://www.clemson.edu/academics/programs/creative-inquiry/projects/current-project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905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Using Creative Inquiry to Understand the Role of Statistics in Undergraduate Research</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4267200"/>
            <a:ext cx="6400800" cy="2209800"/>
          </a:xfrm>
        </p:spPr>
        <p:txBody>
          <a:bodyPr>
            <a:noAutofit/>
          </a:bodyPr>
          <a:lstStyle/>
          <a:p>
            <a:r>
              <a:rPr lang="en-US" sz="2200" b="1" dirty="0" smtClean="0">
                <a:latin typeface="Times New Roman" panose="02020603050405020304" pitchFamily="18" charset="0"/>
                <a:cs typeface="Times New Roman" panose="02020603050405020304" pitchFamily="18" charset="0"/>
              </a:rPr>
              <a:t>Rose Martinez-Dawson, Ph.D.</a:t>
            </a:r>
          </a:p>
          <a:p>
            <a:r>
              <a:rPr lang="en-US" sz="2000" b="1" dirty="0" smtClean="0">
                <a:latin typeface="Times New Roman" panose="02020603050405020304" pitchFamily="18" charset="0"/>
                <a:cs typeface="Times New Roman" panose="02020603050405020304" pitchFamily="18" charset="0"/>
              </a:rPr>
              <a:t>Department of Mathematical Sciences</a:t>
            </a:r>
          </a:p>
          <a:p>
            <a:r>
              <a:rPr lang="en-US" sz="2200" b="1" dirty="0" smtClean="0">
                <a:latin typeface="Times New Roman" panose="02020603050405020304" pitchFamily="18" charset="0"/>
                <a:cs typeface="Times New Roman" panose="02020603050405020304" pitchFamily="18" charset="0"/>
              </a:rPr>
              <a:t>Paul L. Dawson, Ph.D.</a:t>
            </a:r>
          </a:p>
          <a:p>
            <a:r>
              <a:rPr lang="en-US" sz="2000" b="1" dirty="0" smtClean="0">
                <a:latin typeface="Times New Roman" panose="02020603050405020304" pitchFamily="18" charset="0"/>
                <a:cs typeface="Times New Roman" panose="02020603050405020304" pitchFamily="18" charset="0"/>
              </a:rPr>
              <a:t>Department of Food, Nutrition and Packaging Sciences</a:t>
            </a:r>
          </a:p>
          <a:p>
            <a:r>
              <a:rPr lang="en-US" sz="2000" b="1" dirty="0" smtClean="0">
                <a:latin typeface="Times New Roman" panose="02020603050405020304" pitchFamily="18" charset="0"/>
                <a:cs typeface="Times New Roman" panose="02020603050405020304" pitchFamily="18" charset="0"/>
              </a:rPr>
              <a:t>Clemson University</a:t>
            </a:r>
          </a:p>
          <a:p>
            <a:r>
              <a:rPr lang="en-US" sz="2000" b="1" dirty="0" smtClean="0">
                <a:latin typeface="Times New Roman" panose="02020603050405020304" pitchFamily="18" charset="0"/>
                <a:cs typeface="Times New Roman" panose="02020603050405020304" pitchFamily="18" charset="0"/>
              </a:rPr>
              <a:t>Clemson, S.C. USA</a:t>
            </a:r>
            <a:endParaRPr lang="en-US" sz="20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172200"/>
            <a:ext cx="178365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www.clemson.edu/administration/public-affairs/toolbox/downloads/wordmarks/logos/wordmark-pa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49804"/>
            <a:ext cx="213360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5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457" y="1482872"/>
            <a:ext cx="4012222" cy="646331"/>
          </a:xfrm>
          <a:prstGeom prst="rect">
            <a:avLst/>
          </a:prstGeom>
          <a:noFill/>
          <a:ln>
            <a:solidFill>
              <a:schemeClr val="accent1"/>
            </a:solidFill>
          </a:ln>
        </p:spPr>
        <p:txBody>
          <a:bodyPr wrap="square" rtlCol="0">
            <a:spAutoFit/>
          </a:bodyPr>
          <a:lstStyle/>
          <a:p>
            <a:r>
              <a:rPr lang="en-US" dirty="0" smtClean="0"/>
              <a:t> </a:t>
            </a:r>
            <a:r>
              <a:rPr lang="en-US" b="1" dirty="0" smtClean="0"/>
              <a:t>Project: Testing Food Advertising Claims</a:t>
            </a:r>
          </a:p>
          <a:p>
            <a:r>
              <a:rPr lang="en-US" b="1" dirty="0"/>
              <a:t> </a:t>
            </a:r>
            <a:r>
              <a:rPr lang="en-US" b="1" dirty="0" smtClean="0"/>
              <a:t>                Selection of Research Topic</a:t>
            </a:r>
            <a:endParaRPr lang="en-US" b="1" dirty="0"/>
          </a:p>
        </p:txBody>
      </p:sp>
      <p:sp>
        <p:nvSpPr>
          <p:cNvPr id="8" name="Content Placeholder 2"/>
          <p:cNvSpPr>
            <a:spLocks noGrp="1"/>
          </p:cNvSpPr>
          <p:nvPr>
            <p:ph idx="1"/>
          </p:nvPr>
        </p:nvSpPr>
        <p:spPr>
          <a:xfrm>
            <a:off x="457200" y="1600200"/>
            <a:ext cx="8229600" cy="4724400"/>
          </a:xfrm>
        </p:spPr>
        <p:txBody>
          <a:bodyPr>
            <a:normAutofit/>
          </a:bodyPr>
          <a:lstStyle/>
          <a:p>
            <a:pPr lvl="1"/>
            <a:endParaRPr lang="en-US" sz="3200" b="1" dirty="0" smtClean="0"/>
          </a:p>
          <a:p>
            <a:pPr lvl="1"/>
            <a:endParaRPr lang="en-US" sz="3200" b="1" dirty="0" smtClean="0"/>
          </a:p>
          <a:p>
            <a:pPr lvl="1"/>
            <a:r>
              <a:rPr lang="en-US" sz="3200" b="1" dirty="0" smtClean="0"/>
              <a:t>Students</a:t>
            </a:r>
            <a:r>
              <a:rPr lang="en-US" sz="3200" dirty="0" smtClean="0"/>
              <a:t> </a:t>
            </a:r>
            <a:r>
              <a:rPr lang="en-US" sz="3200" dirty="0"/>
              <a:t>decide on team research within </a:t>
            </a:r>
            <a:r>
              <a:rPr lang="en-US" sz="3200" dirty="0" smtClean="0"/>
              <a:t>project</a:t>
            </a:r>
          </a:p>
          <a:p>
            <a:pPr lvl="2"/>
            <a:r>
              <a:rPr lang="en-US" sz="3200" dirty="0" smtClean="0"/>
              <a:t>Students propose research topics</a:t>
            </a:r>
          </a:p>
          <a:p>
            <a:pPr lvl="2"/>
            <a:r>
              <a:rPr lang="en-US" sz="3200" dirty="0" smtClean="0"/>
              <a:t>Discuss and vote on choice</a:t>
            </a:r>
          </a:p>
          <a:p>
            <a:pPr lvl="3"/>
            <a:endParaRPr lang="en-US" sz="3200" dirty="0"/>
          </a:p>
          <a:p>
            <a:endParaRPr lang="en-US" dirty="0"/>
          </a:p>
        </p:txBody>
      </p:sp>
      <p:sp>
        <p:nvSpPr>
          <p:cNvPr id="33" name="Title 32"/>
          <p:cNvSpPr>
            <a:spLocks noGrp="1"/>
          </p:cNvSpPr>
          <p:nvPr>
            <p:ph type="title"/>
          </p:nvPr>
        </p:nvSpPr>
        <p:spPr/>
        <p:txBody>
          <a:bodyPr/>
          <a:lstStyle/>
          <a:p>
            <a:r>
              <a:rPr lang="en-US" dirty="0" smtClean="0"/>
              <a:t>Integrating Statistics in CI </a:t>
            </a:r>
            <a:endParaRPr lang="en-US" dirty="0"/>
          </a:p>
        </p:txBody>
      </p:sp>
    </p:spTree>
    <p:extLst>
      <p:ext uri="{BB962C8B-B14F-4D97-AF65-F5344CB8AC3E}">
        <p14:creationId xmlns:p14="http://schemas.microsoft.com/office/powerpoint/2010/main" val="3890291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457" y="1482872"/>
            <a:ext cx="4012222" cy="646331"/>
          </a:xfrm>
          <a:prstGeom prst="rect">
            <a:avLst/>
          </a:prstGeom>
          <a:noFill/>
          <a:ln>
            <a:solidFill>
              <a:schemeClr val="accent1"/>
            </a:solidFill>
          </a:ln>
        </p:spPr>
        <p:txBody>
          <a:bodyPr wrap="square" rtlCol="0">
            <a:spAutoFit/>
          </a:bodyPr>
          <a:lstStyle/>
          <a:p>
            <a:r>
              <a:rPr lang="en-US" dirty="0" smtClean="0"/>
              <a:t> </a:t>
            </a:r>
            <a:r>
              <a:rPr lang="en-US" b="1" dirty="0" smtClean="0"/>
              <a:t>Project: Testing Food Advertising Claims</a:t>
            </a:r>
          </a:p>
          <a:p>
            <a:r>
              <a:rPr lang="en-US" b="1" dirty="0"/>
              <a:t> </a:t>
            </a:r>
            <a:r>
              <a:rPr lang="en-US" b="1" dirty="0" smtClean="0"/>
              <a:t>                Selection of Research Topic</a:t>
            </a:r>
            <a:endParaRPr lang="en-US" b="1" dirty="0"/>
          </a:p>
        </p:txBody>
      </p:sp>
      <p:sp>
        <p:nvSpPr>
          <p:cNvPr id="33" name="Title 32"/>
          <p:cNvSpPr>
            <a:spLocks noGrp="1"/>
          </p:cNvSpPr>
          <p:nvPr>
            <p:ph type="title"/>
          </p:nvPr>
        </p:nvSpPr>
        <p:spPr/>
        <p:txBody>
          <a:bodyPr/>
          <a:lstStyle/>
          <a:p>
            <a:r>
              <a:rPr lang="en-US" dirty="0" smtClean="0"/>
              <a:t>Integrating Statistics in CI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04309"/>
            <a:ext cx="63055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268" y="3886200"/>
            <a:ext cx="2936323" cy="282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2362200"/>
            <a:ext cx="8382000" cy="830997"/>
          </a:xfrm>
          <a:prstGeom prst="rect">
            <a:avLst/>
          </a:prstGeom>
          <a:noFill/>
        </p:spPr>
        <p:txBody>
          <a:bodyPr wrap="square" rtlCol="0">
            <a:spAutoFit/>
          </a:bodyPr>
          <a:lstStyle/>
          <a:p>
            <a:r>
              <a:rPr lang="en-US" sz="2400" dirty="0" smtClean="0"/>
              <a:t>Sources of research topics:  </a:t>
            </a:r>
          </a:p>
          <a:p>
            <a:r>
              <a:rPr lang="en-US" sz="2400" dirty="0"/>
              <a:t> </a:t>
            </a:r>
            <a:r>
              <a:rPr lang="en-US" sz="2400" dirty="0" smtClean="0"/>
              <a:t>                                            Interest, Current events, Commercials</a:t>
            </a:r>
            <a:endParaRPr lang="en-US" sz="2400" dirty="0"/>
          </a:p>
        </p:txBody>
      </p:sp>
    </p:spTree>
    <p:extLst>
      <p:ext uri="{BB962C8B-B14F-4D97-AF65-F5344CB8AC3E}">
        <p14:creationId xmlns:p14="http://schemas.microsoft.com/office/powerpoint/2010/main" val="26659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714876" y="187280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07776" y="2286000"/>
            <a:ext cx="2335823" cy="369332"/>
          </a:xfrm>
          <a:prstGeom prst="rect">
            <a:avLst/>
          </a:prstGeom>
          <a:noFill/>
          <a:ln>
            <a:solidFill>
              <a:schemeClr val="accent1"/>
            </a:solidFill>
          </a:ln>
        </p:spPr>
        <p:txBody>
          <a:bodyPr wrap="square" rtlCol="0">
            <a:spAutoFit/>
          </a:bodyPr>
          <a:lstStyle/>
          <a:p>
            <a:r>
              <a:rPr lang="en-US" dirty="0" smtClean="0"/>
              <a:t> </a:t>
            </a:r>
            <a:r>
              <a:rPr lang="en-US" b="1" dirty="0" smtClean="0"/>
              <a:t>Develop Hypotheses</a:t>
            </a:r>
            <a:endParaRPr lang="en-US" b="1" dirty="0"/>
          </a:p>
        </p:txBody>
      </p:sp>
      <p:sp>
        <p:nvSpPr>
          <p:cNvPr id="33" name="Title 32"/>
          <p:cNvSpPr>
            <a:spLocks noGrp="1"/>
          </p:cNvSpPr>
          <p:nvPr>
            <p:ph type="title"/>
          </p:nvPr>
        </p:nvSpPr>
        <p:spPr/>
        <p:txBody>
          <a:bodyPr/>
          <a:lstStyle/>
          <a:p>
            <a:r>
              <a:rPr lang="en-US" dirty="0" smtClean="0"/>
              <a:t>Integrating Statistics in CI </a:t>
            </a:r>
            <a:endParaRPr lang="en-US" dirty="0"/>
          </a:p>
        </p:txBody>
      </p:sp>
      <p:sp>
        <p:nvSpPr>
          <p:cNvPr id="2" name="TextBox 1"/>
          <p:cNvSpPr txBox="1"/>
          <p:nvPr/>
        </p:nvSpPr>
        <p:spPr>
          <a:xfrm>
            <a:off x="2859333" y="1216157"/>
            <a:ext cx="4012222" cy="646331"/>
          </a:xfrm>
          <a:prstGeom prst="rect">
            <a:avLst/>
          </a:prstGeom>
          <a:noFill/>
          <a:ln>
            <a:solidFill>
              <a:schemeClr val="accent1"/>
            </a:solidFill>
          </a:ln>
        </p:spPr>
        <p:txBody>
          <a:bodyPr wrap="square" rtlCol="0">
            <a:spAutoFit/>
          </a:bodyPr>
          <a:lstStyle/>
          <a:p>
            <a:r>
              <a:rPr lang="en-US" dirty="0" smtClean="0"/>
              <a:t>Project: Testing Food Advertising Claims</a:t>
            </a:r>
          </a:p>
          <a:p>
            <a:r>
              <a:rPr lang="en-US" dirty="0"/>
              <a:t> </a:t>
            </a:r>
            <a:r>
              <a:rPr lang="en-US" dirty="0" smtClean="0"/>
              <a:t>               Selection of Research Topic</a:t>
            </a:r>
            <a:endParaRPr lang="en-US" dirty="0"/>
          </a:p>
        </p:txBody>
      </p:sp>
    </p:spTree>
    <p:extLst>
      <p:ext uri="{BB962C8B-B14F-4D97-AF65-F5344CB8AC3E}">
        <p14:creationId xmlns:p14="http://schemas.microsoft.com/office/powerpoint/2010/main" val="1296217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 Topics/Hypotheses</a:t>
            </a:r>
            <a:endParaRPr lang="en-US" dirty="0"/>
          </a:p>
        </p:txBody>
      </p:sp>
      <p:pic>
        <p:nvPicPr>
          <p:cNvPr id="6" name="Picture 5"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143" y="1143000"/>
            <a:ext cx="809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izzard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1866" y="2329962"/>
            <a:ext cx="990600" cy="13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62400"/>
            <a:ext cx="2790130" cy="2631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r>
              <a:rPr lang="en-US" dirty="0" smtClean="0"/>
              <a:t>Test Kellogg’s Raisin Bran 2 scoops claim</a:t>
            </a:r>
          </a:p>
          <a:p>
            <a:endParaRPr lang="en-US" dirty="0" smtClean="0"/>
          </a:p>
          <a:p>
            <a:r>
              <a:rPr lang="en-US" dirty="0" smtClean="0"/>
              <a:t>Test Dairy Queen Blizzard claim</a:t>
            </a:r>
          </a:p>
          <a:p>
            <a:endParaRPr lang="en-US" dirty="0" smtClean="0"/>
          </a:p>
          <a:p>
            <a:endParaRPr lang="en-US" dirty="0"/>
          </a:p>
          <a:p>
            <a:r>
              <a:rPr lang="en-US" dirty="0" smtClean="0"/>
              <a:t>Test Pringles Super Stack claim</a:t>
            </a:r>
            <a:endParaRPr lang="en-US" dirty="0"/>
          </a:p>
        </p:txBody>
      </p:sp>
    </p:spTree>
    <p:extLst>
      <p:ext uri="{BB962C8B-B14F-4D97-AF65-F5344CB8AC3E}">
        <p14:creationId xmlns:p14="http://schemas.microsoft.com/office/powerpoint/2010/main" val="243370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CI </a:t>
            </a:r>
            <a:r>
              <a:rPr lang="en-US" dirty="0" smtClean="0"/>
              <a:t>Topics/Hypotheses</a:t>
            </a:r>
            <a:endParaRPr lang="en-US" dirty="0"/>
          </a:p>
        </p:txBody>
      </p:sp>
      <p:pic>
        <p:nvPicPr>
          <p:cNvPr id="4" name="Picture 2" descr="http://comediva.com/images/stories/dr-pepper_te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1" y="3838198"/>
            <a:ext cx="2057400" cy="163311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JUAxwMBEQACEQEDEQH/xAAcAAABBQEBAQAAAAAAAAAAAAAAAwQFBgcBAgj/xABSEAABAwIEAwMFCQ0EBwkAAAABAgMEABEFBhIhMUFRBxNhFCIycZEVF1KBk6Gx0dIWIyQzQlRVYnKUorLBY4Kz8FOEkqPC4eIlJjQ1Q0RFdMP/xAAbAQABBQEBAAAAAAAAAAAAAAAAAQIDBAUGB//EADYRAAIBAwMCAwcCBQUBAQAAAAABAgMEERIhMQVRExRBIjIzUmFxoQYVI0KBkdEWQ7HB8CRi/9oADAMBAAIRAxEAPwDcKAO0AFABQAUAFABQAUAFABQAUAFABQAUAFABQAUAFABQAUAFABQAUAFABQBygDtAHNQvQAXoAL0ZAL+FJkAv4UZAL0ZANVABelAL0mQC9ABelAL0mQC9KAXpMgF6MgF6MgF6MgF6MgF6UAv4UgBqpQCgDtADafMZgQ3pcpfdsMoK3F2J0pHE7UsYuTwuRJSUVlkC/nrL7LDjpm6tCCrSltVzaw226kD46n8pW4wQK6pP1MzzDnrFsXkd7EfkQIoUe6aaXpVbqojn4cBWvb2NOEczWWZVxd1JVNMXhDJvE8zrbStGKYkpCtkq8oXZR6Xvy51nyv7RPHhnRR/T15KOfGS9fX1PbU/NLydScVnJTa4UuYpOoeFzv6+FJ+4Wb/2wqfp28pvDrL8jdeN5hQpQXjM9JSbEGUvY039ys848Mn/0r1DTq8ZY77iKcyY2oHTjeIEA8RJXv89bFOhRqR1aMHKXE6tGo6evOOwfdJjl/wDzrEP3lf10/wArQ+VEPmK3zM790mO/pnEP3lX10vlaPyoPMVfmZ0Zkx39M4h+8K+uk8rR+VCeYq/Mzv3R47+mMQ/eFfXR5Wj8qDzNX5mH3R49+mMQP+sK+ujytH5UHmavzM590mPfpfEP3lX10vlaPyoPMVfmYfdJjv6ZxD94V9dJ5Wj8qDzFb5md+6THAN8Znj1ylD+tQzjaU/eSJqbuanutiKs2YwCR7t4gSDY2kL3+f1+w9Kqu4sl/L+C0ra7f835BObcWUbDHJ/S/lC/X9G/q3pY3Fk/5fwDtbxcS/IqMzY2pIUnGZ6geBElZv89W6dK2qLMUmVJzuKe0mw+6XHf0xiA/1hX11J5Wj8qIvMVfmYfdLjn6Zn/vCvro8rR+VB5it8zD7pcb/AExiH7yv66XytH5UJ49b5mdGZsbH/wAtPtz/AAlX10nlqPyoPHrP+Zljy12gYhBfbTichcuEVBLhULuIB5g8/VVS4sISi3T2Zatr6pGajU3RfxnvLhTq90U2t/o1dbdKzHZ1l6Gqrqk+JFiacS62hxBuhadSTbiKrPbknTyQme1Wyfi/jGUPbtVi1+NH7kNz8KRjmKtgQZSuiFW+VT9Vb8eTn0/aRDNj8Eb9VTegxv8Aiv7liwxx9cJuIw2la37hCXPRFj6Z6JB28TxvwrhZZ1NL/wBuevuFOMY1ZvCSWf7cfcePOMwFOx2XlOOhF5shYB0jb5/SAF7C9Nw+I8jNLqx8SosR/lX/AL8lOmyjPfdXbSytRKgD6W/D1fTW90/pul+LVW/Y5frv6gc4q0tn7K5fcTTdQ83zUdetbv0Rxr25PaUjgPbTkhjYolu9KMchUNeFA3Ueg0TyoQ3Ud7qgTUBbGm6jYE2BPU8BUNatClHUyehSlWlpiM3lkNB38SwN1rd2Ng7Y2/upJ+OsO4vqs+NkdBb2NOHvbsWhxkuulwIdeCG0PNvLIShZ1FW1+tx/s1nuTk9+S+ko8CMph1qAhUWAdAQEIL4AbUAkpPnHj5pPA1O7arFamQRuKUnheoqlhD/fmXBW0GgFKfYPeoKlXUQE8TuobfqgVA2WMEfJR5EO/iPh6Ms2QpJvfwPO+4HUkHlT4VJweYvAycIVFiSyPYrjcprWgi49IbXB8a3LO+VV6J8mFeWTo+3Dg9qaIrTM5SE+FApacgZfbxrEXX5yNUGIApaT/wCoo+in1bEn/nWf1C5dKCUeWX7Ggqs8y4Q97SX8NXKZRCbbQ+hNnUti2lPIGmdOdTS3If1Dw9aUeSqRzdtH0f30fXVyXJXhwj6EwRWrCIKusZs/wiuaqe+/ub9P3ERXaEdOTMT8WgPaoVLa/GRFdfBZjeJPXw6QCdzt/vVfVXQLkwox3RGoP4K0P1alfBC/iv7k/FxhuNh3dJ7xl3ug2p1tI1ad72Vq249Nt+N64ac8zcVzuewwsXpjWk1pSTw+OFyQEyYueA02ktREq1BAJu4eqjz/AM8K3undO04qVFucZ1vrjqt0qD24b7/RdkNgnvDbg0n0vE9K2vojlU9O75LFEyhjcyMzJZhpDLwBaK3Up1g8LXNV5XlGLcc7olja1JR1DL3LnInLg+RSFS0GymUNlSh42HLxqVV6enXnYglQqatONxb3KxBMaTJVAkpZimz6lI092fEHfgQaR3FLKWrkTytZpvHBN4XlV6SziceWhTGINxW5UO7oCFIJN78uQ9VVat7pnGUXtwy5RscwcZLf0F8NyqXo85EpLDzr0IvYdKjvFTZUk+cBbnw49ajq3uZRcdlndD6NkoxlGW/YShZSly8MjTVz4sfypnvmW3UHSU7WCl3sCb8LVLO/Sm4pcEUOmexqbPGWGsEnYWsyUxFYkp7ZM9Tga0HgElHA+uorqVWM1v7P0wWLWFLTjG4+lZZge4U5l3CXXsXw+SO9bir1FaV+cgpuCSkAjlfzar+K5TTytL7k3hpQez1Lse4OT8NmS4r6G5CYMyCq63Ht4sgWGhR253FvCkdXRnCWpP0XKHeGp4y3j7kfneSF5LgqWhLMuDqjPsIkHU2UDYgXtuN9Vr70ulp1OzWQyno+5QcqYkvC2FrcQTHdQXHS4pRsAbA2/rxO9ZbNRM9YbFbm4tIXEmLdjSytQT3JCUne2rfb4tzv1pBEJ4Q+Y2IqYVdKCdHVIUOA+D4WFLlp5QjSksNF2xXBk+5bGLwk2jqIQ+3/AKJfh4H5tq2rS/UvYqmHedP05nTIzCsGl4zN8lgNhawnUpRNkoT1J5Vo1a9OjHVNlChQqVZaYoenFcWy1HnYChTbThdut1s3UNhwPQi29QeDTuXGsy141S3UqRBbltwm5JFySb86t4SRTy3JNj2CzqQ0T/n743UUuSZSRvWWjqy/hpP5q3/KK5qr8SR0NJ5giJ7SVacmzv1i2n+NNTWazWRHdfCZiU9X4I4ORUP8Rz6q30Y8ffQgD+DtfsipX7pW/wBx/c8PFT50HzWk/k81Hx8KybTpqpVHUnuzp+rfqGd1SjQpbQSX9TjqtKQhHpHYCtZ8HMxWXligToAbBuE8+poisDZSy8luwfyfF8mTMGflxo8qLJTJiqkOBA347/7XDqKzq6dK4VTGUzQoSVS3cM4aJmdmTDFvyoqpjhEjDGoruJxUKOl5Oo3FtyPO4iq9O1qvE8bZ4ZPO6pRk4t745EXszRlTkJLUmfDVhvkUx7T3a3jyUArpvx+FUkLKrp1LZ5yiGd/RjLS3lY3PDeZUxjhioeGvLXAYMVK5UlP35mwFlgD0tgeG1PXT6jzqlzuRS6nQjjSs4GYxydATh/uZCZgx4K1FmOnvJGtS7g6jsbb/ABcabXoxp5dTMm+w+3u/GeKeEl3Iz7o8wpcQ0iHHMZLqlI1R0EM33Pdhe4Hx1Bpecqk3/XBP41NbOohlFn5ghoWvCnnI0h5wd+guAJWdybHmd7XAtvR/9FXeUFhdxviWsNoTbb7LJ4GHZkk4q7KYkym2nbay0h1bqxte6gnf6LU5+NjDlFIcp037sJP8Cz2Bz2Qp7EIS2IaladbiFoHhuoW1eNM/+iW0KibHKdGCzOm0v7niLkydi0ryrCGpMqLqtoLaQ1w4alFIVvvttTZ05JaatTA6nUbeqnS2DEsq45hDD7klh5sOEEqfbSUCwsBrSSlIA6+2oPLRl8OabJ1dTXxIbfTcpk+M7hOAxgEvMSvLFKUVEA7IFrEHhVeUZRlplyWITjOOqLyLzSpzGm1JClDUCCGydyATbfrfhtTCQ2fITbGIYbNwuSnUw+iyk87KG/xi16MCM5kXEvc1rEsvyUI8riLWQsIAU8E8Qep5jwPhT1OVSSjJkbjGmnKKM8nPOzJbsp9Wpx5ZWo+Jrq6cVGCSOWnNzk2zwlILa/2akGZw0S+G6UxmyfH+do1BP3iWPGTasqm+XMN/+uj6K5yt8SR0dD4cfsRHacq2UJA+E60n+MVLZfGQy6+EzEsRUBGI5kp/mWa3lyZMV7SPBFmmv2RU6Kb99nDtxpBDw0NbineQ2R6+dMTyyWXsrSLNpvvyp5BJj9EdILYf2K7BtsJKlrP6qeJocoxWWyOKnUeKayy0Ydk3GpSAprDu5QeBluhB9gBNUp9RoxezLUel3E93hEirImNNpKtEBw/BRIWD86bVH+50n3Fl0at3Itwu4TiUSFiUVyMl59KHFixVYm1wrpfpU0qsalNzg8tENvYyVdUqqwjQ/uUweO0t1cd6RZJNluqVq8LXtWM7ytJ4zg3I9NtobtFcy3jOHYljLeHsZSTHacSol4oQrTb4VuFWLijUpw1SqBbTtakmqcfwK5/i4bgfkGNQ22o0xiUhRQ0Anvm/y7gcdudNtZVauqD3WB9aNGlOM/UuErv8RwZSsMlCM8+1dl/QFhBI4251R9yftbl3G2xmWbIskYTNbnZ9TMfSg/gOltCXFDfTtvfb21p0JrWsUitWTcHmRa8MmOYz2chWWnQzLETu2wk2La0gAp8DxF/G9VKkFTuP4nGSXOaeYFP7PsTzI3mQYViInSYboUHm5aSrujbjc8uVr89quXkKHh64EFtUqSemoiP7QsuYczj/AJAEK8mToksttH8VrJSpP7NwCByqvPNa28R8r1GRfhXKiuJGeaW5OYl6C0VKcuCVqQT6lf0rONNmz9m6VKxGR5qkBKEXuN77+3lSoaQOa1KwztKnPR7pcWw1ISRzOmx/kPtpPUOUWw5IwKe4mZd9tl8BwNtLskhW/wAXxGr8OoVox0mfLp9FyyM8+sYBg+XjCiwWG5Tou0pCBrTbioq4nYW8b1NZ1a1Ssm5bE9XpylazqRjtEz+I/pi8dhq/4K1pcmBGJumTjfLGHX491b5zXOV/iyOgofDiQ/akojK+kc5bI/iqax+MiO72pMxLEj6P936Cf61uIzYcntw2YbUeAQN/iqfhFDGZsk8LwVcxTZkr7ltZFk/lHxPQU2UsR1EM7iMZaYc9xPHY6Ys8x29IQ0NACeGxNLFppNC0XJxernJ6jteS4d5e4jWtxfdx0fCVsL+029tRyqJSa7EypOpKMF6/8GxZMyqxgUREh5KXsUeRd+QoXIJ/JT0SK5+5uZ1pb8HRW9vCjDTFFBzd2i4k7iciHgryYsWO4prvgm63VA2JudgLg2q/bdPjo1T3yQ17qUHiKJTs1zli2I417kYs4mSFsqdaeCbGybXB9oqK9tIU46okltceMntuWTtNw5udlOY9YB+IA+yu26VAj6arWc2qqXo9hbhR063yiay7iCMTwKFNRuHmUnrvbeoa0NE2iwmmiiJx2TkvM0yHPUp7BnXitCiN2NW4/u7/ADVouh5igqi5M+jcU6dZ0GsP0JjOKMs4vFD0rFIceSW7NPd6LkdCOYqC1lWoz9mOUSXlvCrHMnhrgi8pZ0w/BsCTh+KOuOPxVqbQWGlLDiL3SQbdKluLKrOpqguRKV3SVNapLJHvZkyq1IW9BycX3VqKytbSU3UTcne/OpI2dy9nIhlfWiec5IpidjjmNSMXy9E9yQ4lPexUJK2lqG2opA2uLdOFTO3pxhoqPJEuoNyzSjlEz92md1DukYXCUv4aWnD816g8lQW+sk/cn6Qf9mU3H8ReQ9NcmSTMxVYBk93pPcjglJ6Hw4i1Q3delGn4NLgktaNWpWVertjhFey608HXX3FOpBJsVpSWlescjWWaptnZfECMNckkAB1ZKbcABsLeG1PjwNZTO0NwHtDeVeyW8PbC9uH4w/QqmsFwaZlVGvKeEF2+ryNu4sPgjpThCj9qEM+Ux51zZTZYKT4aiCPaa0enS9vBo+YX7TcUsdn+UUZg/gi/DX/KK2Ze8cVHg3nJCtWWIPglQ/iNc7c7VZG5b/DREdqp/wC7jCfhTWR89S2HxiO8+GYniXAH9j+QVuIzqfI8hNB6dEaXugJ1KHWwvUrW6Rm1ZOEJyRocyM2hDCkwVM6+7HlHeKt6KSduAveqVOq25LX32IrmjFKMtGONykZjscXc0iw5A+urkPdSHUPcf9SQzQ35Dg2Aym0/emG2HVW52cKlfSPbVCLbVRfU2KcVTuKbfDibZhc5jEoDEyI4lbTqApKgaw5xcZYZsmb4/wBlT0rE35WEzmWmX3VOFp9JJQVG5sRyuTtWlR6jpjpnEqVLbU20yyZNybDymhyW/ID0xSNK31gJShPRPT11WuLqdw8eg+jbxoptELnDMzWOg4LgSlPtlf4Q+hJKTbfSnrw3q5Z2zpvxamxn9Quk14NPdsr+CvZpjQk4XhcxaIzZOktM6lAceJBI9gqzUp2zlrmQRvrnChCD2+hIPwO4ARmWY15S+j72iY6ErWkcVeAF+Y58Khd5Tp+zS4Gx6dXuJurW59CLlpyjhG8vEWdXdl1KI7ZcUoDodgfbTJ9Sa91En7ROXxJsiJeb8FZZachYY4+0tOq8h/RuTskBHFXO17Dmagl1Gq+NizDo9tFb5f8AUi38/YpCdjuGHh7LK1OAssMJJ8023WvUTv0tVadxVnyy5Ts7en7sESs3EUxWFyZb04Kl7GWp7ZHEJTtbSN+IHrqDXJvdlpRjFbIiITuZzh01D8p51xadLGqWVE8tgDbgb0OX1BLHCIJWH+58BDKnGlOLPeO6kHY8AkHw3+OmtjlwTeBQFgNsMo0OyCAFNrJSQee9IIfQuCwkYbhLLDabBCQBb1U9bDWYlmSe3KzJjc5K1HU53LendVkWSSnrunhTX3HI1dWIw8rZYw1ma42laIyEJbZQU6yEi+lJ3A9fCpY05T2RZtLKtdz001/gzTMmPv49MbcWktMN3DbV726k+Na1pSVOSNrqfTo2XR6y5bxn+6IJvaG7bqv+U/VWhLZnm1P3Tdcgq1ZXi+CnB/Ga5+7WK0jbtXmkmRHawoDA4Q6zm/mual6f8UjvfhmL4l6A9aR/AmttGfS5HcV4MYlFWr0LaSelxUj5TM6pDXSmjR0yVKhtNuSIitKmyhtknXsd7+oVRdNa24p+v2InWbopSkvTZclFzGQrFnDxvzAtfer0NooWjvF/dlmwdcfG8vJgSCgPsAoAVwKTyPMAi2/Iis+tGVGq5Lhm1SSuaKS96PAyi4dj+Vgo4RPcYYJJDTidbY/p7D8QpXGhX5Edzc0HicM/+7iwzZnp4921Jhm+10MaifiBNN8lbr1/I79y/wDw/wAi7OU805jWF47OlLYO+l5ZbbH93n7PjpHWtaC9lZf0Ec7y42jHSvr/AIFG8WwXCRNwnLb6JM+M2PKJfdgpTvYpQL9Rvv03rOuLudV5fHYuWllChl8yfqU6d2g5l8ps/J8hgNrCXfJW/PJtfSVcjuL24XqCVRyLiWBvjMN6Tircp6M9Nw+fC0a+9U8pBKtYOs79PiPhTMjsblXxIK1R4s4KQiKnQzEQoLdXc/lFOw9fH10DWSUKPEaxFo45KRGe0kRoqUBQYBvuq+1979b70CjjGoeHR8UhHEVzp7zxsUBKUJBPC3xnrypExcCeZHpbMFWErkpdYKw4XV2u2gHYG3HcfHQgYnlxUYYe3YqMlpau7CniyVJPFSORIPqpGCE0LVOm7uuJ0m6A4gEEdL0egpp3ZjgolT1TltBLTN0oAG1+ZFCQjZoGcsYTgOXZk4C7jTZ7tB5rOyR7SKcxpiuVMOOIYpAhuuKVpX5RIUXA2tIB1FaVfSPXTVvsPSb2RZMzPS815heXhMd+U0wgNpKBcWHE38T7a0qSVKG52nTo0unWy8eSi5blYUhTTpbWlSFpJCkq4g+NXaHvoT9RyU+kVnF5WF/yhJhN4ro/WV/Iqrk+Tyanwbf2dKvlZjwdc/mNYN78dmzafBRFdrKrYVh45GX9CVGpOn/Ef2I71+wjHcWRpSB+t/wJraRn0uT06kKFjwtU2NiinhkphWNLhqaTKBdbbNwtPpADr1pssuLRBO2jOWuOz/AljzyJE8vtm6HE6gb34k0sdkkLSUlFqXOROG85HdS4ytSFjgRRKKmsMkjUnTeYvBZsPzZOj2ulJP6pIqpKxpy4Zcj1erFYkkyzRMazPMhGXCw4qZsbLve/qFwTVOVC2hLTORP527nDVSp/koWe8y41JVCYlS3QwqQkOtJ+9g7jYgbnntw61TvacKdTTDgu9NrVa1Jzq85KthjL8HEMclOIfbZ74tJGgpLilLVpANuO3DxqmX0NcWdZU2uBEXId7lSlydKhpTdQ1Ak8Tfn40AWXDMQw6HEiYHjadLiB3SFRnVlZJOwVosedAqCY9lzCMNRJiMuM9+lSGnWE/fVbWuCsXO/OgCEhwmcKnOPK0LfS2p4pmI1LUkbqItsjoFG9+VHInA7YZYzFgykYb3zZjSC627LVqUOZFxRwLnJEvsSscmquFRoxWpQL4KS84OIv16DkPnBOT3KfRLSIsBITFbO8d9PnMm/5JHKkFJjL2DuTZbWHxUqWVnztQ2SOtILk3/AcMZwbDGo7XmpQn56kwMe5lHatmD3VxpGExl6o8AlT+n8t63o38B85PSmMVbELlqB7pYgxGQ93KJJKStZ9BPEj5uFW6EdMXNo6TplLy1tO7ccv0NNfzRgeWYQgYUAtTQtpRuVK6qPC5pvhVKryyrT6de39Txanr3/6M1xCY5iOIvzHrd48oqIHAca1LeOmSRsdcoKh0SpSXol/yJQmwqG5b4Y/w3Kvz5PJIvc2Ts1VfLQA5PuD56wr74z/AKG5ZP8Ahf3IztZF4WHJ6Ouq9jSqk6cvbkQ9ReIIynMTejQOrivmAFbCM+i9xNwVMUvUR50uB54aOlxTRPmkXT6+lMzhj5e0slyyRlZnH2X35cxTDTa+7SlsDUo2uePAbiqN5euhJRSLVpZKunJslcXyE/Eb7zC5PlKR6TKwAv4iNj81R0epxk8TWAuOlTitVN5Jns+xtbn/AGPIbKHo6LpuLeaDzHI71W6hQjnxYvZlnptw2vBksNFQ7b4ilzWXmUeeUXJCeaTe5Pq5bdTwrMy/U14xSWxAy8QacwpvE5rD0uJIDJeK3TaMUbJUlI6nib0gpG4rh0eHhqnY64xw6QpDzgRfW6kubaiSbJTblxNODBEgIk5iS1EZWuJFJWlLIOt8p4kW3JJsKBGJ4yhTcqF7pSGpN1qKmm1BXdE/k+Ivx+OgCXzQ1AJCkXZfeXpejMNkrkcNI1EnSLW24beqkQNHtCmoGHxUo77DnG3VsrT3upLTqgCCscxsONAqI+VOkzlPo7soS6QZbClXs4D6aDyGw9lIBIYbhr7kluKwkuSV7JJ31jqT/WgDbMjZUbwGEFukLkr3Wvx6eqnpCNjftHzcMv4almGoLxOSCmOgH0RzcPgOXU28aRsRGUZVwF7HcXRAj6HgFpel63dCtOoa1X4k7mmjmaFmfKuA4NhUh1BeaeSPvJLtypXIW51co1Zt6fQ6HpvUburUjRik4rnYzw2A4gAVe4Ox2Oo6+H9Klo++jF/Ue/Sq32/7CC5Zlaf7RP8AI5V6R49GO5sPZavVlxY6SFfypP8AWsG++L/Q2rL4RHdrboQzhqevfn/dn66l6b70iHqSzFIyzMDgWpsD/SL+mtdFCisZEnFecamKeDxSinhwE2Un0km4psuB8HjZkpguNy8Kc7+C4A25YqQsXST6utQVqEK69ompV6lBvSXPDc/trITPiqbV8NlWpPsO/wA5rNq9LfNNl+n1SPFRYL1gmIs4jpcjrS4hadljfbp/yrNnGcHpkaUJU5rXArHaZhrkqF3jQJW0dVrXuOY/r8VRMlRk0SUcNakw3gtcF4q3a3Uwo3Hm34g2V6wCralFY+wnCY/uK7CRLZxDDlthZSUFTqHCb3GncJ4G1+fjRkTB4ckSML7g4JhXeOMLOhfkpaCBYk+con2GhMBZUiLGaledFgsoSFpRAaBWnZJXueB85IFuHGgMYISXJjxHH2IyLJWXY7qidToBSChZVx50ANmokrEFLekJUFKSlMq5v3luCv8APjQBY8CwGVJcbZw1u6k7d6E3QU9D40jDJr+UsoxcEY7xaAp9XpKI/wA7U5IbkcZszM1gkUIaZXLxF8FMWE0CXH1eobhPC55UoGRYtlnN0rEPdLFsKecmzl2ASpJCDbZAsfMAHXbjvTWORr2UsDay1hDMPV5RJt57ugBVyb6epSPGlQ17jDF8pxsVxhU7FcQedaFktxkeaEDmNXrvwtU0a2hYiatt1SpbUPDoxSfckocDBcMQBCgxwRsLIBV7TvTHUk/Up1bu4rPM5Nme9oaIIxJhcVDbchST3rbQsLciR141oWDk5e0aE5V30W48TjG2SoQdysfrpt7CK158nBQ4Nd7I168uvjpI/wDzRWJf/EX2NeyfsP7kZ2xK8/C0/qPn+ED+tSdOW8mRX38plmKm7rd/hL/nrX9CnDhnpXE1KUDljagAtSinGVpYeT3qStkqBUkdOe/jwqOSaTwSxxLGS+5hxDJs7B74cgR5KUDum245SoG3Am1iPG9ZdCF3CrmW6L9eVrOlhbMW7J33/dSSygnyfQFrvyVew+Mi/sp3VIxwn6jelylmS9DTMRitykKQoXNYrNpGTZwyLLgvKnYeyZERaiXWkC6kg2vtzBAIHS5puGh+UygrRoK3Slxl2x0qSNlnRtw/tCT/AHBS5EEpjzj7L7KO/WC282jUo2BJTovf9QK9tAM9vx5Et5xTaAhl5bpsn8ttwJuPAjSKMgPsKwIPPW7pb7pAS4nTusX2JpMgaBgWQn5K0qngNM2FgniR0Jp2BDQsNwyFhMdLUdpCAOFhQIMJmNrlyXYOD92/IaNnnVfio/7Z5q56Bv1txpcgeYEWFhjzskqVJnO/jZbu6124AfBSOSRYcepJTIDyNLMmWFr81KEkAHxpMgLSJAbSdJ1OLPGgEUXMebkw1qiwLPSEmy3F7obPTxPzVao2+reR0XTuhusvErbLt3Ko7imOSwS5KlKSrkk6AfUE2FWlThHhHQwsrGlsooaS0NgB1LbwubFTh4n21Yt/fRm9cb/bK0duPQYwPxzg8U/Tar0+Tymnwav2Pm+CTB/boP8AukfVWP1D319jWsvdf3I3tgJM7Ck/2D3zlAqTpy9mRHfPeJl+JbusjqV/4hrVRUhwz2TdRqVFAdYdE8tkpYLhRcEhVr8BWb1S+lZUlUiss2ekdPp3tSUZtpJZ2JM5cc1LSh+5Q2hSrpturfSOpAufirnl+qKuz0I6Ffpmzxlzlz9P8HVZeASAZR1Ebp7rgSbb9B48qF+pqzfuIRfpq1b96X4/wNcsYOnF8dYw9b/dMK1KWo8QALm3jyrpp3Dp26qpc+hzDtou6lR7M2iBCwvA43k2HNNtt8Vadyo9SeZrBnUnVlmW5sU6UKUcJHGcbYecWmKBIUj0ktrCiPXbhTZQlHdodGUZbJiwx+MFAOtrb9Y4UzI7SMcQwPAceX3uhCJCuLjdkk/tDgfjowg3RXp2RIscgvytDRNgqwA9pG1GlBkdQMkYO2A4XVPJtyNwfZxpcITJPtIwbBWd/J46BzcUlHzk0bAQOMdp+XYKSmLJM94bBuCO8JPTV6Pz0NhggoM7M2eXFqfKsCwJJs6Wlff3h8EL2tyvYC3jSC4LZDhIbitwMKYRFhtDShCBa/ifE9TQLwPGsIc4OO2TzPE0mBNQsvDkoT95d4fCFLgTJSc35hERxeHQXgXvRfeSfxf6qf1vHlVqhQz7TOk6R0p1P49ZbLhFUETD7DXMIve9lj6quZl2Oj8av6RHDbrKR3ZkJKEja5G/H6bCmtNleUJy307iGKONKaQlp5Lvn39IePIVNbp+IjM6wpLp1Zten+CLgC8pweIv/tp+utGfJ5bTexqPY4f+zJyei2j/AAD6qx+o+9H7GtY+7Ij+1vzsZw5HSMv53ECpOne7Ijv37SMyxFJTJYB6E/xqrURUg/ZkdNgdzUmpFLBIYPiTeGyVPORW5N0hISpWnTzvex9VZvVOnefpKnr04L1leVLObnFcksc1xiQV4LHVp9G7ifN9XmVg/wClNseOzUX6huO35OqzbHV6WDsEWIILoN/4KVfpXH+8xP8AUFf0X5IAy1ImGTGV3C9ZUju1W0eANdTTpRhRVKTzhYMSdacqrqerFpeNYhNb7uVPecRzSV2B9YHGiFvSg8pCzuKs1iTG0SU5CkIkQ3Sw8j0VtmxFSzhGaxLgjhOcHlM1XJeb0Y00qLindGQ2m51JFljqP61gXdn4Usw3TN20ufFjh8onJMbDljVGeSw4OSVbf8qo6Jdi7kSYxdTBLE0oeaIsSbG4/rSqMuwYKpj2RWXni9gk9lEVYuIrjlgg9BsdqNEuwmY+pXH+zl1TylKhwnSPOCvK0i56UmiXYXUiWgZLWy62H5ECJH1DvO5XqXpHMG2x5UaJBqRcw/GDSWI5Q3FbGlCBttS6JBldySgSY7aCoutj1GjRLsJlHp/FGQCUup9tGmXYTYq2Y8yKh4e46y6PKHD3bCeY6q+L6SKko0pSlvwanS7SNxXSm/ZW7KEhMFQaLj6rq3cJO4Nr/TzrQw1sdj5hrOnGFwJhMRQWou2sDpGrnf6qduPdzJY3PRbiXGlY4quO84Dlek3E81LfcJDMZLSHY717qtpvuP8AO1S0G/EWTG63dSn0+tTb9BPCWwqW9vcC3+KitCZ5RB4waP2Qm0bEEdAyfmUP6Vj9R5ibHT37LJ7MmUmMfnsy35LrRab7sJQkG41BV9/VVahcyorEUWK1sqzy2VrFuyaPMCVRcXfYeQmwK2QtPG/AEHn1qxHqU/WIyFnGPqV5/suzZHc0xMRgPtjgs3bPssfpqVX8Mb5H+XiuEeB2b52/OYHyv/RSeep9g8BdkHvcZ2/OoHyp+xR56n2F8D6B73GdvzqB8qfsUeep9hPB+iD3uM7fnUD5Y/Yo89TDwPojvvcZ2/OoHy3/AEUedpfUPAXYPe4zt+dQPlv+ijztP6h4C7HPe4zve4lwAeoeP2KHe0vqKqON0c97bO353C/eD9ik85S7C+Gw97bO1v8AxcL94P2KXzlHsHhyD3ts7fncL94P2KPO0eweHI772+dvzyF8ufs0edo9g8OR6HZznhPCbC+XP2KTzlHsGiQe9zng8ZkL5c/Yo85R7B4cjz72+dvzuF8ufsUvnKPYPDkHvb52PGZC/eD9ijzlHsHhyOe9rnQ8ZUH5c/Yo85R7CqE0A7Ns6D/3MH5Y/Yo87S7MXFTueve4zuOEuB8sfsUeco9mL/E7h73GducuB8sfsUeco9mJip3F4nZjmp5emXicKOjmtILh9lh9NDvaS4QjjOSxJ7FiwnsuYgpJfxaQ86q2pSWgkbKCuG/MDnUcuozfCKzsISecllyvllnLvlHcSHXu+SgHvANtN7cP2qq17iVbGfQno26orCLBUBYCgDlAHaACgAoA5QAUAFABQB2gAoA5QAUAdoAKACgDlABQAUAFAHaAOUAFABQB2gAoAKACgDlABQAUAFAAKACgAoAKACgAoAKACgAoAKACgAoA7QBygAoAKACgD//Z"/>
          <p:cNvSpPr>
            <a:spLocks noChangeAspect="1" noChangeArrowheads="1"/>
          </p:cNvSpPr>
          <p:nvPr/>
        </p:nvSpPr>
        <p:spPr bwMode="auto">
          <a:xfrm>
            <a:off x="155575" y="-677863"/>
            <a:ext cx="1895475"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662" y="5429982"/>
            <a:ext cx="18954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martinr\Desktop\Footlo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438400"/>
            <a:ext cx="25908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524000"/>
            <a:ext cx="8477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normAutofit lnSpcReduction="10000"/>
          </a:bodyPr>
          <a:lstStyle/>
          <a:p>
            <a:r>
              <a:rPr lang="en-US" dirty="0" smtClean="0"/>
              <a:t>Test Dr. Pepper versus Diet Dr. Pepper taste challenge</a:t>
            </a:r>
          </a:p>
          <a:p>
            <a:r>
              <a:rPr lang="en-US" dirty="0" smtClean="0"/>
              <a:t>Test Subway foot long claim</a:t>
            </a:r>
          </a:p>
          <a:p>
            <a:endParaRPr lang="en-US" dirty="0"/>
          </a:p>
          <a:p>
            <a:r>
              <a:rPr lang="en-US" dirty="0" smtClean="0"/>
              <a:t>Test Dr. Pepper 10 claim     </a:t>
            </a:r>
          </a:p>
          <a:p>
            <a:endParaRPr lang="en-US" dirty="0" smtClean="0"/>
          </a:p>
          <a:p>
            <a:endParaRPr lang="en-US" dirty="0"/>
          </a:p>
          <a:p>
            <a:r>
              <a:rPr lang="en-US" dirty="0" smtClean="0"/>
              <a:t>Test Double </a:t>
            </a:r>
            <a:r>
              <a:rPr lang="en-US" dirty="0" err="1" smtClean="0"/>
              <a:t>Stuf</a:t>
            </a:r>
            <a:r>
              <a:rPr lang="en-US" dirty="0" smtClean="0"/>
              <a:t> Oreo claim</a:t>
            </a:r>
            <a:endParaRPr lang="en-US" dirty="0"/>
          </a:p>
        </p:txBody>
      </p:sp>
    </p:spTree>
    <p:extLst>
      <p:ext uri="{BB962C8B-B14F-4D97-AF65-F5344CB8AC3E}">
        <p14:creationId xmlns:p14="http://schemas.microsoft.com/office/powerpoint/2010/main" val="1865346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714876" y="187280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07777" y="2286000"/>
            <a:ext cx="2159978" cy="369332"/>
          </a:xfrm>
          <a:prstGeom prst="rect">
            <a:avLst/>
          </a:prstGeom>
          <a:noFill/>
          <a:ln>
            <a:solidFill>
              <a:schemeClr val="accent1"/>
            </a:solidFill>
          </a:ln>
        </p:spPr>
        <p:txBody>
          <a:bodyPr wrap="square" rtlCol="0">
            <a:spAutoFit/>
          </a:bodyPr>
          <a:lstStyle/>
          <a:p>
            <a:r>
              <a:rPr lang="en-US" dirty="0" smtClean="0"/>
              <a:t> Develop Hypotheses</a:t>
            </a:r>
            <a:endParaRPr lang="en-US" dirty="0"/>
          </a:p>
        </p:txBody>
      </p:sp>
      <p:cxnSp>
        <p:nvCxnSpPr>
          <p:cNvPr id="15" name="Straight Arrow Connector 14"/>
          <p:cNvCxnSpPr/>
          <p:nvPr/>
        </p:nvCxnSpPr>
        <p:spPr>
          <a:xfrm>
            <a:off x="4693262" y="265533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68224" y="3112435"/>
            <a:ext cx="2045678" cy="369332"/>
          </a:xfrm>
          <a:prstGeom prst="rect">
            <a:avLst/>
          </a:prstGeom>
          <a:noFill/>
          <a:ln>
            <a:solidFill>
              <a:schemeClr val="accent1"/>
            </a:solidFill>
          </a:ln>
        </p:spPr>
        <p:txBody>
          <a:bodyPr wrap="square" rtlCol="0">
            <a:spAutoFit/>
          </a:bodyPr>
          <a:lstStyle/>
          <a:p>
            <a:r>
              <a:rPr lang="en-US" dirty="0" smtClean="0"/>
              <a:t>    </a:t>
            </a:r>
            <a:r>
              <a:rPr lang="en-US" b="1" dirty="0" smtClean="0"/>
              <a:t>Data Collection</a:t>
            </a:r>
            <a:endParaRPr lang="en-US" b="1" dirty="0"/>
          </a:p>
        </p:txBody>
      </p:sp>
      <p:grpSp>
        <p:nvGrpSpPr>
          <p:cNvPr id="32" name="Group 31"/>
          <p:cNvGrpSpPr/>
          <p:nvPr/>
        </p:nvGrpSpPr>
        <p:grpSpPr>
          <a:xfrm>
            <a:off x="4368312" y="3514033"/>
            <a:ext cx="685800" cy="621185"/>
            <a:chOff x="4343400" y="2198215"/>
            <a:chExt cx="685800" cy="621185"/>
          </a:xfrm>
        </p:grpSpPr>
        <p:cxnSp>
          <p:nvCxnSpPr>
            <p:cNvPr id="19" name="Straight Connector 18"/>
            <p:cNvCxnSpPr/>
            <p:nvPr/>
          </p:nvCxnSpPr>
          <p:spPr>
            <a:xfrm>
              <a:off x="4698756" y="2198215"/>
              <a:ext cx="0" cy="316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43400" y="2514600"/>
              <a:ext cx="35535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98756" y="2514600"/>
              <a:ext cx="330444"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184831" y="4205654"/>
            <a:ext cx="1314814" cy="369332"/>
          </a:xfrm>
          <a:prstGeom prst="rect">
            <a:avLst/>
          </a:prstGeom>
          <a:noFill/>
          <a:ln>
            <a:solidFill>
              <a:schemeClr val="accent1"/>
            </a:solidFill>
          </a:ln>
        </p:spPr>
        <p:txBody>
          <a:bodyPr wrap="square" rtlCol="0">
            <a:spAutoFit/>
          </a:bodyPr>
          <a:lstStyle/>
          <a:p>
            <a:r>
              <a:rPr lang="en-US" dirty="0" smtClean="0"/>
              <a:t>    </a:t>
            </a:r>
            <a:r>
              <a:rPr lang="en-US" b="1" dirty="0" smtClean="0"/>
              <a:t>Survey</a:t>
            </a:r>
            <a:endParaRPr lang="en-US" b="1" dirty="0"/>
          </a:p>
        </p:txBody>
      </p:sp>
      <p:sp>
        <p:nvSpPr>
          <p:cNvPr id="25" name="TextBox 24"/>
          <p:cNvSpPr txBox="1"/>
          <p:nvPr/>
        </p:nvSpPr>
        <p:spPr>
          <a:xfrm>
            <a:off x="4768909" y="4191000"/>
            <a:ext cx="1384422" cy="369332"/>
          </a:xfrm>
          <a:prstGeom prst="rect">
            <a:avLst/>
          </a:prstGeom>
          <a:noFill/>
          <a:ln>
            <a:solidFill>
              <a:schemeClr val="accent1"/>
            </a:solidFill>
          </a:ln>
        </p:spPr>
        <p:txBody>
          <a:bodyPr wrap="square" rtlCol="0">
            <a:spAutoFit/>
          </a:bodyPr>
          <a:lstStyle/>
          <a:p>
            <a:r>
              <a:rPr lang="en-US" dirty="0" smtClean="0"/>
              <a:t>  </a:t>
            </a:r>
            <a:r>
              <a:rPr lang="en-US" b="1" dirty="0" smtClean="0"/>
              <a:t>Laboratory</a:t>
            </a:r>
            <a:endParaRPr lang="en-US" b="1" dirty="0"/>
          </a:p>
        </p:txBody>
      </p:sp>
      <p:sp>
        <p:nvSpPr>
          <p:cNvPr id="33" name="Title 32"/>
          <p:cNvSpPr>
            <a:spLocks noGrp="1"/>
          </p:cNvSpPr>
          <p:nvPr>
            <p:ph type="title"/>
          </p:nvPr>
        </p:nvSpPr>
        <p:spPr/>
        <p:txBody>
          <a:bodyPr/>
          <a:lstStyle/>
          <a:p>
            <a:r>
              <a:rPr lang="en-US" dirty="0" smtClean="0"/>
              <a:t>Integrating Statistics in CI </a:t>
            </a:r>
            <a:endParaRPr lang="en-US" dirty="0"/>
          </a:p>
        </p:txBody>
      </p:sp>
      <p:sp>
        <p:nvSpPr>
          <p:cNvPr id="2" name="TextBox 1"/>
          <p:cNvSpPr txBox="1"/>
          <p:nvPr/>
        </p:nvSpPr>
        <p:spPr>
          <a:xfrm>
            <a:off x="2859333" y="1216157"/>
            <a:ext cx="4012222" cy="646331"/>
          </a:xfrm>
          <a:prstGeom prst="rect">
            <a:avLst/>
          </a:prstGeom>
          <a:noFill/>
          <a:ln>
            <a:solidFill>
              <a:schemeClr val="accent1"/>
            </a:solidFill>
          </a:ln>
        </p:spPr>
        <p:txBody>
          <a:bodyPr wrap="square" rtlCol="0">
            <a:spAutoFit/>
          </a:bodyPr>
          <a:lstStyle/>
          <a:p>
            <a:r>
              <a:rPr lang="en-US" dirty="0" smtClean="0"/>
              <a:t>Project: Testing Food Advertising Claims</a:t>
            </a:r>
          </a:p>
          <a:p>
            <a:r>
              <a:rPr lang="en-US" dirty="0"/>
              <a:t> </a:t>
            </a:r>
            <a:r>
              <a:rPr lang="en-US" dirty="0" smtClean="0"/>
              <a:t>               Selection of Research Topic</a:t>
            </a:r>
            <a:endParaRPr lang="en-US" dirty="0"/>
          </a:p>
        </p:txBody>
      </p:sp>
    </p:spTree>
    <p:extLst>
      <p:ext uri="{BB962C8B-B14F-4D97-AF65-F5344CB8AC3E}">
        <p14:creationId xmlns:p14="http://schemas.microsoft.com/office/powerpoint/2010/main" val="3698350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Survey versus Laboratory</a:t>
            </a:r>
          </a:p>
          <a:p>
            <a:pPr lvl="1"/>
            <a:r>
              <a:rPr lang="en-US" dirty="0" smtClean="0"/>
              <a:t>Survey</a:t>
            </a:r>
          </a:p>
          <a:p>
            <a:pPr lvl="2"/>
            <a:r>
              <a:rPr lang="en-US" dirty="0" smtClean="0"/>
              <a:t>Create items for survey</a:t>
            </a:r>
          </a:p>
          <a:p>
            <a:pPr lvl="3"/>
            <a:r>
              <a:rPr lang="en-US" dirty="0" smtClean="0"/>
              <a:t>Are you asking what you really want to ask?</a:t>
            </a:r>
          </a:p>
          <a:p>
            <a:pPr lvl="3"/>
            <a:r>
              <a:rPr lang="en-US" dirty="0" smtClean="0"/>
              <a:t>Online versus paper survey</a:t>
            </a:r>
          </a:p>
          <a:p>
            <a:pPr lvl="2"/>
            <a:r>
              <a:rPr lang="en-US" dirty="0" smtClean="0"/>
              <a:t>Taste tests</a:t>
            </a:r>
          </a:p>
          <a:p>
            <a:pPr lvl="2"/>
            <a:r>
              <a:rPr lang="en-US" dirty="0" smtClean="0"/>
              <a:t>IRB training and approval for projects involving human subjects</a:t>
            </a:r>
          </a:p>
          <a:p>
            <a:pPr lvl="2"/>
            <a:r>
              <a:rPr lang="en-US" dirty="0" smtClean="0"/>
              <a:t>Selection of participants</a:t>
            </a:r>
          </a:p>
          <a:p>
            <a:pPr lvl="2"/>
            <a:r>
              <a:rPr lang="en-US" dirty="0" smtClean="0"/>
              <a:t>Sampling method and sample size</a:t>
            </a:r>
          </a:p>
          <a:p>
            <a:pPr lvl="1"/>
            <a:r>
              <a:rPr lang="en-US" dirty="0" smtClean="0"/>
              <a:t>Laboratory </a:t>
            </a:r>
            <a:endParaRPr lang="en-US" dirty="0"/>
          </a:p>
          <a:p>
            <a:pPr lvl="2"/>
            <a:r>
              <a:rPr lang="en-US" dirty="0"/>
              <a:t>Sampling </a:t>
            </a:r>
            <a:r>
              <a:rPr lang="en-US" dirty="0" smtClean="0"/>
              <a:t>method and sample size</a:t>
            </a:r>
            <a:endParaRPr lang="en-US" dirty="0"/>
          </a:p>
          <a:p>
            <a:pPr lvl="2"/>
            <a:r>
              <a:rPr lang="en-US" dirty="0" smtClean="0"/>
              <a:t>Equipment</a:t>
            </a:r>
          </a:p>
          <a:p>
            <a:pPr lvl="2"/>
            <a:r>
              <a:rPr lang="en-US" dirty="0" smtClean="0"/>
              <a:t>Technique</a:t>
            </a:r>
            <a:endParaRPr lang="en-US" dirty="0"/>
          </a:p>
          <a:p>
            <a:pPr lvl="1"/>
            <a:endParaRPr lang="en-US" dirty="0"/>
          </a:p>
        </p:txBody>
      </p:sp>
    </p:spTree>
    <p:extLst>
      <p:ext uri="{BB962C8B-B14F-4D97-AF65-F5344CB8AC3E}">
        <p14:creationId xmlns:p14="http://schemas.microsoft.com/office/powerpoint/2010/main" val="1003966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Issues</a:t>
            </a:r>
            <a:endParaRPr lang="en-US" dirty="0"/>
          </a:p>
        </p:txBody>
      </p:sp>
      <p:sp>
        <p:nvSpPr>
          <p:cNvPr id="3" name="Content Placeholder 2"/>
          <p:cNvSpPr>
            <a:spLocks noGrp="1"/>
          </p:cNvSpPr>
          <p:nvPr>
            <p:ph idx="1"/>
          </p:nvPr>
        </p:nvSpPr>
        <p:spPr/>
        <p:txBody>
          <a:bodyPr>
            <a:normAutofit/>
          </a:bodyPr>
          <a:lstStyle/>
          <a:p>
            <a:r>
              <a:rPr lang="en-US" dirty="0" smtClean="0"/>
              <a:t>Variable definitions</a:t>
            </a:r>
          </a:p>
          <a:p>
            <a:pPr lvl="1"/>
            <a:r>
              <a:rPr lang="en-US" dirty="0" smtClean="0"/>
              <a:t>For the Pringles’ Super Stack claim that on average 100 crisps per can, what is a “crisp?”</a:t>
            </a:r>
          </a:p>
          <a:p>
            <a:pPr lvl="2"/>
            <a:r>
              <a:rPr lang="en-US" dirty="0" smtClean="0"/>
              <a:t>Only complete crisps are counted?</a:t>
            </a:r>
          </a:p>
          <a:p>
            <a:pPr lvl="1"/>
            <a:r>
              <a:rPr lang="en-US" dirty="0" smtClean="0"/>
              <a:t>How many raisins are in a “scoop” of Kellogg’s Raisin Bran cereal?</a:t>
            </a:r>
          </a:p>
          <a:p>
            <a:pPr lvl="1"/>
            <a:r>
              <a:rPr lang="en-US" dirty="0" smtClean="0"/>
              <a:t>Measuring “length” of Subway foot long sub</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8312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Grocery pic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478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Grp="1" noChangeArrowheads="1"/>
          </p:cNvSpPr>
          <p:nvPr>
            <p:ph type="title"/>
          </p:nvPr>
        </p:nvSpPr>
        <p:spPr/>
        <p:txBody>
          <a:bodyPr>
            <a:normAutofit/>
          </a:bodyPr>
          <a:lstStyle/>
          <a:p>
            <a:pPr eaLnBrk="1" hangingPunct="1"/>
            <a:r>
              <a:rPr lang="en-US" altLang="en-US" sz="3600" dirty="0" smtClean="0"/>
              <a:t>Selection of units off campus </a:t>
            </a:r>
          </a:p>
        </p:txBody>
      </p:sp>
      <p:pic>
        <p:nvPicPr>
          <p:cNvPr id="5" name="Picture 535" descr="IMG_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14478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G_0393.JPG"/>
          <p:cNvPicPr>
            <a:picLocks noChangeAspect="1"/>
          </p:cNvPicPr>
          <p:nvPr/>
        </p:nvPicPr>
        <p:blipFill>
          <a:blip r:embed="rId4"/>
          <a:stretch>
            <a:fillRect/>
          </a:stretch>
        </p:blipFill>
        <p:spPr>
          <a:xfrm>
            <a:off x="3048000" y="4343400"/>
            <a:ext cx="2895600" cy="2171702"/>
          </a:xfrm>
          <a:prstGeom prst="rect">
            <a:avLst/>
          </a:prstGeom>
        </p:spPr>
      </p:pic>
    </p:spTree>
    <p:extLst>
      <p:ext uri="{BB962C8B-B14F-4D97-AF65-F5344CB8AC3E}">
        <p14:creationId xmlns:p14="http://schemas.microsoft.com/office/powerpoint/2010/main" val="3587514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20" descr="every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3657600" cy="274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ringles countin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1" y="3657563"/>
            <a:ext cx="3581398" cy="268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Collecting samples on campus</a:t>
            </a:r>
            <a:endParaRPr lang="en-US" dirty="0"/>
          </a:p>
        </p:txBody>
      </p:sp>
    </p:spTree>
    <p:extLst>
      <p:ext uri="{BB962C8B-B14F-4D97-AF65-F5344CB8AC3E}">
        <p14:creationId xmlns:p14="http://schemas.microsoft.com/office/powerpoint/2010/main" val="196806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04800" y="1644180"/>
            <a:ext cx="4800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Why do I need to take a Statistics course?</a:t>
            </a:r>
            <a:endParaRPr lang="en-US" sz="3000" b="1" dirty="0"/>
          </a:p>
        </p:txBody>
      </p:sp>
      <p:sp>
        <p:nvSpPr>
          <p:cNvPr id="3" name="Title 3"/>
          <p:cNvSpPr txBox="1">
            <a:spLocks/>
          </p:cNvSpPr>
          <p:nvPr/>
        </p:nvSpPr>
        <p:spPr>
          <a:xfrm>
            <a:off x="381000" y="4343399"/>
            <a:ext cx="4343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What does Statistics have to do with my major?</a:t>
            </a:r>
            <a:endParaRPr lang="en-US" sz="3000" b="1" dirty="0"/>
          </a:p>
        </p:txBody>
      </p:sp>
      <p:sp>
        <p:nvSpPr>
          <p:cNvPr id="4" name="TextBox 3"/>
          <p:cNvSpPr txBox="1"/>
          <p:nvPr/>
        </p:nvSpPr>
        <p:spPr>
          <a:xfrm>
            <a:off x="5486400" y="3048000"/>
            <a:ext cx="3573222" cy="707886"/>
          </a:xfrm>
          <a:prstGeom prst="rect">
            <a:avLst/>
          </a:prstGeom>
          <a:noFill/>
        </p:spPr>
        <p:txBody>
          <a:bodyPr wrap="none" rtlCol="0">
            <a:spAutoFit/>
          </a:bodyPr>
          <a:lstStyle/>
          <a:p>
            <a:r>
              <a:rPr lang="en-US" sz="4000" b="1" dirty="0" smtClean="0"/>
              <a:t>Creative Inquiry</a:t>
            </a:r>
            <a:endParaRPr lang="en-US" sz="4000" b="1" dirty="0"/>
          </a:p>
        </p:txBody>
      </p:sp>
      <p:sp>
        <p:nvSpPr>
          <p:cNvPr id="10" name="TextBox 9"/>
          <p:cNvSpPr txBox="1"/>
          <p:nvPr/>
        </p:nvSpPr>
        <p:spPr>
          <a:xfrm>
            <a:off x="5715000" y="3876981"/>
            <a:ext cx="3200400" cy="1015663"/>
          </a:xfrm>
          <a:prstGeom prst="rect">
            <a:avLst/>
          </a:prstGeom>
          <a:noFill/>
        </p:spPr>
        <p:txBody>
          <a:bodyPr wrap="square" rtlCol="0">
            <a:spAutoFit/>
          </a:bodyPr>
          <a:lstStyle/>
          <a:p>
            <a:r>
              <a:rPr lang="en-US" sz="2000" b="1" dirty="0" smtClean="0">
                <a:solidFill>
                  <a:srgbClr val="7030A0"/>
                </a:solidFill>
              </a:rPr>
              <a:t>Understand the role of Statistics in Undergraduate Research</a:t>
            </a:r>
            <a:endParaRPr lang="en-US" sz="2000" b="1" dirty="0">
              <a:solidFill>
                <a:srgbClr val="7030A0"/>
              </a:solidFill>
            </a:endParaRPr>
          </a:p>
        </p:txBody>
      </p:sp>
      <p:sp>
        <p:nvSpPr>
          <p:cNvPr id="11" name="Right Arrow 10"/>
          <p:cNvSpPr/>
          <p:nvPr/>
        </p:nvSpPr>
        <p:spPr>
          <a:xfrm rot="1758245">
            <a:off x="4104011" y="2457322"/>
            <a:ext cx="14254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973025">
            <a:off x="4238474" y="3738147"/>
            <a:ext cx="13106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38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uble stuf 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992" y="4416669"/>
            <a:ext cx="1802423" cy="2403231"/>
          </a:xfrm>
          <a:prstGeom prst="rect">
            <a:avLst/>
          </a:prstGeom>
        </p:spPr>
      </p:pic>
      <p:pic>
        <p:nvPicPr>
          <p:cNvPr id="6" name="Picture 5" descr="IMG_029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992" y="1874276"/>
            <a:ext cx="1820008" cy="2426677"/>
          </a:xfrm>
          <a:prstGeom prst="rect">
            <a:avLst/>
          </a:prstGeom>
        </p:spPr>
      </p:pic>
      <p:pic>
        <p:nvPicPr>
          <p:cNvPr id="7" name="Picture 6" descr="Dr Pepper 2.jpg"/>
          <p:cNvPicPr>
            <a:picLocks noChangeAspect="1"/>
          </p:cNvPicPr>
          <p:nvPr/>
        </p:nvPicPr>
        <p:blipFill>
          <a:blip r:embed="rId4"/>
          <a:srcRect/>
          <a:stretch>
            <a:fillRect/>
          </a:stretch>
        </p:blipFill>
        <p:spPr bwMode="auto">
          <a:xfrm>
            <a:off x="381000" y="2933700"/>
            <a:ext cx="2636415" cy="2057400"/>
          </a:xfrm>
          <a:prstGeom prst="rect">
            <a:avLst/>
          </a:prstGeom>
          <a:noFill/>
          <a:ln w="9525">
            <a:solidFill>
              <a:schemeClr val="tx1"/>
            </a:solidFill>
            <a:miter lim="800000"/>
            <a:headEnd/>
            <a:tailEnd/>
          </a:ln>
        </p:spPr>
      </p:pic>
      <p:sp>
        <p:nvSpPr>
          <p:cNvPr id="8" name="Title 7"/>
          <p:cNvSpPr>
            <a:spLocks noGrp="1"/>
          </p:cNvSpPr>
          <p:nvPr>
            <p:ph type="title"/>
          </p:nvPr>
        </p:nvSpPr>
        <p:spPr/>
        <p:txBody>
          <a:bodyPr/>
          <a:lstStyle/>
          <a:p>
            <a:r>
              <a:rPr lang="en-US" dirty="0" smtClean="0"/>
              <a:t> Data Collection</a:t>
            </a:r>
            <a:endParaRPr lang="en-US" dirty="0"/>
          </a:p>
        </p:txBody>
      </p:sp>
      <p:pic>
        <p:nvPicPr>
          <p:cNvPr id="10" name="Picture 8" descr="IMG_00023"/>
          <p:cNvPicPr>
            <a:picLocks noChangeAspect="1" noChangeArrowheads="1"/>
          </p:cNvPicPr>
          <p:nvPr/>
        </p:nvPicPr>
        <p:blipFill>
          <a:blip r:embed="rId5" cstate="print">
            <a:lum bright="14000"/>
            <a:extLst>
              <a:ext uri="{28A0092B-C50C-407E-A947-70E740481C1C}">
                <a14:useLocalDpi xmlns:a14="http://schemas.microsoft.com/office/drawing/2010/main" val="0"/>
              </a:ext>
            </a:extLst>
          </a:blip>
          <a:srcRect/>
          <a:stretch>
            <a:fillRect/>
          </a:stretch>
        </p:blipFill>
        <p:spPr bwMode="auto">
          <a:xfrm>
            <a:off x="3423138" y="2134287"/>
            <a:ext cx="2743200" cy="36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90600" y="2470666"/>
            <a:ext cx="1143000" cy="338554"/>
          </a:xfrm>
          <a:prstGeom prst="rect">
            <a:avLst/>
          </a:prstGeom>
          <a:noFill/>
        </p:spPr>
        <p:txBody>
          <a:bodyPr wrap="square" rtlCol="0">
            <a:spAutoFit/>
          </a:bodyPr>
          <a:lstStyle/>
          <a:p>
            <a:r>
              <a:rPr lang="en-US" sz="1600" b="1" dirty="0" smtClean="0"/>
              <a:t>Taste Tests</a:t>
            </a:r>
            <a:endParaRPr lang="en-US" sz="1600" b="1" dirty="0"/>
          </a:p>
        </p:txBody>
      </p:sp>
      <p:sp>
        <p:nvSpPr>
          <p:cNvPr id="12" name="TextBox 11"/>
          <p:cNvSpPr txBox="1"/>
          <p:nvPr/>
        </p:nvSpPr>
        <p:spPr>
          <a:xfrm>
            <a:off x="3317629" y="1760954"/>
            <a:ext cx="2954217" cy="338554"/>
          </a:xfrm>
          <a:prstGeom prst="rect">
            <a:avLst/>
          </a:prstGeom>
          <a:noFill/>
        </p:spPr>
        <p:txBody>
          <a:bodyPr wrap="square" rtlCol="0">
            <a:spAutoFit/>
          </a:bodyPr>
          <a:lstStyle/>
          <a:p>
            <a:r>
              <a:rPr lang="en-US" sz="1600" b="1" dirty="0" smtClean="0"/>
              <a:t>Create device for data collection</a:t>
            </a:r>
            <a:endParaRPr lang="en-US" sz="1600" b="1" dirty="0"/>
          </a:p>
        </p:txBody>
      </p:sp>
      <p:sp>
        <p:nvSpPr>
          <p:cNvPr id="13" name="TextBox 12"/>
          <p:cNvSpPr txBox="1"/>
          <p:nvPr/>
        </p:nvSpPr>
        <p:spPr>
          <a:xfrm>
            <a:off x="6765192" y="1180815"/>
            <a:ext cx="2353408" cy="584775"/>
          </a:xfrm>
          <a:prstGeom prst="rect">
            <a:avLst/>
          </a:prstGeom>
          <a:noFill/>
        </p:spPr>
        <p:txBody>
          <a:bodyPr wrap="square" rtlCol="0">
            <a:spAutoFit/>
          </a:bodyPr>
          <a:lstStyle/>
          <a:p>
            <a:r>
              <a:rPr lang="en-US" sz="1600" b="1" dirty="0" smtClean="0"/>
              <a:t>Use existing equipment </a:t>
            </a:r>
          </a:p>
          <a:p>
            <a:r>
              <a:rPr lang="en-US" sz="1600" b="1" dirty="0" smtClean="0"/>
              <a:t>for data collection</a:t>
            </a:r>
            <a:endParaRPr lang="en-US" sz="1600" b="1" dirty="0"/>
          </a:p>
        </p:txBody>
      </p:sp>
    </p:spTree>
    <p:extLst>
      <p:ext uri="{BB962C8B-B14F-4D97-AF65-F5344CB8AC3E}">
        <p14:creationId xmlns:p14="http://schemas.microsoft.com/office/powerpoint/2010/main" val="353139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Issues</a:t>
            </a:r>
            <a:endParaRPr lang="en-US" dirty="0"/>
          </a:p>
        </p:txBody>
      </p:sp>
      <p:sp>
        <p:nvSpPr>
          <p:cNvPr id="3" name="Content Placeholder 2"/>
          <p:cNvSpPr>
            <a:spLocks noGrp="1"/>
          </p:cNvSpPr>
          <p:nvPr>
            <p:ph idx="1"/>
          </p:nvPr>
        </p:nvSpPr>
        <p:spPr/>
        <p:txBody>
          <a:bodyPr>
            <a:normAutofit/>
          </a:bodyPr>
          <a:lstStyle/>
          <a:p>
            <a:r>
              <a:rPr lang="en-US" dirty="0"/>
              <a:t>Sources of </a:t>
            </a:r>
            <a:r>
              <a:rPr lang="en-US" dirty="0" smtClean="0"/>
              <a:t>variation</a:t>
            </a:r>
          </a:p>
          <a:p>
            <a:pPr lvl="1"/>
            <a:r>
              <a:rPr lang="en-US" dirty="0" smtClean="0"/>
              <a:t>Understand how data collected affect results</a:t>
            </a:r>
          </a:p>
          <a:p>
            <a:pPr lvl="1"/>
            <a:r>
              <a:rPr lang="en-US" dirty="0" smtClean="0"/>
              <a:t>Consider</a:t>
            </a:r>
          </a:p>
          <a:p>
            <a:pPr lvl="2"/>
            <a:r>
              <a:rPr lang="en-US" dirty="0" smtClean="0"/>
              <a:t>Type of bread for Subway foot long subs</a:t>
            </a:r>
          </a:p>
          <a:p>
            <a:pPr lvl="2"/>
            <a:r>
              <a:rPr lang="en-US" dirty="0" smtClean="0"/>
              <a:t>Product to product variation</a:t>
            </a:r>
          </a:p>
          <a:p>
            <a:pPr lvl="2"/>
            <a:r>
              <a:rPr lang="en-US" dirty="0" smtClean="0"/>
              <a:t>Measurement error (Double </a:t>
            </a:r>
            <a:r>
              <a:rPr lang="en-US" dirty="0" err="1" smtClean="0"/>
              <a:t>stuf</a:t>
            </a:r>
            <a:r>
              <a:rPr lang="en-US" dirty="0" smtClean="0"/>
              <a:t> Oreos)</a:t>
            </a:r>
            <a:endParaRPr lang="en-US" dirty="0"/>
          </a:p>
          <a:p>
            <a:endParaRPr lang="en-US" dirty="0"/>
          </a:p>
        </p:txBody>
      </p:sp>
    </p:spTree>
    <p:extLst>
      <p:ext uri="{BB962C8B-B14F-4D97-AF65-F5344CB8AC3E}">
        <p14:creationId xmlns:p14="http://schemas.microsoft.com/office/powerpoint/2010/main" val="676844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dirty="0" smtClean="0"/>
              <a:t>Demonstration of a Triangle Test</a:t>
            </a:r>
            <a:endParaRPr lang="en-US" dirty="0"/>
          </a:p>
        </p:txBody>
      </p:sp>
      <p:sp>
        <p:nvSpPr>
          <p:cNvPr id="4" name="TextBox 3"/>
          <p:cNvSpPr txBox="1"/>
          <p:nvPr/>
        </p:nvSpPr>
        <p:spPr>
          <a:xfrm>
            <a:off x="381000" y="1535723"/>
            <a:ext cx="1676400" cy="4247317"/>
          </a:xfrm>
          <a:prstGeom prst="rect">
            <a:avLst/>
          </a:prstGeom>
          <a:noFill/>
        </p:spPr>
        <p:txBody>
          <a:bodyPr wrap="square" rtlCol="0">
            <a:spAutoFit/>
          </a:bodyPr>
          <a:lstStyle/>
          <a:p>
            <a:r>
              <a:rPr lang="en-US" dirty="0" smtClean="0"/>
              <a:t>In this picture, there are 2 brands of chocolate chip cookies.  Two of the cookies are the same brand.  </a:t>
            </a:r>
          </a:p>
          <a:p>
            <a:endParaRPr lang="en-US" dirty="0"/>
          </a:p>
          <a:p>
            <a:r>
              <a:rPr lang="en-US" dirty="0" smtClean="0"/>
              <a:t>Which cookie is different?</a:t>
            </a:r>
          </a:p>
          <a:p>
            <a:endParaRPr lang="en-US" dirty="0"/>
          </a:p>
          <a:p>
            <a:r>
              <a:rPr lang="en-US" dirty="0" smtClean="0"/>
              <a:t>      938</a:t>
            </a:r>
          </a:p>
          <a:p>
            <a:r>
              <a:rPr lang="en-US" dirty="0" smtClean="0"/>
              <a:t>      777</a:t>
            </a:r>
          </a:p>
          <a:p>
            <a:r>
              <a:rPr lang="en-US" dirty="0" smtClean="0"/>
              <a:t>      295</a:t>
            </a:r>
            <a:endParaRPr lang="en-US" dirty="0"/>
          </a:p>
        </p:txBody>
      </p:sp>
      <p:pic>
        <p:nvPicPr>
          <p:cNvPr id="3" name="Picture 2" descr="C:\Users\martinr\AppData\Local\Microsoft\Windows\Temporary Internet Files\Content.Outlook\IF0SPO1S\IMG_047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87700" y="662181"/>
            <a:ext cx="449580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1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Chips Ahoy VS Keebler Chips Deluxe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95600"/>
            <a:ext cx="68675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1981200"/>
            <a:ext cx="4114800" cy="461665"/>
          </a:xfrm>
          <a:prstGeom prst="rect">
            <a:avLst/>
          </a:prstGeom>
          <a:noFill/>
        </p:spPr>
        <p:txBody>
          <a:bodyPr wrap="square" rtlCol="0">
            <a:spAutoFit/>
          </a:bodyPr>
          <a:lstStyle/>
          <a:p>
            <a:r>
              <a:rPr lang="en-US" sz="2400" dirty="0" smtClean="0"/>
              <a:t>From Chips Ahoy package:</a:t>
            </a:r>
            <a:endParaRPr lang="en-US" sz="2400" dirty="0"/>
          </a:p>
        </p:txBody>
      </p:sp>
    </p:spTree>
    <p:extLst>
      <p:ext uri="{BB962C8B-B14F-4D97-AF65-F5344CB8AC3E}">
        <p14:creationId xmlns:p14="http://schemas.microsoft.com/office/powerpoint/2010/main" val="2617909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714876" y="187280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07777" y="2286000"/>
            <a:ext cx="2159978" cy="369332"/>
          </a:xfrm>
          <a:prstGeom prst="rect">
            <a:avLst/>
          </a:prstGeom>
          <a:noFill/>
          <a:ln>
            <a:solidFill>
              <a:schemeClr val="accent1"/>
            </a:solidFill>
          </a:ln>
        </p:spPr>
        <p:txBody>
          <a:bodyPr wrap="square" rtlCol="0">
            <a:spAutoFit/>
          </a:bodyPr>
          <a:lstStyle/>
          <a:p>
            <a:r>
              <a:rPr lang="en-US" dirty="0" smtClean="0"/>
              <a:t> Develop Hypotheses</a:t>
            </a:r>
            <a:endParaRPr lang="en-US" dirty="0"/>
          </a:p>
        </p:txBody>
      </p:sp>
      <p:cxnSp>
        <p:nvCxnSpPr>
          <p:cNvPr id="15" name="Straight Arrow Connector 14"/>
          <p:cNvCxnSpPr/>
          <p:nvPr/>
        </p:nvCxnSpPr>
        <p:spPr>
          <a:xfrm>
            <a:off x="4693262" y="265533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68224" y="3112435"/>
            <a:ext cx="2045678" cy="369332"/>
          </a:xfrm>
          <a:prstGeom prst="rect">
            <a:avLst/>
          </a:prstGeom>
          <a:noFill/>
          <a:ln>
            <a:solidFill>
              <a:schemeClr val="accent1"/>
            </a:solidFill>
          </a:ln>
        </p:spPr>
        <p:txBody>
          <a:bodyPr wrap="square" rtlCol="0">
            <a:spAutoFit/>
          </a:bodyPr>
          <a:lstStyle/>
          <a:p>
            <a:r>
              <a:rPr lang="en-US" dirty="0" smtClean="0"/>
              <a:t>    Data Collection</a:t>
            </a:r>
            <a:endParaRPr lang="en-US" dirty="0"/>
          </a:p>
        </p:txBody>
      </p:sp>
      <p:grpSp>
        <p:nvGrpSpPr>
          <p:cNvPr id="32" name="Group 31"/>
          <p:cNvGrpSpPr/>
          <p:nvPr/>
        </p:nvGrpSpPr>
        <p:grpSpPr>
          <a:xfrm>
            <a:off x="4368312" y="3514033"/>
            <a:ext cx="685800" cy="621185"/>
            <a:chOff x="4343400" y="2198215"/>
            <a:chExt cx="685800" cy="621185"/>
          </a:xfrm>
        </p:grpSpPr>
        <p:cxnSp>
          <p:nvCxnSpPr>
            <p:cNvPr id="19" name="Straight Connector 18"/>
            <p:cNvCxnSpPr/>
            <p:nvPr/>
          </p:nvCxnSpPr>
          <p:spPr>
            <a:xfrm>
              <a:off x="4698756" y="2198215"/>
              <a:ext cx="0" cy="316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43400" y="2514600"/>
              <a:ext cx="35535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98756" y="2514600"/>
              <a:ext cx="330444"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184831" y="4205654"/>
            <a:ext cx="1314814" cy="369332"/>
          </a:xfrm>
          <a:prstGeom prst="rect">
            <a:avLst/>
          </a:prstGeom>
          <a:noFill/>
          <a:ln>
            <a:solidFill>
              <a:schemeClr val="accent1"/>
            </a:solidFill>
          </a:ln>
        </p:spPr>
        <p:txBody>
          <a:bodyPr wrap="square" rtlCol="0">
            <a:spAutoFit/>
          </a:bodyPr>
          <a:lstStyle/>
          <a:p>
            <a:r>
              <a:rPr lang="en-US" dirty="0" smtClean="0"/>
              <a:t>    Survey</a:t>
            </a:r>
            <a:endParaRPr lang="en-US" dirty="0"/>
          </a:p>
        </p:txBody>
      </p:sp>
      <p:sp>
        <p:nvSpPr>
          <p:cNvPr id="25" name="TextBox 24"/>
          <p:cNvSpPr txBox="1"/>
          <p:nvPr/>
        </p:nvSpPr>
        <p:spPr>
          <a:xfrm>
            <a:off x="4768909" y="4191000"/>
            <a:ext cx="1384422" cy="369332"/>
          </a:xfrm>
          <a:prstGeom prst="rect">
            <a:avLst/>
          </a:prstGeom>
          <a:noFill/>
          <a:ln>
            <a:solidFill>
              <a:schemeClr val="accent1"/>
            </a:solidFill>
          </a:ln>
        </p:spPr>
        <p:txBody>
          <a:bodyPr wrap="square" rtlCol="0">
            <a:spAutoFit/>
          </a:bodyPr>
          <a:lstStyle/>
          <a:p>
            <a:r>
              <a:rPr lang="en-US" dirty="0" smtClean="0"/>
              <a:t>  Lab Setting</a:t>
            </a:r>
            <a:endParaRPr lang="en-US" dirty="0"/>
          </a:p>
        </p:txBody>
      </p:sp>
      <p:cxnSp>
        <p:nvCxnSpPr>
          <p:cNvPr id="27" name="Straight Arrow Connector 26"/>
          <p:cNvCxnSpPr/>
          <p:nvPr/>
        </p:nvCxnSpPr>
        <p:spPr>
          <a:xfrm>
            <a:off x="3810000" y="4574986"/>
            <a:ext cx="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550328" y="4574986"/>
            <a:ext cx="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05857" y="4999920"/>
            <a:ext cx="4012222" cy="369332"/>
          </a:xfrm>
          <a:prstGeom prst="rect">
            <a:avLst/>
          </a:prstGeom>
          <a:noFill/>
          <a:ln>
            <a:solidFill>
              <a:schemeClr val="accent1"/>
            </a:solidFill>
          </a:ln>
        </p:spPr>
        <p:txBody>
          <a:bodyPr wrap="square" rtlCol="0">
            <a:spAutoFit/>
          </a:bodyPr>
          <a:lstStyle/>
          <a:p>
            <a:r>
              <a:rPr lang="en-US" b="1" dirty="0" smtClean="0"/>
              <a:t>                Statistical Analyses</a:t>
            </a:r>
            <a:endParaRPr lang="en-US" b="1" dirty="0"/>
          </a:p>
        </p:txBody>
      </p:sp>
      <p:sp>
        <p:nvSpPr>
          <p:cNvPr id="33" name="Title 32"/>
          <p:cNvSpPr>
            <a:spLocks noGrp="1"/>
          </p:cNvSpPr>
          <p:nvPr>
            <p:ph type="title"/>
          </p:nvPr>
        </p:nvSpPr>
        <p:spPr/>
        <p:txBody>
          <a:bodyPr/>
          <a:lstStyle/>
          <a:p>
            <a:r>
              <a:rPr lang="en-US" dirty="0" smtClean="0"/>
              <a:t>Integrating Statistics in CI </a:t>
            </a:r>
            <a:endParaRPr lang="en-US" dirty="0"/>
          </a:p>
        </p:txBody>
      </p:sp>
      <p:sp>
        <p:nvSpPr>
          <p:cNvPr id="2" name="TextBox 1"/>
          <p:cNvSpPr txBox="1"/>
          <p:nvPr/>
        </p:nvSpPr>
        <p:spPr>
          <a:xfrm>
            <a:off x="2859333" y="1216157"/>
            <a:ext cx="4012222" cy="646331"/>
          </a:xfrm>
          <a:prstGeom prst="rect">
            <a:avLst/>
          </a:prstGeom>
          <a:noFill/>
          <a:ln>
            <a:solidFill>
              <a:schemeClr val="accent1"/>
            </a:solidFill>
          </a:ln>
        </p:spPr>
        <p:txBody>
          <a:bodyPr wrap="square" rtlCol="0">
            <a:spAutoFit/>
          </a:bodyPr>
          <a:lstStyle/>
          <a:p>
            <a:r>
              <a:rPr lang="en-US" dirty="0" smtClean="0"/>
              <a:t>Project: Testing Food Advertising Claims</a:t>
            </a:r>
          </a:p>
          <a:p>
            <a:r>
              <a:rPr lang="en-US" dirty="0"/>
              <a:t> </a:t>
            </a:r>
            <a:r>
              <a:rPr lang="en-US" dirty="0" smtClean="0"/>
              <a:t>               Selection of Research Topic</a:t>
            </a:r>
            <a:endParaRPr lang="en-US" dirty="0"/>
          </a:p>
        </p:txBody>
      </p:sp>
    </p:spTree>
    <p:extLst>
      <p:ext uri="{BB962C8B-B14F-4D97-AF65-F5344CB8AC3E}">
        <p14:creationId xmlns:p14="http://schemas.microsoft.com/office/powerpoint/2010/main" val="3615611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ringles counting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438400" y="1600200"/>
            <a:ext cx="63246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dirty="0" smtClean="0">
                <a:solidFill>
                  <a:schemeClr val="tx2"/>
                </a:solidFill>
              </a:rPr>
              <a:t>Statistical Analyses</a:t>
            </a:r>
            <a:endParaRPr lang="en-US" altLang="en-US" sz="4000" dirty="0">
              <a:solidFill>
                <a:schemeClr val="tx2"/>
              </a:solidFill>
            </a:endParaRPr>
          </a:p>
        </p:txBody>
      </p:sp>
      <p:sp>
        <p:nvSpPr>
          <p:cNvPr id="10244" name="Text Box 6"/>
          <p:cNvSpPr txBox="1">
            <a:spLocks noChangeArrowheads="1"/>
          </p:cNvSpPr>
          <p:nvPr/>
        </p:nvSpPr>
        <p:spPr bwMode="auto">
          <a:xfrm>
            <a:off x="88900" y="2233781"/>
            <a:ext cx="23622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dirty="0" smtClean="0"/>
              <a:t>Analyses by statistical software or by hand</a:t>
            </a:r>
          </a:p>
          <a:p>
            <a:pPr eaLnBrk="1" hangingPunct="1">
              <a:spcBef>
                <a:spcPct val="50000"/>
              </a:spcBef>
            </a:pPr>
            <a:endParaRPr lang="en-US" altLang="en-US" sz="2200" dirty="0" smtClean="0"/>
          </a:p>
          <a:p>
            <a:pPr eaLnBrk="1" hangingPunct="1">
              <a:spcBef>
                <a:spcPct val="50000"/>
              </a:spcBef>
            </a:pPr>
            <a:r>
              <a:rPr lang="en-US" altLang="en-US" sz="2200" dirty="0" smtClean="0"/>
              <a:t>Based on analyses from introductory Statistics class</a:t>
            </a:r>
          </a:p>
          <a:p>
            <a:pPr eaLnBrk="1" hangingPunct="1">
              <a:spcBef>
                <a:spcPct val="50000"/>
              </a:spcBef>
            </a:pPr>
            <a:endParaRPr lang="en-US" altLang="en-US" sz="2200" dirty="0"/>
          </a:p>
        </p:txBody>
      </p:sp>
    </p:spTree>
    <p:extLst>
      <p:ext uri="{BB962C8B-B14F-4D97-AF65-F5344CB8AC3E}">
        <p14:creationId xmlns:p14="http://schemas.microsoft.com/office/powerpoint/2010/main" val="16067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714876" y="187280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07777" y="2286000"/>
            <a:ext cx="2159978" cy="369332"/>
          </a:xfrm>
          <a:prstGeom prst="rect">
            <a:avLst/>
          </a:prstGeom>
          <a:noFill/>
          <a:ln>
            <a:solidFill>
              <a:schemeClr val="accent1"/>
            </a:solidFill>
          </a:ln>
        </p:spPr>
        <p:txBody>
          <a:bodyPr wrap="square" rtlCol="0">
            <a:spAutoFit/>
          </a:bodyPr>
          <a:lstStyle/>
          <a:p>
            <a:r>
              <a:rPr lang="en-US" dirty="0" smtClean="0"/>
              <a:t> Develop Hypotheses</a:t>
            </a:r>
            <a:endParaRPr lang="en-US" dirty="0"/>
          </a:p>
        </p:txBody>
      </p:sp>
      <p:cxnSp>
        <p:nvCxnSpPr>
          <p:cNvPr id="15" name="Straight Arrow Connector 14"/>
          <p:cNvCxnSpPr/>
          <p:nvPr/>
        </p:nvCxnSpPr>
        <p:spPr>
          <a:xfrm>
            <a:off x="4693262" y="265533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68224" y="3112435"/>
            <a:ext cx="2045678" cy="369332"/>
          </a:xfrm>
          <a:prstGeom prst="rect">
            <a:avLst/>
          </a:prstGeom>
          <a:noFill/>
          <a:ln>
            <a:solidFill>
              <a:schemeClr val="accent1"/>
            </a:solidFill>
          </a:ln>
        </p:spPr>
        <p:txBody>
          <a:bodyPr wrap="square" rtlCol="0">
            <a:spAutoFit/>
          </a:bodyPr>
          <a:lstStyle/>
          <a:p>
            <a:r>
              <a:rPr lang="en-US" dirty="0" smtClean="0"/>
              <a:t>    Data Collection</a:t>
            </a:r>
            <a:endParaRPr lang="en-US" dirty="0"/>
          </a:p>
        </p:txBody>
      </p:sp>
      <p:grpSp>
        <p:nvGrpSpPr>
          <p:cNvPr id="32" name="Group 31"/>
          <p:cNvGrpSpPr/>
          <p:nvPr/>
        </p:nvGrpSpPr>
        <p:grpSpPr>
          <a:xfrm>
            <a:off x="4368312" y="3514033"/>
            <a:ext cx="685800" cy="621185"/>
            <a:chOff x="4343400" y="2198215"/>
            <a:chExt cx="685800" cy="621185"/>
          </a:xfrm>
        </p:grpSpPr>
        <p:cxnSp>
          <p:nvCxnSpPr>
            <p:cNvPr id="19" name="Straight Connector 18"/>
            <p:cNvCxnSpPr/>
            <p:nvPr/>
          </p:nvCxnSpPr>
          <p:spPr>
            <a:xfrm>
              <a:off x="4698756" y="2198215"/>
              <a:ext cx="0" cy="316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43400" y="2514600"/>
              <a:ext cx="35535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98756" y="2514600"/>
              <a:ext cx="330444"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184831" y="4205654"/>
            <a:ext cx="1314814" cy="369332"/>
          </a:xfrm>
          <a:prstGeom prst="rect">
            <a:avLst/>
          </a:prstGeom>
          <a:noFill/>
          <a:ln>
            <a:solidFill>
              <a:schemeClr val="accent1"/>
            </a:solidFill>
          </a:ln>
        </p:spPr>
        <p:txBody>
          <a:bodyPr wrap="square" rtlCol="0">
            <a:spAutoFit/>
          </a:bodyPr>
          <a:lstStyle/>
          <a:p>
            <a:r>
              <a:rPr lang="en-US" dirty="0" smtClean="0"/>
              <a:t>    Survey</a:t>
            </a:r>
            <a:endParaRPr lang="en-US" dirty="0"/>
          </a:p>
        </p:txBody>
      </p:sp>
      <p:sp>
        <p:nvSpPr>
          <p:cNvPr id="25" name="TextBox 24"/>
          <p:cNvSpPr txBox="1"/>
          <p:nvPr/>
        </p:nvSpPr>
        <p:spPr>
          <a:xfrm>
            <a:off x="4768909" y="4191000"/>
            <a:ext cx="1384422" cy="369332"/>
          </a:xfrm>
          <a:prstGeom prst="rect">
            <a:avLst/>
          </a:prstGeom>
          <a:noFill/>
          <a:ln>
            <a:solidFill>
              <a:schemeClr val="accent1"/>
            </a:solidFill>
          </a:ln>
        </p:spPr>
        <p:txBody>
          <a:bodyPr wrap="square" rtlCol="0">
            <a:spAutoFit/>
          </a:bodyPr>
          <a:lstStyle/>
          <a:p>
            <a:r>
              <a:rPr lang="en-US" dirty="0" smtClean="0"/>
              <a:t>  Lab Setting</a:t>
            </a:r>
            <a:endParaRPr lang="en-US" dirty="0"/>
          </a:p>
        </p:txBody>
      </p:sp>
      <p:cxnSp>
        <p:nvCxnSpPr>
          <p:cNvPr id="27" name="Straight Arrow Connector 26"/>
          <p:cNvCxnSpPr/>
          <p:nvPr/>
        </p:nvCxnSpPr>
        <p:spPr>
          <a:xfrm>
            <a:off x="3810000" y="4574986"/>
            <a:ext cx="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550328" y="4574986"/>
            <a:ext cx="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05857" y="4999920"/>
            <a:ext cx="4012222" cy="369332"/>
          </a:xfrm>
          <a:prstGeom prst="rect">
            <a:avLst/>
          </a:prstGeom>
          <a:noFill/>
          <a:ln>
            <a:solidFill>
              <a:schemeClr val="accent1"/>
            </a:solidFill>
          </a:ln>
        </p:spPr>
        <p:txBody>
          <a:bodyPr wrap="square" rtlCol="0">
            <a:spAutoFit/>
          </a:bodyPr>
          <a:lstStyle/>
          <a:p>
            <a:r>
              <a:rPr lang="en-US" dirty="0" smtClean="0"/>
              <a:t>                Statistical Analyses</a:t>
            </a:r>
            <a:endParaRPr lang="en-US" dirty="0"/>
          </a:p>
        </p:txBody>
      </p:sp>
      <p:cxnSp>
        <p:nvCxnSpPr>
          <p:cNvPr id="30" name="Straight Arrow Connector 29"/>
          <p:cNvCxnSpPr/>
          <p:nvPr/>
        </p:nvCxnSpPr>
        <p:spPr>
          <a:xfrm>
            <a:off x="4789423" y="536925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5717986"/>
            <a:ext cx="4012222" cy="369332"/>
          </a:xfrm>
          <a:prstGeom prst="rect">
            <a:avLst/>
          </a:prstGeom>
          <a:noFill/>
          <a:ln>
            <a:solidFill>
              <a:schemeClr val="accent1"/>
            </a:solidFill>
          </a:ln>
        </p:spPr>
        <p:txBody>
          <a:bodyPr wrap="square" rtlCol="0">
            <a:spAutoFit/>
          </a:bodyPr>
          <a:lstStyle/>
          <a:p>
            <a:r>
              <a:rPr lang="en-US" dirty="0" smtClean="0"/>
              <a:t>             </a:t>
            </a:r>
            <a:r>
              <a:rPr lang="en-US" b="1" dirty="0" smtClean="0"/>
              <a:t>Communication of Results</a:t>
            </a:r>
            <a:endParaRPr lang="en-US" b="1" dirty="0"/>
          </a:p>
        </p:txBody>
      </p:sp>
      <p:sp>
        <p:nvSpPr>
          <p:cNvPr id="33" name="Title 32"/>
          <p:cNvSpPr>
            <a:spLocks noGrp="1"/>
          </p:cNvSpPr>
          <p:nvPr>
            <p:ph type="title"/>
          </p:nvPr>
        </p:nvSpPr>
        <p:spPr/>
        <p:txBody>
          <a:bodyPr/>
          <a:lstStyle/>
          <a:p>
            <a:r>
              <a:rPr lang="en-US" dirty="0" smtClean="0"/>
              <a:t>Integrating Statistics in CI </a:t>
            </a:r>
            <a:endParaRPr lang="en-US" dirty="0"/>
          </a:p>
        </p:txBody>
      </p:sp>
      <p:sp>
        <p:nvSpPr>
          <p:cNvPr id="2" name="TextBox 1"/>
          <p:cNvSpPr txBox="1"/>
          <p:nvPr/>
        </p:nvSpPr>
        <p:spPr>
          <a:xfrm>
            <a:off x="2859333" y="1216157"/>
            <a:ext cx="4012222" cy="646331"/>
          </a:xfrm>
          <a:prstGeom prst="rect">
            <a:avLst/>
          </a:prstGeom>
          <a:noFill/>
          <a:ln>
            <a:solidFill>
              <a:schemeClr val="accent1"/>
            </a:solidFill>
          </a:ln>
        </p:spPr>
        <p:txBody>
          <a:bodyPr wrap="square" rtlCol="0">
            <a:spAutoFit/>
          </a:bodyPr>
          <a:lstStyle/>
          <a:p>
            <a:r>
              <a:rPr lang="en-US" dirty="0" smtClean="0"/>
              <a:t>Project: Testing Food Advertising Claims</a:t>
            </a:r>
          </a:p>
          <a:p>
            <a:r>
              <a:rPr lang="en-US" dirty="0"/>
              <a:t> </a:t>
            </a:r>
            <a:r>
              <a:rPr lang="en-US" dirty="0" smtClean="0"/>
              <a:t>               Selection of Research Topic</a:t>
            </a:r>
            <a:endParaRPr lang="en-US" dirty="0"/>
          </a:p>
        </p:txBody>
      </p:sp>
    </p:spTree>
    <p:extLst>
      <p:ext uri="{BB962C8B-B14F-4D97-AF65-F5344CB8AC3E}">
        <p14:creationId xmlns:p14="http://schemas.microsoft.com/office/powerpoint/2010/main" val="1664053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Results</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pPr lvl="1"/>
            <a:r>
              <a:rPr lang="en-US" dirty="0" smtClean="0"/>
              <a:t>Teams </a:t>
            </a:r>
            <a:r>
              <a:rPr lang="en-US" b="1" dirty="0" smtClean="0"/>
              <a:t>communicate</a:t>
            </a:r>
            <a:r>
              <a:rPr lang="en-US" dirty="0" smtClean="0"/>
              <a:t> project progress in several ways:</a:t>
            </a:r>
          </a:p>
          <a:p>
            <a:pPr lvl="2"/>
            <a:r>
              <a:rPr lang="en-US" dirty="0" smtClean="0"/>
              <a:t>Clemson University CI poster symposium held near end of spring </a:t>
            </a:r>
            <a:r>
              <a:rPr lang="en-US" dirty="0"/>
              <a:t>semester  </a:t>
            </a:r>
            <a:r>
              <a:rPr lang="en-US" sz="2200" dirty="0"/>
              <a:t>(</a:t>
            </a:r>
            <a:r>
              <a:rPr lang="en-US" sz="2200" dirty="0">
                <a:hlinkClick r:id="rId2"/>
              </a:rPr>
              <a:t>http://</a:t>
            </a:r>
            <a:r>
              <a:rPr lang="en-US" sz="2200" dirty="0" smtClean="0">
                <a:hlinkClick r:id="rId2"/>
              </a:rPr>
              <a:t>www.clemson.edu/ci/assets/documents/foci/2013.pdf</a:t>
            </a:r>
            <a:r>
              <a:rPr lang="en-US" sz="2200" dirty="0" smtClean="0"/>
              <a:t>)</a:t>
            </a:r>
          </a:p>
          <a:p>
            <a:pPr lvl="2"/>
            <a:r>
              <a:rPr lang="en-US" dirty="0" smtClean="0"/>
              <a:t>Decipher magazine </a:t>
            </a:r>
            <a:r>
              <a:rPr lang="en-US" sz="2200" dirty="0" smtClean="0"/>
              <a:t>(</a:t>
            </a:r>
            <a:r>
              <a:rPr lang="en-US" sz="2200" dirty="0" smtClean="0">
                <a:hlinkClick r:id="rId3"/>
              </a:rPr>
              <a:t>http</a:t>
            </a:r>
            <a:r>
              <a:rPr lang="en-US" sz="2200" dirty="0">
                <a:hlinkClick r:id="rId3"/>
              </a:rPr>
              <a:t>://www.clemson.edu/academics/programs/creative-inquiry/program/decipher</a:t>
            </a:r>
            <a:r>
              <a:rPr lang="en-US" sz="2200" dirty="0" smtClean="0">
                <a:hlinkClick r:id="rId3"/>
              </a:rPr>
              <a:t>/</a:t>
            </a:r>
            <a:r>
              <a:rPr lang="en-US" sz="2200" dirty="0" smtClean="0"/>
              <a:t>)</a:t>
            </a:r>
          </a:p>
          <a:p>
            <a:pPr lvl="2"/>
            <a:r>
              <a:rPr lang="en-US" dirty="0" smtClean="0"/>
              <a:t>Presentation at national meetings</a:t>
            </a:r>
          </a:p>
          <a:p>
            <a:pPr lvl="2"/>
            <a:r>
              <a:rPr lang="en-US" dirty="0" smtClean="0"/>
              <a:t>Publication in peer reviewed journals</a:t>
            </a:r>
          </a:p>
          <a:p>
            <a:pPr lvl="2"/>
            <a:r>
              <a:rPr lang="en-US" dirty="0"/>
              <a:t>Travel grants </a:t>
            </a:r>
            <a:r>
              <a:rPr lang="en-US" sz="2200" dirty="0"/>
              <a:t>(</a:t>
            </a:r>
            <a:r>
              <a:rPr lang="en-US" sz="2200" dirty="0">
                <a:hlinkClick r:id="rId4"/>
              </a:rPr>
              <a:t>http://www.clemson.edu/academics/programs/creative-inquiry/opportunities</a:t>
            </a:r>
            <a:r>
              <a:rPr lang="en-US" sz="2200" dirty="0" smtClean="0">
                <a:hlinkClick r:id="rId4"/>
              </a:rPr>
              <a:t>/</a:t>
            </a:r>
            <a:r>
              <a:rPr lang="en-US" sz="2200" dirty="0" smtClean="0"/>
              <a:t>)</a:t>
            </a:r>
          </a:p>
          <a:p>
            <a:pPr lvl="2"/>
            <a:endParaRPr lang="en-US" dirty="0"/>
          </a:p>
        </p:txBody>
      </p:sp>
    </p:spTree>
    <p:extLst>
      <p:ext uri="{BB962C8B-B14F-4D97-AF65-F5344CB8AC3E}">
        <p14:creationId xmlns:p14="http://schemas.microsoft.com/office/powerpoint/2010/main" val="3979122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Creative Inquiry Symposium</a:t>
            </a:r>
            <a:endParaRPr lang="en-US" dirty="0"/>
          </a:p>
        </p:txBody>
      </p:sp>
      <p:pic>
        <p:nvPicPr>
          <p:cNvPr id="2050" name="Picture 2" descr="U:\Creative Inquiry\Spring 2014\Pictures\IMG_03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611315"/>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Creative Inquiry\Spring 2014\Pictures\IMG_1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11315"/>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86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a:t>
            </a:r>
            <a:endParaRPr lang="en-US" dirty="0"/>
          </a:p>
        </p:txBody>
      </p:sp>
      <p:sp>
        <p:nvSpPr>
          <p:cNvPr id="3" name="Content Placeholder 2"/>
          <p:cNvSpPr>
            <a:spLocks noGrp="1"/>
          </p:cNvSpPr>
          <p:nvPr>
            <p:ph idx="1"/>
          </p:nvPr>
        </p:nvSpPr>
        <p:spPr/>
        <p:txBody>
          <a:bodyPr>
            <a:normAutofit fontScale="92500"/>
          </a:bodyPr>
          <a:lstStyle/>
          <a:p>
            <a:r>
              <a:rPr lang="en-US" i="1" dirty="0" smtClean="0"/>
              <a:t>“I liked that we got to select our topic for research. The course is very relevant to the real world, as we should evaluate food advertising claims both as consumers and food scientists. Additionally, being able to design and analyze a research study is a useful skill to have.”</a:t>
            </a:r>
          </a:p>
          <a:p>
            <a:endParaRPr lang="en-US" i="1" dirty="0" smtClean="0"/>
          </a:p>
          <a:p>
            <a:r>
              <a:rPr lang="en-US" i="1" dirty="0" smtClean="0"/>
              <a:t>“It was interesting, informative, and applicable to the food science world.”</a:t>
            </a:r>
          </a:p>
          <a:p>
            <a:endParaRPr lang="en-US" i="1" dirty="0"/>
          </a:p>
        </p:txBody>
      </p:sp>
    </p:spTree>
    <p:extLst>
      <p:ext uri="{BB962C8B-B14F-4D97-AF65-F5344CB8AC3E}">
        <p14:creationId xmlns:p14="http://schemas.microsoft.com/office/powerpoint/2010/main" val="74086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Creative Inquiry (CI)?</a:t>
            </a:r>
            <a:endParaRPr lang="en-US" dirty="0"/>
          </a:p>
        </p:txBody>
      </p:sp>
      <p:sp>
        <p:nvSpPr>
          <p:cNvPr id="3" name="Content Placeholder 2"/>
          <p:cNvSpPr>
            <a:spLocks noGrp="1"/>
          </p:cNvSpPr>
          <p:nvPr>
            <p:ph idx="1"/>
          </p:nvPr>
        </p:nvSpPr>
        <p:spPr/>
        <p:txBody>
          <a:bodyPr>
            <a:noAutofit/>
          </a:bodyPr>
          <a:lstStyle/>
          <a:p>
            <a:r>
              <a:rPr lang="en-US" sz="2400" dirty="0" smtClean="0"/>
              <a:t>University-wide initiative at Clemson University</a:t>
            </a:r>
          </a:p>
          <a:p>
            <a:r>
              <a:rPr lang="en-US" sz="2400" dirty="0" smtClean="0"/>
              <a:t>Discovery-oriented approach to learning</a:t>
            </a:r>
          </a:p>
          <a:p>
            <a:r>
              <a:rPr lang="en-US" sz="2400" dirty="0" smtClean="0"/>
              <a:t>Promotes</a:t>
            </a:r>
          </a:p>
          <a:p>
            <a:pPr lvl="1"/>
            <a:r>
              <a:rPr lang="en-US" sz="2400" dirty="0" smtClean="0"/>
              <a:t>Reasoning and critical thinking skills</a:t>
            </a:r>
          </a:p>
          <a:p>
            <a:pPr lvl="1"/>
            <a:r>
              <a:rPr lang="en-US" sz="2400" dirty="0" smtClean="0"/>
              <a:t>Ethical judgment</a:t>
            </a:r>
          </a:p>
          <a:p>
            <a:pPr lvl="1"/>
            <a:r>
              <a:rPr lang="en-US" sz="2400" dirty="0" smtClean="0"/>
              <a:t>Development of communication skills</a:t>
            </a:r>
          </a:p>
          <a:p>
            <a:pPr lvl="1"/>
            <a:r>
              <a:rPr lang="en-US" sz="2400" dirty="0" smtClean="0"/>
              <a:t>Use of scientific methods of research</a:t>
            </a:r>
          </a:p>
          <a:p>
            <a:pPr lvl="1"/>
            <a:r>
              <a:rPr lang="en-US" sz="2400" dirty="0" smtClean="0"/>
              <a:t>Use of methods in humanities research</a:t>
            </a:r>
          </a:p>
          <a:p>
            <a:r>
              <a:rPr lang="en-US" sz="2400" dirty="0" smtClean="0"/>
              <a:t>Develops teamwork</a:t>
            </a:r>
          </a:p>
          <a:p>
            <a:r>
              <a:rPr lang="en-US" sz="2400" dirty="0" smtClean="0"/>
              <a:t>Promotes meaningful experiences</a:t>
            </a:r>
          </a:p>
          <a:p>
            <a:endParaRPr lang="en-US" sz="2400" dirty="0">
              <a:hlinkClick r:id="rId2"/>
            </a:endParaRPr>
          </a:p>
          <a:p>
            <a:pPr marL="0" indent="0">
              <a:buNone/>
            </a:pPr>
            <a:r>
              <a:rPr lang="en-US" sz="2000" dirty="0" smtClean="0">
                <a:hlinkClick r:id="rId2"/>
              </a:rPr>
              <a:t>http</a:t>
            </a:r>
            <a:r>
              <a:rPr lang="en-US" sz="2000" dirty="0">
                <a:hlinkClick r:id="rId2"/>
              </a:rPr>
              <a:t>://www.clemson.edu/academics/programs/creative-inquiry</a:t>
            </a:r>
            <a:r>
              <a:rPr lang="en-US" sz="2000" dirty="0" smtClean="0">
                <a:hlinkClick r:id="rId2"/>
              </a:rPr>
              <a:t>/</a:t>
            </a:r>
            <a:endParaRPr lang="en-US" sz="2000" dirty="0" smtClean="0"/>
          </a:p>
          <a:p>
            <a:endParaRPr lang="en-US" sz="2400" dirty="0"/>
          </a:p>
        </p:txBody>
      </p:sp>
    </p:spTree>
    <p:extLst>
      <p:ext uri="{BB962C8B-B14F-4D97-AF65-F5344CB8AC3E}">
        <p14:creationId xmlns:p14="http://schemas.microsoft.com/office/powerpoint/2010/main" val="2818150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Use real life data</a:t>
            </a:r>
          </a:p>
          <a:p>
            <a:r>
              <a:rPr lang="en-US" dirty="0" smtClean="0"/>
              <a:t>Students take ownership of project</a:t>
            </a:r>
          </a:p>
          <a:p>
            <a:r>
              <a:rPr lang="en-US" dirty="0" smtClean="0"/>
              <a:t>Research is not done in isolation – teamwork</a:t>
            </a:r>
          </a:p>
          <a:p>
            <a:r>
              <a:rPr lang="en-US" dirty="0" smtClean="0"/>
              <a:t>Understand research process</a:t>
            </a:r>
          </a:p>
          <a:p>
            <a:r>
              <a:rPr lang="en-US" dirty="0" smtClean="0"/>
              <a:t>Understand </a:t>
            </a:r>
            <a:r>
              <a:rPr lang="en-US" dirty="0"/>
              <a:t>the role of Statistics in research</a:t>
            </a:r>
          </a:p>
          <a:p>
            <a:endParaRPr lang="en-US" dirty="0" smtClean="0"/>
          </a:p>
        </p:txBody>
      </p:sp>
    </p:spTree>
    <p:extLst>
      <p:ext uri="{BB962C8B-B14F-4D97-AF65-F5344CB8AC3E}">
        <p14:creationId xmlns:p14="http://schemas.microsoft.com/office/powerpoint/2010/main" val="3973501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idx="1"/>
          </p:nvPr>
        </p:nvSpPr>
        <p:spPr>
          <a:xfrm>
            <a:off x="609600" y="1600200"/>
            <a:ext cx="8001000" cy="4525963"/>
          </a:xfrm>
        </p:spPr>
        <p:txBody>
          <a:bodyPr/>
          <a:lstStyle/>
          <a:p>
            <a:pPr marL="0" indent="0">
              <a:buNone/>
            </a:pPr>
            <a:r>
              <a:rPr lang="en-US" dirty="0" smtClean="0"/>
              <a:t>In a Creative Inquiry format, what food advertising claim would be of interest to test?</a:t>
            </a:r>
            <a:endParaRPr lang="en-US" dirty="0"/>
          </a:p>
        </p:txBody>
      </p:sp>
    </p:spTree>
    <p:extLst>
      <p:ext uri="{BB962C8B-B14F-4D97-AF65-F5344CB8AC3E}">
        <p14:creationId xmlns:p14="http://schemas.microsoft.com/office/powerpoint/2010/main" val="3025879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800" b="1" dirty="0" smtClean="0"/>
              <a:t>Questions?</a:t>
            </a:r>
            <a:endParaRPr lang="en-US" sz="8800" b="1" dirty="0"/>
          </a:p>
        </p:txBody>
      </p:sp>
    </p:spTree>
    <p:extLst>
      <p:ext uri="{BB962C8B-B14F-4D97-AF65-F5344CB8AC3E}">
        <p14:creationId xmlns:p14="http://schemas.microsoft.com/office/powerpoint/2010/main" val="1890934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22337" y="2590800"/>
            <a:ext cx="1135063" cy="15240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8" name="Text Box 3"/>
          <p:cNvSpPr txBox="1">
            <a:spLocks noChangeArrowheads="1"/>
          </p:cNvSpPr>
          <p:nvPr/>
        </p:nvSpPr>
        <p:spPr bwMode="auto">
          <a:xfrm>
            <a:off x="1524000" y="1676400"/>
            <a:ext cx="6096000" cy="461665"/>
          </a:xfrm>
          <a:prstGeom prst="rect">
            <a:avLst/>
          </a:prstGeom>
          <a:solidFill>
            <a:schemeClr val="bg1"/>
          </a:solidFill>
          <a:ln w="38100">
            <a:solidFill>
              <a:srgbClr val="FE5816"/>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b="1" dirty="0" smtClean="0"/>
              <a:t>Former President </a:t>
            </a:r>
            <a:r>
              <a:rPr lang="en-US" b="1" dirty="0"/>
              <a:t>James F. Barker</a:t>
            </a:r>
          </a:p>
        </p:txBody>
      </p:sp>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994384"/>
            <a:ext cx="1143000" cy="1524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5"/>
          <p:cNvSpPr txBox="1">
            <a:spLocks noChangeArrowheads="1"/>
          </p:cNvSpPr>
          <p:nvPr/>
        </p:nvSpPr>
        <p:spPr bwMode="auto">
          <a:xfrm>
            <a:off x="2209800" y="4953000"/>
            <a:ext cx="586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SzPct val="150000"/>
              <a:buFont typeface="Wingdings" pitchFamily="2" charset="2"/>
              <a:buChar char="§"/>
            </a:pPr>
            <a:r>
              <a:rPr lang="ja-JP" altLang="en-US" b="1" dirty="0"/>
              <a:t>“</a:t>
            </a:r>
            <a:r>
              <a:rPr lang="en-US" altLang="ja-JP" b="1" dirty="0"/>
              <a:t>Research is </a:t>
            </a:r>
            <a:r>
              <a:rPr lang="en-US" altLang="ja-JP" b="1" i="1" dirty="0">
                <a:solidFill>
                  <a:schemeClr val="accent2"/>
                </a:solidFill>
              </a:rPr>
              <a:t>faculty learning</a:t>
            </a:r>
            <a:r>
              <a:rPr lang="en-US" altLang="ja-JP" b="1" dirty="0"/>
              <a:t> and education is </a:t>
            </a:r>
            <a:r>
              <a:rPr lang="en-US" altLang="ja-JP" b="1" i="1" dirty="0">
                <a:solidFill>
                  <a:schemeClr val="accent2"/>
                </a:solidFill>
              </a:rPr>
              <a:t>student learning</a:t>
            </a:r>
            <a:r>
              <a:rPr lang="en-US" altLang="ja-JP" b="1" dirty="0"/>
              <a:t> - - </a:t>
            </a:r>
            <a:r>
              <a:rPr lang="en-US" altLang="ja-JP" b="1" dirty="0" smtClean="0"/>
              <a:t>let’s </a:t>
            </a:r>
            <a:r>
              <a:rPr lang="en-US" altLang="ja-JP" b="1" dirty="0"/>
              <a:t>put these two concepts together and learn together.</a:t>
            </a:r>
            <a:r>
              <a:rPr lang="ja-JP" altLang="en-US" b="1" dirty="0"/>
              <a:t>”</a:t>
            </a:r>
            <a:endParaRPr lang="en-US" b="1" dirty="0"/>
          </a:p>
        </p:txBody>
      </p:sp>
      <p:sp>
        <p:nvSpPr>
          <p:cNvPr id="19461" name="Text Box 6"/>
          <p:cNvSpPr txBox="1">
            <a:spLocks noChangeArrowheads="1"/>
          </p:cNvSpPr>
          <p:nvPr/>
        </p:nvSpPr>
        <p:spPr bwMode="auto">
          <a:xfrm>
            <a:off x="1524000" y="4457700"/>
            <a:ext cx="6096000" cy="461665"/>
          </a:xfrm>
          <a:prstGeom prst="rect">
            <a:avLst/>
          </a:prstGeom>
          <a:solidFill>
            <a:schemeClr val="bg1"/>
          </a:solidFill>
          <a:ln w="38100">
            <a:solidFill>
              <a:srgbClr val="FE5816"/>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b="1" dirty="0" smtClean="0"/>
              <a:t>Former Provost </a:t>
            </a:r>
            <a:r>
              <a:rPr lang="en-US" b="1" dirty="0" err="1" smtClean="0"/>
              <a:t>Dori</a:t>
            </a:r>
            <a:r>
              <a:rPr lang="en-US" b="1" dirty="0" smtClean="0"/>
              <a:t> </a:t>
            </a:r>
            <a:r>
              <a:rPr lang="en-US" b="1" dirty="0"/>
              <a:t>Helms</a:t>
            </a:r>
          </a:p>
        </p:txBody>
      </p:sp>
      <p:sp>
        <p:nvSpPr>
          <p:cNvPr id="19462" name="Text Box 7"/>
          <p:cNvSpPr txBox="1">
            <a:spLocks noChangeArrowheads="1"/>
          </p:cNvSpPr>
          <p:nvPr/>
        </p:nvSpPr>
        <p:spPr bwMode="auto">
          <a:xfrm>
            <a:off x="2236076" y="2292131"/>
            <a:ext cx="6096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SzPct val="150000"/>
              <a:buFont typeface="Wingdings" pitchFamily="2" charset="2"/>
              <a:buChar char="§"/>
            </a:pPr>
            <a:r>
              <a:rPr lang="ja-JP" altLang="en-US" b="1" dirty="0"/>
              <a:t>“</a:t>
            </a:r>
            <a:r>
              <a:rPr lang="en-US" altLang="ja-JP" b="1" dirty="0"/>
              <a:t>The most stimulating and memorable intellectual experiences are ones which are </a:t>
            </a:r>
            <a:r>
              <a:rPr lang="en-US" altLang="ja-JP" b="1" i="1" dirty="0">
                <a:solidFill>
                  <a:schemeClr val="accent2"/>
                </a:solidFill>
              </a:rPr>
              <a:t>a journey without a clear destination</a:t>
            </a:r>
            <a:r>
              <a:rPr lang="en-US" altLang="ja-JP" b="1" dirty="0"/>
              <a:t>, led by faculty members engaging a small group of students.</a:t>
            </a:r>
            <a:r>
              <a:rPr lang="ja-JP" altLang="en-US" b="1" dirty="0"/>
              <a:t>”</a:t>
            </a:r>
            <a:endParaRPr lang="en-US" b="1" dirty="0"/>
          </a:p>
        </p:txBody>
      </p:sp>
      <p:sp>
        <p:nvSpPr>
          <p:cNvPr id="2" name="Title 1"/>
          <p:cNvSpPr>
            <a:spLocks noGrp="1"/>
          </p:cNvSpPr>
          <p:nvPr>
            <p:ph type="title"/>
          </p:nvPr>
        </p:nvSpPr>
        <p:spPr>
          <a:xfrm>
            <a:off x="457200" y="228600"/>
            <a:ext cx="8229600" cy="1143000"/>
          </a:xfrm>
        </p:spPr>
        <p:txBody>
          <a:bodyPr/>
          <a:lstStyle/>
          <a:p>
            <a:r>
              <a:rPr lang="en-US" dirty="0" smtClean="0"/>
              <a:t>Motivation for CI</a:t>
            </a:r>
            <a:endParaRPr lang="en-US" dirty="0"/>
          </a:p>
        </p:txBody>
      </p:sp>
    </p:spTree>
    <p:extLst>
      <p:ext uri="{BB962C8B-B14F-4D97-AF65-F5344CB8AC3E}">
        <p14:creationId xmlns:p14="http://schemas.microsoft.com/office/powerpoint/2010/main" val="206964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64269" y="1447800"/>
            <a:ext cx="4876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200" dirty="0">
                <a:solidFill>
                  <a:srgbClr val="262673"/>
                </a:solidFill>
              </a:rPr>
              <a:t>“</a:t>
            </a:r>
            <a:r>
              <a:rPr lang="en-US" sz="2200" dirty="0">
                <a:solidFill>
                  <a:srgbClr val="262673"/>
                </a:solidFill>
              </a:rPr>
              <a:t>The College Solution: A Guide for Everyone Looking for the Right School at the Right Price,</a:t>
            </a:r>
            <a:r>
              <a:rPr lang="en-US" altLang="en-US" sz="2200" dirty="0">
                <a:solidFill>
                  <a:srgbClr val="262673"/>
                </a:solidFill>
              </a:rPr>
              <a:t>”</a:t>
            </a:r>
            <a:r>
              <a:rPr lang="en-US" sz="2200" dirty="0">
                <a:solidFill>
                  <a:srgbClr val="262673"/>
                </a:solidFill>
              </a:rPr>
              <a:t> financial writer Lynn O</a:t>
            </a:r>
            <a:r>
              <a:rPr lang="en-US" altLang="en-US" sz="2200" dirty="0">
                <a:solidFill>
                  <a:srgbClr val="262673"/>
                </a:solidFill>
              </a:rPr>
              <a:t>’</a:t>
            </a:r>
            <a:r>
              <a:rPr lang="en-US" sz="2200" dirty="0">
                <a:solidFill>
                  <a:srgbClr val="262673"/>
                </a:solidFill>
              </a:rPr>
              <a:t>Shaughnessy profiled Clemson</a:t>
            </a:r>
            <a:r>
              <a:rPr lang="en-US" altLang="en-US" sz="2200" dirty="0">
                <a:solidFill>
                  <a:srgbClr val="262673"/>
                </a:solidFill>
              </a:rPr>
              <a:t>’</a:t>
            </a:r>
            <a:r>
              <a:rPr lang="en-US" sz="2200" dirty="0">
                <a:solidFill>
                  <a:srgbClr val="262673"/>
                </a:solidFill>
              </a:rPr>
              <a:t>s Creative Inquiry program as a best practice in undergraduate research. She wrote:  </a:t>
            </a:r>
            <a:r>
              <a:rPr lang="en-US" altLang="en-US" sz="2200" dirty="0">
                <a:solidFill>
                  <a:srgbClr val="262673"/>
                </a:solidFill>
              </a:rPr>
              <a:t>“</a:t>
            </a:r>
            <a:r>
              <a:rPr lang="en-US" sz="2200" dirty="0">
                <a:solidFill>
                  <a:srgbClr val="262673"/>
                </a:solidFill>
              </a:rPr>
              <a:t>Unfortunately, the experiences that Clemson students enjoy are not nearly common enough.</a:t>
            </a:r>
            <a:r>
              <a:rPr lang="en-US" altLang="en-US" sz="2200" dirty="0">
                <a:solidFill>
                  <a:srgbClr val="262673"/>
                </a:solidFill>
              </a:rPr>
              <a:t>”</a:t>
            </a:r>
            <a:endParaRPr lang="en-US" sz="2200" dirty="0">
              <a:solidFill>
                <a:srgbClr val="262673"/>
              </a:solidFill>
            </a:endParaRPr>
          </a:p>
        </p:txBody>
      </p:sp>
      <p:pic>
        <p:nvPicPr>
          <p:cNvPr id="215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8100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13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Inquiry Program</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lvl="1"/>
            <a:r>
              <a:rPr lang="en-US" dirty="0"/>
              <a:t>Students </a:t>
            </a:r>
            <a:r>
              <a:rPr lang="en-US" b="1" dirty="0"/>
              <a:t>receive</a:t>
            </a:r>
            <a:r>
              <a:rPr lang="en-US" dirty="0"/>
              <a:t> </a:t>
            </a:r>
            <a:r>
              <a:rPr lang="en-US" b="1" dirty="0"/>
              <a:t>course credit</a:t>
            </a:r>
            <a:r>
              <a:rPr lang="en-US" dirty="0"/>
              <a:t> </a:t>
            </a:r>
            <a:endParaRPr lang="en-US" dirty="0" smtClean="0"/>
          </a:p>
          <a:p>
            <a:pPr lvl="2"/>
            <a:r>
              <a:rPr lang="en-US" dirty="0" smtClean="0"/>
              <a:t>Typically 1 credit hour per semester</a:t>
            </a:r>
          </a:p>
          <a:p>
            <a:pPr lvl="2"/>
            <a:r>
              <a:rPr lang="en-US" dirty="0" smtClean="0"/>
              <a:t>Credit hours can be variable</a:t>
            </a:r>
          </a:p>
          <a:p>
            <a:pPr lvl="2"/>
            <a:r>
              <a:rPr lang="en-US" dirty="0" smtClean="0"/>
              <a:t>Project usually lasts one semester but could be multiple semesters</a:t>
            </a:r>
          </a:p>
          <a:p>
            <a:pPr lvl="2"/>
            <a:r>
              <a:rPr lang="en-US" dirty="0" smtClean="0"/>
              <a:t>Can enroll in any CI class throughout University</a:t>
            </a:r>
            <a:endParaRPr lang="en-US" dirty="0"/>
          </a:p>
          <a:p>
            <a:pPr lvl="1"/>
            <a:r>
              <a:rPr lang="en-US" dirty="0"/>
              <a:t>Clemson University provides </a:t>
            </a:r>
            <a:r>
              <a:rPr lang="en-US" b="1" dirty="0"/>
              <a:t>financial </a:t>
            </a:r>
            <a:r>
              <a:rPr lang="en-US" b="1" dirty="0" smtClean="0"/>
              <a:t>support</a:t>
            </a:r>
            <a:r>
              <a:rPr lang="en-US" dirty="0" smtClean="0"/>
              <a:t> for CI teams</a:t>
            </a:r>
          </a:p>
          <a:p>
            <a:pPr lvl="2"/>
            <a:r>
              <a:rPr lang="en-US" dirty="0" smtClean="0"/>
              <a:t>Based on number of students</a:t>
            </a:r>
          </a:p>
          <a:p>
            <a:pPr lvl="2"/>
            <a:r>
              <a:rPr lang="en-US" dirty="0" smtClean="0"/>
              <a:t>Supports purchase of supplies and equipment</a:t>
            </a:r>
          </a:p>
          <a:p>
            <a:pPr lvl="1"/>
            <a:r>
              <a:rPr lang="en-US" b="1" dirty="0"/>
              <a:t>Goals</a:t>
            </a:r>
            <a:r>
              <a:rPr lang="en-US" dirty="0"/>
              <a:t> of finding, experimenting, analyzing, evaluating, and communicating information</a:t>
            </a:r>
          </a:p>
          <a:p>
            <a:pPr lvl="1"/>
            <a:endParaRPr lang="en-US" dirty="0"/>
          </a:p>
        </p:txBody>
      </p:sp>
    </p:spTree>
    <p:extLst>
      <p:ext uri="{BB962C8B-B14F-4D97-AF65-F5344CB8AC3E}">
        <p14:creationId xmlns:p14="http://schemas.microsoft.com/office/powerpoint/2010/main" val="639619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CI is implemented</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In Foods, Nutrition and Packaging Science Department (FNPS)</a:t>
            </a:r>
          </a:p>
          <a:p>
            <a:pPr lvl="1"/>
            <a:r>
              <a:rPr lang="en-US" dirty="0" smtClean="0"/>
              <a:t>Teams are formed around projects with </a:t>
            </a:r>
            <a:r>
              <a:rPr lang="en-US" b="1" dirty="0" smtClean="0"/>
              <a:t>faculty mentor(s) </a:t>
            </a:r>
          </a:p>
          <a:p>
            <a:pPr lvl="2"/>
            <a:r>
              <a:rPr lang="en-US" dirty="0" smtClean="0"/>
              <a:t>Usually 5 to 15 students</a:t>
            </a:r>
            <a:endParaRPr lang="en-US" b="1" dirty="0" smtClean="0"/>
          </a:p>
          <a:p>
            <a:pPr lvl="1"/>
            <a:endParaRPr lang="en-US" dirty="0"/>
          </a:p>
        </p:txBody>
      </p:sp>
    </p:spTree>
    <p:extLst>
      <p:ext uri="{BB962C8B-B14F-4D97-AF65-F5344CB8AC3E}">
        <p14:creationId xmlns:p14="http://schemas.microsoft.com/office/powerpoint/2010/main" val="1697110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a:stretch>
            <a:fillRect/>
          </a:stretch>
        </p:blipFill>
        <p:spPr bwMode="auto">
          <a:xfrm>
            <a:off x="2057400" y="1143000"/>
            <a:ext cx="5059363" cy="23241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6" name="Text Box 7"/>
          <p:cNvSpPr txBox="1">
            <a:spLocks noChangeArrowheads="1"/>
          </p:cNvSpPr>
          <p:nvPr/>
        </p:nvSpPr>
        <p:spPr bwMode="auto">
          <a:xfrm>
            <a:off x="1752600" y="304800"/>
            <a:ext cx="5638800" cy="788988"/>
          </a:xfrm>
          <a:prstGeom prst="rect">
            <a:avLst/>
          </a:prstGeom>
          <a:solidFill>
            <a:schemeClr val="bg1"/>
          </a:solidFill>
          <a:ln w="38100">
            <a:solidFill>
              <a:srgbClr val="FE5816"/>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pPr>
            <a:r>
              <a:rPr lang="ja-JP" altLang="en-US" b="1"/>
              <a:t>“</a:t>
            </a:r>
            <a:r>
              <a:rPr lang="en-US" altLang="ja-JP" b="1"/>
              <a:t>CREATIVE INQUIRY</a:t>
            </a:r>
            <a:r>
              <a:rPr lang="ja-JP" altLang="en-US" b="1"/>
              <a:t>”</a:t>
            </a:r>
            <a:endParaRPr lang="en-US" altLang="ja-JP" b="1"/>
          </a:p>
          <a:p>
            <a:pPr algn="ctr" eaLnBrk="1" hangingPunct="1">
              <a:spcBef>
                <a:spcPct val="20000"/>
              </a:spcBef>
            </a:pPr>
            <a:r>
              <a:rPr lang="en-US" sz="1600" b="1"/>
              <a:t>Growth of Student Majors and Student Teams</a:t>
            </a:r>
          </a:p>
        </p:txBody>
      </p:sp>
      <p:graphicFrame>
        <p:nvGraphicFramePr>
          <p:cNvPr id="6" name="Chart 5"/>
          <p:cNvGraphicFramePr/>
          <p:nvPr/>
        </p:nvGraphicFramePr>
        <p:xfrm>
          <a:off x="228600" y="3429000"/>
          <a:ext cx="3962400" cy="31349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628" name="Chart 1"/>
          <p:cNvGraphicFramePr>
            <a:graphicFrameLocks/>
          </p:cNvGraphicFramePr>
          <p:nvPr/>
        </p:nvGraphicFramePr>
        <p:xfrm>
          <a:off x="4368800" y="3378200"/>
          <a:ext cx="4811713" cy="3403600"/>
        </p:xfrm>
        <a:graphic>
          <a:graphicData uri="http://schemas.openxmlformats.org/presentationml/2006/ole">
            <mc:AlternateContent xmlns:mc="http://schemas.openxmlformats.org/markup-compatibility/2006">
              <mc:Choice xmlns:v="urn:schemas-microsoft-com:vml" Requires="v">
                <p:oleObj spid="_x0000_s1040" r:id="rId7" imgW="4809346" imgH="3407382" progId="Excel.Chart.8">
                  <p:embed/>
                </p:oleObj>
              </mc:Choice>
              <mc:Fallback>
                <p:oleObj r:id="rId7" imgW="4809346" imgH="3407382"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800" y="3378200"/>
                        <a:ext cx="4811713"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9938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 is implemented</a:t>
            </a:r>
          </a:p>
        </p:txBody>
      </p:sp>
      <p:sp>
        <p:nvSpPr>
          <p:cNvPr id="3" name="Content Placeholder 2"/>
          <p:cNvSpPr>
            <a:spLocks noGrp="1"/>
          </p:cNvSpPr>
          <p:nvPr>
            <p:ph idx="1"/>
          </p:nvPr>
        </p:nvSpPr>
        <p:spPr/>
        <p:txBody>
          <a:bodyPr>
            <a:normAutofit lnSpcReduction="10000"/>
          </a:bodyPr>
          <a:lstStyle/>
          <a:p>
            <a:r>
              <a:rPr lang="en-US" dirty="0" smtClean="0"/>
              <a:t>Research </a:t>
            </a:r>
            <a:r>
              <a:rPr lang="en-US" dirty="0"/>
              <a:t>projects relate to </a:t>
            </a:r>
            <a:r>
              <a:rPr lang="en-US" b="1" dirty="0"/>
              <a:t>food science, human nutrition, or culinary </a:t>
            </a:r>
            <a:r>
              <a:rPr lang="en-US" b="1" dirty="0" smtClean="0"/>
              <a:t>science</a:t>
            </a:r>
          </a:p>
          <a:p>
            <a:pPr lvl="1"/>
            <a:r>
              <a:rPr lang="en-US" b="1" dirty="0" smtClean="0"/>
              <a:t>Examples of projects:</a:t>
            </a:r>
            <a:endParaRPr lang="en-US" b="1" dirty="0"/>
          </a:p>
          <a:p>
            <a:pPr marL="914400" lvl="2" indent="0">
              <a:buNone/>
            </a:pPr>
            <a:r>
              <a:rPr lang="en-US" sz="1800" dirty="0" smtClean="0">
                <a:hlinkClick r:id="rId2"/>
              </a:rPr>
              <a:t>http</a:t>
            </a:r>
            <a:r>
              <a:rPr lang="en-US" sz="1800" dirty="0">
                <a:hlinkClick r:id="rId2"/>
              </a:rPr>
              <a:t>://</a:t>
            </a:r>
            <a:r>
              <a:rPr lang="en-US" sz="1800" dirty="0" smtClean="0">
                <a:hlinkClick r:id="rId2"/>
              </a:rPr>
              <a:t>www.clemson.edu/academics/programs/creative-inquiry/projects/current-projects.html</a:t>
            </a:r>
            <a:endParaRPr lang="en-US" sz="1800" dirty="0"/>
          </a:p>
          <a:p>
            <a:pPr lvl="2"/>
            <a:r>
              <a:rPr lang="en-US" dirty="0"/>
              <a:t>Project: Testing Food Advertising Claims</a:t>
            </a:r>
          </a:p>
          <a:p>
            <a:pPr lvl="2"/>
            <a:r>
              <a:rPr lang="en-US" dirty="0"/>
              <a:t>Our CI class includes faculty member from FNPS and statistician from Mathematical Sciences</a:t>
            </a:r>
          </a:p>
          <a:p>
            <a:pPr lvl="3"/>
            <a:r>
              <a:rPr lang="en-US" dirty="0"/>
              <a:t>Reinforce role of statistics in research</a:t>
            </a:r>
          </a:p>
          <a:p>
            <a:pPr lvl="3"/>
            <a:r>
              <a:rPr lang="en-US" dirty="0"/>
              <a:t>Research is conducted by a team</a:t>
            </a:r>
          </a:p>
          <a:p>
            <a:pPr lvl="3"/>
            <a:r>
              <a:rPr lang="en-US" dirty="0"/>
              <a:t>Students have usually completed an introductory Statistics course</a:t>
            </a:r>
          </a:p>
          <a:p>
            <a:endParaRPr lang="en-US" dirty="0"/>
          </a:p>
        </p:txBody>
      </p:sp>
    </p:spTree>
    <p:extLst>
      <p:ext uri="{BB962C8B-B14F-4D97-AF65-F5344CB8AC3E}">
        <p14:creationId xmlns:p14="http://schemas.microsoft.com/office/powerpoint/2010/main" val="2743869683"/>
      </p:ext>
    </p:extLst>
  </p:cSld>
  <p:clrMapOvr>
    <a:masterClrMapping/>
  </p:clrMapOvr>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5587</TotalTime>
  <Words>1025</Words>
  <Application>Microsoft Office PowerPoint</Application>
  <PresentationFormat>On-screen Show (4:3)</PresentationFormat>
  <Paragraphs>184</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Microsoft Excel Chart</vt:lpstr>
      <vt:lpstr>Using Creative Inquiry to Understand the Role of Statistics in Undergraduate Research</vt:lpstr>
      <vt:lpstr>PowerPoint Presentation</vt:lpstr>
      <vt:lpstr>What is Creative Inquiry (CI)?</vt:lpstr>
      <vt:lpstr>Motivation for CI</vt:lpstr>
      <vt:lpstr>PowerPoint Presentation</vt:lpstr>
      <vt:lpstr>Creative Inquiry Program</vt:lpstr>
      <vt:lpstr>How CI is implemented</vt:lpstr>
      <vt:lpstr>PowerPoint Presentation</vt:lpstr>
      <vt:lpstr>How CI is implemented</vt:lpstr>
      <vt:lpstr>Integrating Statistics in CI </vt:lpstr>
      <vt:lpstr>Integrating Statistics in CI </vt:lpstr>
      <vt:lpstr>Integrating Statistics in CI </vt:lpstr>
      <vt:lpstr>Examples of CI Topics/Hypotheses</vt:lpstr>
      <vt:lpstr>Examples of CI Topics/Hypotheses</vt:lpstr>
      <vt:lpstr>Integrating Statistics in CI </vt:lpstr>
      <vt:lpstr>Data Collection Issues</vt:lpstr>
      <vt:lpstr>Data Collection Issues</vt:lpstr>
      <vt:lpstr>Selection of units off campus </vt:lpstr>
      <vt:lpstr>Collecting samples on campus</vt:lpstr>
      <vt:lpstr> Data Collection</vt:lpstr>
      <vt:lpstr>Data Collection Issues</vt:lpstr>
      <vt:lpstr>Demonstration of a Triangle Test</vt:lpstr>
      <vt:lpstr>Chips Ahoy VS Keebler Chips Deluxe</vt:lpstr>
      <vt:lpstr>Integrating Statistics in CI </vt:lpstr>
      <vt:lpstr>PowerPoint Presentation</vt:lpstr>
      <vt:lpstr>Integrating Statistics in CI </vt:lpstr>
      <vt:lpstr>Communication of Results</vt:lpstr>
      <vt:lpstr>Creative Inquiry Symposium</vt:lpstr>
      <vt:lpstr>Student Comments</vt:lpstr>
      <vt:lpstr>Conclusion</vt:lpstr>
      <vt:lpstr>Now it’s your turn…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Creative Inquiry to Understand the Role of Statistics in Undergraduate Research</dc:title>
  <dc:creator>AdministratorNOT</dc:creator>
  <cp:lastModifiedBy>Windows User</cp:lastModifiedBy>
  <cp:revision>173</cp:revision>
  <cp:lastPrinted>2014-05-20T14:33:25Z</cp:lastPrinted>
  <dcterms:created xsi:type="dcterms:W3CDTF">2014-04-24T14:49:57Z</dcterms:created>
  <dcterms:modified xsi:type="dcterms:W3CDTF">2014-05-20T14:33:46Z</dcterms:modified>
</cp:coreProperties>
</file>