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34"/>
  </p:notesMasterIdLst>
  <p:handoutMasterIdLst>
    <p:handoutMasterId r:id="rId35"/>
  </p:handoutMasterIdLst>
  <p:sldIdLst>
    <p:sldId id="268" r:id="rId3"/>
    <p:sldId id="292" r:id="rId4"/>
    <p:sldId id="269" r:id="rId5"/>
    <p:sldId id="316" r:id="rId6"/>
    <p:sldId id="317" r:id="rId7"/>
    <p:sldId id="299" r:id="rId8"/>
    <p:sldId id="313" r:id="rId9"/>
    <p:sldId id="314" r:id="rId10"/>
    <p:sldId id="294" r:id="rId11"/>
    <p:sldId id="295" r:id="rId12"/>
    <p:sldId id="296" r:id="rId13"/>
    <p:sldId id="297" r:id="rId14"/>
    <p:sldId id="312" r:id="rId15"/>
    <p:sldId id="300" r:id="rId16"/>
    <p:sldId id="273" r:id="rId17"/>
    <p:sldId id="277" r:id="rId18"/>
    <p:sldId id="278" r:id="rId19"/>
    <p:sldId id="298" r:id="rId20"/>
    <p:sldId id="309" r:id="rId21"/>
    <p:sldId id="283" r:id="rId22"/>
    <p:sldId id="301" r:id="rId23"/>
    <p:sldId id="306" r:id="rId24"/>
    <p:sldId id="307" r:id="rId25"/>
    <p:sldId id="310" r:id="rId26"/>
    <p:sldId id="304" r:id="rId27"/>
    <p:sldId id="290" r:id="rId28"/>
    <p:sldId id="303" r:id="rId29"/>
    <p:sldId id="302" r:id="rId30"/>
    <p:sldId id="272" r:id="rId31"/>
    <p:sldId id="315" r:id="rId32"/>
    <p:sldId id="305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ick to lead" id="{5D182E68-CE5D-EC43-BC83-A237C055D589}">
          <p14:sldIdLst>
            <p14:sldId id="268"/>
            <p14:sldId id="292"/>
            <p14:sldId id="269"/>
            <p14:sldId id="316"/>
            <p14:sldId id="317"/>
            <p14:sldId id="299"/>
            <p14:sldId id="313"/>
            <p14:sldId id="314"/>
            <p14:sldId id="294"/>
            <p14:sldId id="295"/>
            <p14:sldId id="296"/>
            <p14:sldId id="297"/>
            <p14:sldId id="312"/>
            <p14:sldId id="300"/>
            <p14:sldId id="273"/>
            <p14:sldId id="277"/>
          </p14:sldIdLst>
        </p14:section>
        <p14:section name="Jo to lead" id="{E09E68EB-E3AF-8C49-BDAE-2CFA70F3F5A9}">
          <p14:sldIdLst>
            <p14:sldId id="278"/>
            <p14:sldId id="298"/>
            <p14:sldId id="309"/>
            <p14:sldId id="283"/>
            <p14:sldId id="301"/>
            <p14:sldId id="306"/>
            <p14:sldId id="307"/>
            <p14:sldId id="310"/>
            <p14:sldId id="304"/>
            <p14:sldId id="290"/>
            <p14:sldId id="303"/>
            <p14:sldId id="302"/>
          </p14:sldIdLst>
        </p14:section>
        <p14:section name="Nick to lead" id="{52FE0582-DA6E-3B45-B8AB-937CD94F19A8}">
          <p14:sldIdLst>
            <p14:sldId id="272"/>
            <p14:sldId id="315"/>
            <p14:sldId id="305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cholas Horton" initials="NH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106" autoAdjust="0"/>
  </p:normalViewPr>
  <p:slideViewPr>
    <p:cSldViewPr snapToGrid="0" snapToObjects="1">
      <p:cViewPr>
        <p:scale>
          <a:sx n="161" d="100"/>
          <a:sy n="161" d="100"/>
        </p:scale>
        <p:origin x="-5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commentAuthors" Target="commentAuthors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5-13T08:33:51.865" idx="1">
    <p:pos x="10" y="10"/>
    <p:text/>
  </p:cm>
  <p:cm authorId="0" dt="2014-05-13T08:34:14.606" idx="2">
    <p:pos x="106" y="106"/>
    <p:text>Jo to take over here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7E6B3-391D-DF49-8E8E-4927F8252A6C}" type="datetimeFigureOut">
              <a:rPr lang="en-US" smtClean="0"/>
              <a:t>5/19/14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24712-0C14-CF42-9A31-648C275C6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11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FEFBC3-3717-45BE-ACDE-CCE562F8C542}" type="datetimeFigureOut">
              <a:rPr lang="en-US" smtClean="0"/>
              <a:pPr/>
              <a:t>5/19/14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F1FF8-95E9-4D89-81E1-5265C68947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91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Bachelor degrees for these combined categories are up 26% over the year before; Master’s are up 6%; and PhD’s are up 10% (mostly because biostatistics PhD’s jumped from 125 in 2011 to 173 in 2012.)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1FF8-95E9-4D89-81E1-5265C68947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277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(5/13/14 08:37) -----</a:t>
            </a:r>
          </a:p>
          <a:p>
            <a:r>
              <a:rPr lang="en-US"/>
              <a:t>Jo to present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1FF8-95E9-4D89-81E1-5265C689479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961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(5/13/14 08:37) -----</a:t>
            </a:r>
          </a:p>
          <a:p>
            <a:r>
              <a:rPr lang="en-US" dirty="0"/>
              <a:t>Jo to </a:t>
            </a:r>
            <a:r>
              <a:rPr lang="en-US" dirty="0" smtClean="0"/>
              <a:t>present</a:t>
            </a:r>
          </a:p>
          <a:p>
            <a:endParaRPr lang="en-US" dirty="0" smtClean="0"/>
          </a:p>
          <a:p>
            <a:pPr lvl="1"/>
            <a:r>
              <a:rPr lang="en-US" sz="2400" dirty="0" smtClean="0"/>
              <a:t>How do we let go to grow?</a:t>
            </a:r>
          </a:p>
          <a:p>
            <a:pPr lvl="1"/>
            <a:r>
              <a:rPr lang="en-US" sz="2400" dirty="0" smtClean="0"/>
              <a:t>How do we provide faculty development opportunities?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1FF8-95E9-4D89-81E1-5265C6894797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92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(5/13/14 08:38) -----</a:t>
            </a:r>
          </a:p>
          <a:p>
            <a:r>
              <a:rPr lang="en-US"/>
              <a:t>Nick to take over here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1FF8-95E9-4D89-81E1-5265C689479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913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(5/13/14 08:38) -----</a:t>
            </a:r>
          </a:p>
          <a:p>
            <a:r>
              <a:rPr lang="en-US"/>
              <a:t>Nick to take over here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1FF8-95E9-4D89-81E1-5265C6894797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91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(5/13/14 08:37) -----</a:t>
            </a:r>
          </a:p>
          <a:p>
            <a:r>
              <a:rPr lang="en-US" dirty="0"/>
              <a:t>Jo to take over for the skills needed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1FF8-95E9-4D89-81E1-5265C689479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7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(5/13/14 08:37) -----</a:t>
            </a:r>
          </a:p>
          <a:p>
            <a:r>
              <a:rPr lang="en-US" dirty="0"/>
              <a:t>Nick to handle poll questions, Jo to prompt when ready to stop poll and release results (note that slides aren't visible while polls are underway)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1FF8-95E9-4D89-81E1-5265C689479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52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(5/13/14 08:37) -----</a:t>
            </a:r>
          </a:p>
          <a:p>
            <a:r>
              <a:rPr lang="en-US"/>
              <a:t>Jo to present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1FF8-95E9-4D89-81E1-5265C689479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53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(5/13/14 08:37) -----</a:t>
            </a:r>
          </a:p>
          <a:p>
            <a:r>
              <a:rPr lang="en-US"/>
              <a:t>Jo to present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1FF8-95E9-4D89-81E1-5265C689479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80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(5/13/14 08:37) -----</a:t>
            </a:r>
          </a:p>
          <a:p>
            <a:r>
              <a:rPr lang="en-US"/>
              <a:t>Jo to present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1FF8-95E9-4D89-81E1-5265C689479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56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(5/13/14 08:37) -----</a:t>
            </a:r>
          </a:p>
          <a:p>
            <a:r>
              <a:rPr lang="en-US"/>
              <a:t>Jo to present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1FF8-95E9-4D89-81E1-5265C689479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(5/13/14 08:37) -----</a:t>
            </a:r>
          </a:p>
          <a:p>
            <a:r>
              <a:rPr lang="en-US"/>
              <a:t>Jo to present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1FF8-95E9-4D89-81E1-5265C689479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(5/13/14 08:37) -----</a:t>
            </a:r>
          </a:p>
          <a:p>
            <a:r>
              <a:rPr lang="en-US" dirty="0"/>
              <a:t>Jo to </a:t>
            </a:r>
            <a:r>
              <a:rPr lang="en-US" dirty="0" smtClean="0"/>
              <a:t>present</a:t>
            </a:r>
          </a:p>
          <a:p>
            <a:endParaRPr lang="en-US" dirty="0" smtClean="0"/>
          </a:p>
          <a:p>
            <a:pPr lvl="1"/>
            <a:r>
              <a:rPr lang="en-US" sz="2400" dirty="0" smtClean="0"/>
              <a:t>Should more be done with “data issues” before analysis? Non-traditional data? Where do students learn data visualization skills?  Where do students see “big data”?</a:t>
            </a:r>
          </a:p>
          <a:p>
            <a:pPr lvl="1"/>
            <a:r>
              <a:rPr lang="en-US" sz="2400" dirty="0" smtClean="0"/>
              <a:t>How do professors train themselves in skills like database competence in order to then bring it into the classroom?</a:t>
            </a:r>
          </a:p>
          <a:p>
            <a:pPr lvl="1"/>
            <a:r>
              <a:rPr lang="en-US" sz="2400" dirty="0" smtClean="0"/>
              <a:t>What skills/topics do you think need to be added to the guidelines? Are there any that could be deleted?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1FF8-95E9-4D89-81E1-5265C6894797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28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C213-96FF-7A41-AE84-A6782EE90D55}" type="datetimeFigureOut">
              <a:rPr lang="en-US" smtClean="0"/>
              <a:pPr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6110-4837-544F-A7C8-4B6C8B5A9E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10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C213-96FF-7A41-AE84-A6782EE90D55}" type="datetimeFigureOut">
              <a:rPr lang="en-US" smtClean="0"/>
              <a:pPr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6110-4837-544F-A7C8-4B6C8B5A9E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8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C213-96FF-7A41-AE84-A6782EE90D55}" type="datetimeFigureOut">
              <a:rPr lang="en-US" smtClean="0"/>
              <a:pPr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6110-4837-544F-A7C8-4B6C8B5A9E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649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3" descr="belltow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40"/>
          <p:cNvSpPr>
            <a:spLocks noChangeShapeType="1"/>
          </p:cNvSpPr>
          <p:nvPr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317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1"/>
          <p:cNvSpPr>
            <a:spLocks noChangeShapeType="1"/>
          </p:cNvSpPr>
          <p:nvPr/>
        </p:nvSpPr>
        <p:spPr bwMode="auto">
          <a:xfrm>
            <a:off x="0" y="4114800"/>
            <a:ext cx="9144000" cy="0"/>
          </a:xfrm>
          <a:prstGeom prst="line">
            <a:avLst/>
          </a:prstGeom>
          <a:noFill/>
          <a:ln w="317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" name="Picture 42" descr="NCSUban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124200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4"/>
          <p:cNvSpPr txBox="1">
            <a:spLocks noChangeArrowheads="1"/>
          </p:cNvSpPr>
          <p:nvPr/>
        </p:nvSpPr>
        <p:spPr bwMode="auto">
          <a:xfrm>
            <a:off x="3124200" y="1471613"/>
            <a:ext cx="935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800" smtClean="0">
                <a:solidFill>
                  <a:srgbClr val="CC3300"/>
                </a:solidFill>
                <a:latin typeface="Arial Narrow" pitchFamily="34" charset="0"/>
              </a:rPr>
              <a:t>Statistics</a:t>
            </a:r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0" y="2209800"/>
            <a:ext cx="9144000" cy="1143000"/>
          </a:xfr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38300" y="4648200"/>
            <a:ext cx="5867400" cy="14478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400800"/>
            <a:ext cx="1905000" cy="3048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3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3048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3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400800"/>
            <a:ext cx="1905000" cy="3048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3768722-39A3-4ACC-851A-D91C0FD1F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53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DA8DA-4122-43B1-936F-E29673C6A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25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1FF7D-A145-4C8B-A0F4-068BE8142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33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19200"/>
            <a:ext cx="4051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1219200"/>
            <a:ext cx="405288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DA763-8104-4754-8947-74654EF872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46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AE59A-9956-493F-B37E-E507677E0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65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3741A-D9C6-4BDD-9FD7-6A1E933D7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415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59719-6CBB-4C62-BA24-A951F8922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3524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D07DC-1A74-41B0-B9F0-69549A988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24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C213-96FF-7A41-AE84-A6782EE90D55}" type="datetimeFigureOut">
              <a:rPr lang="en-US" smtClean="0"/>
              <a:pPr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6110-4837-544F-A7C8-4B6C8B5A9E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397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C2983-66FC-4F8B-B696-E30292B42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14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FC0CC-0BC0-4535-824B-A76732010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92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2438" y="152400"/>
            <a:ext cx="20637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2400"/>
            <a:ext cx="6040438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23EB6-4127-44E0-834C-E385EA9AD9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826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423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219200"/>
            <a:ext cx="40513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13300" y="1219200"/>
            <a:ext cx="4052888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13300" y="3771900"/>
            <a:ext cx="4052888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5C0AC-F66D-43EC-8850-076B3E341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246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423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219200"/>
            <a:ext cx="40513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1219200"/>
            <a:ext cx="4052888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7ECBD-ACA7-4CD4-865A-6AA0D7CCC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C213-96FF-7A41-AE84-A6782EE90D55}" type="datetimeFigureOut">
              <a:rPr lang="en-US" smtClean="0"/>
              <a:pPr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6110-4837-544F-A7C8-4B6C8B5A9E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5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C213-96FF-7A41-AE84-A6782EE90D55}" type="datetimeFigureOut">
              <a:rPr lang="en-US" smtClean="0"/>
              <a:pPr/>
              <a:t>5/19/14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6110-4837-544F-A7C8-4B6C8B5A9E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3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C213-96FF-7A41-AE84-A6782EE90D55}" type="datetimeFigureOut">
              <a:rPr lang="en-US" smtClean="0"/>
              <a:pPr/>
              <a:t>5/19/14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6110-4837-544F-A7C8-4B6C8B5A9E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197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C213-96FF-7A41-AE84-A6782EE90D55}" type="datetimeFigureOut">
              <a:rPr lang="en-US" smtClean="0"/>
              <a:pPr/>
              <a:t>5/19/14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6110-4837-544F-A7C8-4B6C8B5A9E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303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C213-96FF-7A41-AE84-A6782EE90D55}" type="datetimeFigureOut">
              <a:rPr lang="en-US" smtClean="0"/>
              <a:pPr/>
              <a:t>5/19/14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6110-4837-544F-A7C8-4B6C8B5A9E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15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C213-96FF-7A41-AE84-A6782EE90D55}" type="datetimeFigureOut">
              <a:rPr lang="en-US" smtClean="0"/>
              <a:pPr/>
              <a:t>5/19/14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6110-4837-544F-A7C8-4B6C8B5A9E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31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C213-96FF-7A41-AE84-A6782EE90D55}" type="datetimeFigureOut">
              <a:rPr lang="en-US" smtClean="0"/>
              <a:pPr/>
              <a:t>5/19/14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6110-4837-544F-A7C8-4B6C8B5A9E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85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theme" Target="../theme/theme2.xml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5C213-96FF-7A41-AE84-A6782EE90D55}" type="datetimeFigureOut">
              <a:rPr lang="en-US" smtClean="0"/>
              <a:pPr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B6110-4837-544F-A7C8-4B6C8B5A9EA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salogo-1.gi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750" y="280988"/>
            <a:ext cx="12700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28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0"/>
            <a:ext cx="82423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91000" y="64770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78500" y="6477000"/>
            <a:ext cx="2222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64770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fld id="{67B6BA57-B475-4B40-AAA1-ABA3994A1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19200"/>
            <a:ext cx="8256588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Line 41"/>
          <p:cNvSpPr>
            <a:spLocks noChangeShapeType="1"/>
          </p:cNvSpPr>
          <p:nvPr/>
        </p:nvSpPr>
        <p:spPr bwMode="auto">
          <a:xfrm>
            <a:off x="533400" y="1143000"/>
            <a:ext cx="8610600" cy="0"/>
          </a:xfrm>
          <a:prstGeom prst="line">
            <a:avLst/>
          </a:prstGeom>
          <a:noFill/>
          <a:ln w="317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2" name="Picture 42" descr="NCSUbanner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477000"/>
            <a:ext cx="198120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43"/>
          <p:cNvSpPr>
            <a:spLocks noChangeShapeType="1"/>
          </p:cNvSpPr>
          <p:nvPr/>
        </p:nvSpPr>
        <p:spPr bwMode="auto">
          <a:xfrm>
            <a:off x="533400" y="1143000"/>
            <a:ext cx="0" cy="525780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Text Box 44"/>
          <p:cNvSpPr txBox="1">
            <a:spLocks noChangeArrowheads="1"/>
          </p:cNvSpPr>
          <p:nvPr/>
        </p:nvSpPr>
        <p:spPr bwMode="auto">
          <a:xfrm>
            <a:off x="2501900" y="6400800"/>
            <a:ext cx="850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600" smtClean="0">
                <a:solidFill>
                  <a:srgbClr val="CC3300"/>
                </a:solidFill>
                <a:latin typeface="Arial Narrow" pitchFamily="34" charset="0"/>
              </a:rPr>
              <a:t>Statistics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ra.org/ccc/files/docs/init/bigdatawhitepaper.pd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osaic-web.org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stat.berkeley.edu/~statcur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nhorton@amherst.edu" TargetMode="External"/><Relationship Id="rId4" Type="http://schemas.openxmlformats.org/officeDocument/2006/relationships/hyperlink" Target="http://www.amstat.org/education/curriculumguidelines.cf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nces.ed.gov/programs/digest" TargetMode="External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ra.org/ccc/files/docs/init/bigdatawhitepaper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664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Big Data, Data Science </a:t>
            </a: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Next </a:t>
            </a:r>
            <a:r>
              <a:rPr lang="en-US" dirty="0"/>
              <a:t>Steps for the </a:t>
            </a:r>
            <a:r>
              <a:rPr lang="en-US" dirty="0" smtClean="0"/>
              <a:t>Undergrad Curriculum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73912" y="3086838"/>
            <a:ext cx="6946528" cy="3298380"/>
          </a:xfrm>
        </p:spPr>
        <p:txBody>
          <a:bodyPr>
            <a:normAutofit/>
          </a:bodyPr>
          <a:lstStyle/>
          <a:p>
            <a:r>
              <a:rPr lang="en-US" dirty="0" smtClean="0"/>
              <a:t>Nicholas Horton (Amherst College)</a:t>
            </a:r>
          </a:p>
          <a:p>
            <a:r>
              <a:rPr lang="en-US" dirty="0" smtClean="0"/>
              <a:t>and Johanna Hardin (Pomona College)</a:t>
            </a:r>
          </a:p>
          <a:p>
            <a:r>
              <a:rPr lang="en-US" dirty="0" err="1" smtClean="0"/>
              <a:t>nhorton@amherst.edu</a:t>
            </a:r>
            <a:endParaRPr lang="en-US" dirty="0" smtClean="0"/>
          </a:p>
          <a:p>
            <a:r>
              <a:rPr lang="en-US" dirty="0" smtClean="0"/>
              <a:t>May 19, 2014</a:t>
            </a:r>
          </a:p>
        </p:txBody>
      </p:sp>
    </p:spTree>
    <p:extLst>
      <p:ext uri="{BB962C8B-B14F-4D97-AF65-F5344CB8AC3E}">
        <p14:creationId xmlns:p14="http://schemas.microsoft.com/office/powerpoint/2010/main" val="467614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ACM White Paper on Data Science </a:t>
            </a:r>
            <a:r>
              <a:rPr lang="en-US" dirty="0" smtClean="0">
                <a:hlinkClick r:id="rId2"/>
              </a:rPr>
              <a:t>www.cra.org/ccc/files/docs/init/bigdatawhitepaper.pdf</a:t>
            </a:r>
            <a:endParaRPr lang="en-US" dirty="0" smtClean="0"/>
          </a:p>
          <a:p>
            <a:r>
              <a:rPr lang="en-US" dirty="0" smtClean="0"/>
              <a:t>“Methods </a:t>
            </a:r>
            <a:r>
              <a:rPr lang="en-US" dirty="0"/>
              <a:t>for querying and mining Big Data are fundamentally different from traditional statistical analysis on small </a:t>
            </a:r>
            <a:r>
              <a:rPr lang="en-US" dirty="0" smtClean="0"/>
              <a:t>samples” (</a:t>
            </a:r>
            <a:r>
              <a:rPr lang="en-US" dirty="0"/>
              <a:t>first mention of statistics, page 7)</a:t>
            </a:r>
          </a:p>
          <a:p>
            <a:r>
              <a:rPr lang="en-US" dirty="0" smtClean="0"/>
              <a:t>Do </a:t>
            </a:r>
            <a:r>
              <a:rPr lang="en-US" dirty="0"/>
              <a:t>statisticians just provide old-school tools for use by the new breed of data scientists?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626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Cobb argued (TISE, 2007) that our courses teach techniques developed by pre-computer-era statisticians as a way to address their lack of computational </a:t>
            </a:r>
            <a:r>
              <a:rPr lang="en-US" dirty="0" smtClean="0"/>
              <a:t>power</a:t>
            </a:r>
          </a:p>
          <a:p>
            <a:r>
              <a:rPr lang="en-US" dirty="0"/>
              <a:t>Do our students see the potential and exciting use of statistics in our classes?  (Gould, ISR, 2010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Finzer</a:t>
            </a:r>
            <a:r>
              <a:rPr lang="en-US" dirty="0" smtClean="0"/>
              <a:t> argued for the development of “data habits of mind” for K-12 (</a:t>
            </a:r>
            <a:r>
              <a:rPr lang="en-US" dirty="0" err="1" smtClean="0"/>
              <a:t>Finzer</a:t>
            </a:r>
            <a:r>
              <a:rPr lang="en-US" dirty="0" smtClean="0"/>
              <a:t>, TISE, 2013)</a:t>
            </a:r>
          </a:p>
        </p:txBody>
      </p:sp>
    </p:spTree>
    <p:extLst>
      <p:ext uri="{BB962C8B-B14F-4D97-AF65-F5344CB8AC3E}">
        <p14:creationId xmlns:p14="http://schemas.microsoft.com/office/powerpoint/2010/main" val="3070707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Nolan and Temple Lang (TAS, 2010) </a:t>
            </a:r>
            <a:r>
              <a:rPr lang="en-US" dirty="0" smtClean="0"/>
              <a:t>state that "</a:t>
            </a:r>
            <a:r>
              <a:rPr lang="en-US" dirty="0"/>
              <a:t>the ability to express statistical computations is an essential </a:t>
            </a:r>
            <a:r>
              <a:rPr lang="en-US" dirty="0" smtClean="0"/>
              <a:t>skill" </a:t>
            </a:r>
          </a:p>
          <a:p>
            <a:r>
              <a:rPr lang="en-US" dirty="0"/>
              <a:t>h</a:t>
            </a:r>
            <a:r>
              <a:rPr lang="en-US" dirty="0" smtClean="0"/>
              <a:t>ow do we ensure </a:t>
            </a:r>
            <a:r>
              <a:rPr lang="en-US" dirty="0"/>
              <a:t>that students can “think with data” in the manner described by Diane Lambert (while posing and answering statistical questions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major </a:t>
            </a:r>
            <a:r>
              <a:rPr lang="en-US" dirty="0"/>
              <a:t>changes to foster this capacity are needed in the statistics curriculum at the graduate and undergraduate </a:t>
            </a:r>
            <a:r>
              <a:rPr lang="en-US" dirty="0" smtClean="0"/>
              <a:t>levels</a:t>
            </a:r>
          </a:p>
        </p:txBody>
      </p:sp>
    </p:spTree>
    <p:extLst>
      <p:ext uri="{BB962C8B-B14F-4D97-AF65-F5344CB8AC3E}">
        <p14:creationId xmlns:p14="http://schemas.microsoft.com/office/powerpoint/2010/main" val="2327058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</a:t>
            </a:r>
            <a:r>
              <a:rPr lang="en-US" dirty="0"/>
              <a:t>do we respond to these external and internal challenges?</a:t>
            </a:r>
          </a:p>
        </p:txBody>
      </p:sp>
    </p:spTree>
    <p:extLst>
      <p:ext uri="{BB962C8B-B14F-4D97-AF65-F5344CB8AC3E}">
        <p14:creationId xmlns:p14="http://schemas.microsoft.com/office/powerpoint/2010/main" val="4148699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and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ASA President Nat </a:t>
            </a:r>
            <a:r>
              <a:rPr lang="en-US" dirty="0" err="1" smtClean="0"/>
              <a:t>Schenker</a:t>
            </a:r>
            <a:r>
              <a:rPr lang="en-US" dirty="0" smtClean="0"/>
              <a:t> appointed a working group with representatives from academia, industry and government to make recommendations</a:t>
            </a:r>
          </a:p>
          <a:p>
            <a:r>
              <a:rPr lang="en-US" dirty="0" smtClean="0"/>
              <a:t>Goal: draft of revised recommendations and supporting materials by JSM 2014 in Boston (Go Sox!)</a:t>
            </a:r>
          </a:p>
          <a:p>
            <a:r>
              <a:rPr lang="en-US" dirty="0" smtClean="0"/>
              <a:t>Now soliciting feedback and suggestions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547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Principles</a:t>
            </a:r>
          </a:p>
          <a:p>
            <a:r>
              <a:rPr lang="en-US" dirty="0" smtClean="0"/>
              <a:t>Skills needed</a:t>
            </a:r>
          </a:p>
          <a:p>
            <a:r>
              <a:rPr lang="en-US" dirty="0" smtClean="0"/>
              <a:t>Curriculum topics (Degrees)</a:t>
            </a:r>
          </a:p>
          <a:p>
            <a:r>
              <a:rPr lang="en-US" dirty="0" smtClean="0"/>
              <a:t>Curriculum topics (Minors/Concentrations)</a:t>
            </a:r>
          </a:p>
          <a:p>
            <a:r>
              <a:rPr lang="en-US" dirty="0" smtClean="0"/>
              <a:t>Additional resources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(detail and draft guidelines available on </a:t>
            </a:r>
            <a:r>
              <a:rPr lang="en-US" sz="2400" dirty="0" err="1" smtClean="0"/>
              <a:t>eCOTS</a:t>
            </a:r>
            <a:r>
              <a:rPr lang="en-US" sz="2400" dirty="0" smtClean="0"/>
              <a:t> program)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729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key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Equip students with statistical skills to use in flexible ways</a:t>
            </a:r>
          </a:p>
          <a:p>
            <a:r>
              <a:rPr lang="en-US" dirty="0" smtClean="0"/>
              <a:t>Emphasize concepts and tools for working with data</a:t>
            </a:r>
          </a:p>
          <a:p>
            <a:r>
              <a:rPr lang="en-US" dirty="0" smtClean="0"/>
              <a:t>Provide experience with design and analysis</a:t>
            </a:r>
          </a:p>
          <a:p>
            <a:r>
              <a:rPr lang="en-US" dirty="0" smtClean="0"/>
              <a:t>Distinct from mathematics: requires many non-mathematical skills</a:t>
            </a:r>
          </a:p>
        </p:txBody>
      </p:sp>
    </p:spTree>
    <p:extLst>
      <p:ext uri="{BB962C8B-B14F-4D97-AF65-F5344CB8AC3E}">
        <p14:creationId xmlns:p14="http://schemas.microsoft.com/office/powerpoint/2010/main" val="957219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Statistical</a:t>
            </a:r>
          </a:p>
          <a:p>
            <a:r>
              <a:rPr lang="en-US" b="1" dirty="0" smtClean="0"/>
              <a:t>Programming</a:t>
            </a:r>
          </a:p>
          <a:p>
            <a:r>
              <a:rPr lang="en-US" b="1" dirty="0" smtClean="0"/>
              <a:t>Data-related skills</a:t>
            </a:r>
          </a:p>
          <a:p>
            <a:r>
              <a:rPr lang="en-US" dirty="0" smtClean="0"/>
              <a:t>Mathematical foundations</a:t>
            </a:r>
          </a:p>
          <a:p>
            <a:r>
              <a:rPr lang="en-US" dirty="0" smtClean="0"/>
              <a:t>Communication</a:t>
            </a:r>
          </a:p>
          <a:p>
            <a:endParaRPr lang="en-US" dirty="0"/>
          </a:p>
          <a:p>
            <a:r>
              <a:rPr lang="en-US" dirty="0" smtClean="0"/>
              <a:t>We will focus on “data science” skills today, as part of the Big Data theme </a:t>
            </a:r>
          </a:p>
        </p:txBody>
      </p:sp>
    </p:spTree>
    <p:extLst>
      <p:ext uri="{BB962C8B-B14F-4D97-AF65-F5344CB8AC3E}">
        <p14:creationId xmlns:p14="http://schemas.microsoft.com/office/powerpoint/2010/main" val="957219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first, a little about you…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75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Computational thinking is “the thought processes involved in formulating problems and their solutions so that the solutions are represented in a form that can effectively be carried out by an information-processing agent.”  (</a:t>
            </a:r>
            <a:r>
              <a:rPr lang="en-US" dirty="0" err="1" smtClean="0"/>
              <a:t>Cuny</a:t>
            </a:r>
            <a:r>
              <a:rPr lang="en-US" dirty="0" smtClean="0"/>
              <a:t>, Snyder, and Wing, 2010)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task of </a:t>
            </a:r>
            <a:r>
              <a:rPr lang="en-US" dirty="0" smtClean="0"/>
              <a:t>the American Statistical Association committee to update the undergrad guidelines in statistics</a:t>
            </a:r>
          </a:p>
          <a:p>
            <a:r>
              <a:rPr lang="en-US" dirty="0" smtClean="0"/>
              <a:t>Also supported by </a:t>
            </a:r>
            <a:r>
              <a:rPr lang="en-US" dirty="0"/>
              <a:t>NSF Project MOSAIC </a:t>
            </a:r>
            <a:r>
              <a:rPr lang="en-US" dirty="0" smtClean="0"/>
              <a:t>0920350 </a:t>
            </a:r>
            <a:r>
              <a:rPr lang="en-US" dirty="0"/>
              <a:t>(building a community around modeling, statistics, computation and </a:t>
            </a:r>
            <a:r>
              <a:rPr lang="en-US" dirty="0" smtClean="0"/>
              <a:t>calculus, </a:t>
            </a:r>
            <a:r>
              <a:rPr lang="en-US" dirty="0" smtClean="0">
                <a:hlinkClick r:id="rId2"/>
              </a:rPr>
              <a:t>http://www.mosaic-web.org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0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Programming topics: Graduates </a:t>
            </a:r>
            <a:r>
              <a:rPr lang="en-US" dirty="0"/>
              <a:t>should </a:t>
            </a:r>
            <a:r>
              <a:rPr lang="en-US" dirty="0" smtClean="0"/>
              <a:t>have</a:t>
            </a:r>
          </a:p>
          <a:p>
            <a:r>
              <a:rPr lang="en-US" dirty="0" smtClean="0"/>
              <a:t>knowledge </a:t>
            </a:r>
            <a:r>
              <a:rPr lang="en-US" dirty="0"/>
              <a:t>and capability in a programming </a:t>
            </a:r>
            <a:r>
              <a:rPr lang="en-US" dirty="0" smtClean="0"/>
              <a:t>language</a:t>
            </a:r>
          </a:p>
          <a:p>
            <a:r>
              <a:rPr lang="en-US" dirty="0" smtClean="0"/>
              <a:t>the </a:t>
            </a:r>
            <a:r>
              <a:rPr lang="en-US" dirty="0"/>
              <a:t>ability to think </a:t>
            </a:r>
            <a:r>
              <a:rPr lang="en-US" dirty="0" smtClean="0"/>
              <a:t>algorithmically</a:t>
            </a:r>
            <a:endParaRPr lang="en-US" dirty="0"/>
          </a:p>
          <a:p>
            <a:r>
              <a:rPr lang="en-US" dirty="0" smtClean="0"/>
              <a:t>the ability to </a:t>
            </a:r>
            <a:r>
              <a:rPr lang="en-US" dirty="0"/>
              <a:t>tackle programming/scripting </a:t>
            </a:r>
            <a:r>
              <a:rPr lang="en-US" dirty="0" smtClean="0"/>
              <a:t>tasks</a:t>
            </a:r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he ability to design </a:t>
            </a:r>
            <a:r>
              <a:rPr lang="en-US" dirty="0"/>
              <a:t>and carry out simulation studies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721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Data-related topics: Graduates </a:t>
            </a:r>
            <a:r>
              <a:rPr lang="en-US" dirty="0"/>
              <a:t>should </a:t>
            </a:r>
            <a:r>
              <a:rPr lang="en-US" dirty="0" smtClean="0"/>
              <a:t>have</a:t>
            </a:r>
          </a:p>
          <a:p>
            <a:r>
              <a:rPr lang="en-US" dirty="0" smtClean="0"/>
              <a:t>prowess </a:t>
            </a:r>
            <a:r>
              <a:rPr lang="en-US" dirty="0"/>
              <a:t>with a professional statistical software </a:t>
            </a:r>
            <a:r>
              <a:rPr lang="en-US" dirty="0" smtClean="0"/>
              <a:t>package</a:t>
            </a:r>
          </a:p>
          <a:p>
            <a:r>
              <a:rPr lang="en-US" dirty="0" smtClean="0"/>
              <a:t>demonstrated </a:t>
            </a:r>
            <a:r>
              <a:rPr lang="en-US" dirty="0"/>
              <a:t>skill in data management and </a:t>
            </a:r>
            <a:r>
              <a:rPr lang="en-US" dirty="0" smtClean="0"/>
              <a:t>manipulation</a:t>
            </a:r>
            <a:endParaRPr lang="en-US" dirty="0"/>
          </a:p>
          <a:p>
            <a:r>
              <a:rPr lang="en-US" dirty="0" smtClean="0"/>
              <a:t>knowledge </a:t>
            </a:r>
            <a:r>
              <a:rPr lang="en-US" dirty="0"/>
              <a:t>of database </a:t>
            </a:r>
            <a:r>
              <a:rPr lang="en-US" dirty="0" smtClean="0"/>
              <a:t>technologies</a:t>
            </a:r>
          </a:p>
          <a:p>
            <a:r>
              <a:rPr lang="en-US" dirty="0"/>
              <a:t>e</a:t>
            </a:r>
            <a:r>
              <a:rPr lang="en-US" dirty="0" smtClean="0"/>
              <a:t>xperience with project </a:t>
            </a:r>
            <a:r>
              <a:rPr lang="en-US" dirty="0"/>
              <a:t>management and reproducible analysis </a:t>
            </a:r>
            <a:r>
              <a:rPr lang="en-US" dirty="0" smtClean="0"/>
              <a:t>tools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685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make this happen?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16" y="1600200"/>
            <a:ext cx="8693624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Start early and often</a:t>
            </a:r>
          </a:p>
          <a:p>
            <a:r>
              <a:rPr lang="en-US" dirty="0" smtClean="0"/>
              <a:t>Build precursors into intro courses, build on these skills in second courses, integrate with capstone</a:t>
            </a:r>
            <a:endParaRPr lang="en-US" dirty="0"/>
          </a:p>
          <a:p>
            <a:r>
              <a:rPr lang="en-US" dirty="0" smtClean="0"/>
              <a:t>No silos! </a:t>
            </a:r>
          </a:p>
          <a:p>
            <a:r>
              <a:rPr lang="en-US" dirty="0" smtClean="0"/>
              <a:t>Requires reshaping many (all?) foundational and applied courses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309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229600" cy="1143000"/>
          </a:xfrm>
        </p:spPr>
        <p:txBody>
          <a:bodyPr/>
          <a:lstStyle/>
          <a:p>
            <a:r>
              <a:rPr lang="en-US" dirty="0" smtClean="0"/>
              <a:t>How to make this happen? (Intro)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Markdown in intro stats (Baumer et al, </a:t>
            </a:r>
            <a:r>
              <a:rPr lang="en-US" i="1" dirty="0" smtClean="0"/>
              <a:t>TISE</a:t>
            </a:r>
            <a:r>
              <a:rPr lang="en-US" dirty="0" smtClean="0"/>
              <a:t>, 2014, see Mine’s talk immediately following this)</a:t>
            </a:r>
          </a:p>
          <a:p>
            <a:r>
              <a:rPr lang="en-US" dirty="0" smtClean="0"/>
              <a:t>Big Data: bring flight delays dataset – airline on-time performance (120 million records) in intro and second courses (Data Expo </a:t>
            </a:r>
            <a:r>
              <a:rPr lang="en-US" dirty="0" smtClean="0"/>
              <a:t>2009, JCGS article by Hadley Wickham)</a:t>
            </a:r>
            <a:endParaRPr lang="en-US" dirty="0" smtClean="0"/>
          </a:p>
          <a:p>
            <a:r>
              <a:rPr lang="en-US" dirty="0" smtClean="0"/>
              <a:t>Data Collection: have students find (scrape) data from the web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0690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836" y="457200"/>
            <a:ext cx="8229600" cy="1143000"/>
          </a:xfrm>
        </p:spPr>
        <p:txBody>
          <a:bodyPr/>
          <a:lstStyle/>
          <a:p>
            <a:r>
              <a:rPr lang="en-US" dirty="0" smtClean="0"/>
              <a:t>How to make this happen? (Later)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Statistical computing courses (e.g., Berkeley </a:t>
            </a:r>
            <a:r>
              <a:rPr lang="en-US" dirty="0"/>
              <a:t>and Davis, </a:t>
            </a:r>
            <a:r>
              <a:rPr lang="en-US" dirty="0" smtClean="0"/>
              <a:t>see model curricula at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://www.stat.berkeley.edu/~</a:t>
            </a:r>
            <a:r>
              <a:rPr lang="en-US" dirty="0" smtClean="0">
                <a:hlinkClick r:id="rId3"/>
              </a:rPr>
              <a:t>statcur</a:t>
            </a:r>
            <a:r>
              <a:rPr lang="en-US" dirty="0" smtClean="0"/>
              <a:t>)</a:t>
            </a:r>
          </a:p>
          <a:p>
            <a:r>
              <a:rPr lang="en-US" dirty="0" smtClean="0"/>
              <a:t>Updated second courses</a:t>
            </a:r>
          </a:p>
          <a:p>
            <a:r>
              <a:rPr lang="en-US" dirty="0" smtClean="0"/>
              <a:t>Capstone experiences</a:t>
            </a:r>
          </a:p>
          <a:p>
            <a:r>
              <a:rPr lang="en-US" dirty="0" err="1" smtClean="0"/>
              <a:t>DataFest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90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final polling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880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Discussion (I)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735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What do you feel is lacking in the guidelines and/or accompanying resources?</a:t>
            </a:r>
          </a:p>
        </p:txBody>
      </p:sp>
    </p:spTree>
    <p:extLst>
      <p:ext uri="{BB962C8B-B14F-4D97-AF65-F5344CB8AC3E}">
        <p14:creationId xmlns:p14="http://schemas.microsoft.com/office/powerpoint/2010/main" val="3147781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Discussion (II)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735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What do you feel should not be included in the guidelines?</a:t>
            </a:r>
          </a:p>
        </p:txBody>
      </p:sp>
    </p:spTree>
    <p:extLst>
      <p:ext uri="{BB962C8B-B14F-4D97-AF65-F5344CB8AC3E}">
        <p14:creationId xmlns:p14="http://schemas.microsoft.com/office/powerpoint/2010/main" val="788574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Discussion (III)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735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What are the biggest barriers towards implementation?</a:t>
            </a:r>
          </a:p>
        </p:txBody>
      </p:sp>
    </p:spTree>
    <p:extLst>
      <p:ext uri="{BB962C8B-B14F-4D97-AF65-F5344CB8AC3E}">
        <p14:creationId xmlns:p14="http://schemas.microsoft.com/office/powerpoint/2010/main" val="4047905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turn…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Thoughts?  Questions?  Please submit them via the chat window</a:t>
            </a:r>
          </a:p>
          <a:p>
            <a:pPr marL="0" indent="0">
              <a:buNone/>
            </a:pPr>
            <a:r>
              <a:rPr lang="en-US" dirty="0" smtClean="0"/>
              <a:t>We welcome your feedback (ideally by the end of May!) to </a:t>
            </a:r>
            <a:r>
              <a:rPr lang="en-US" dirty="0" smtClean="0">
                <a:hlinkClick r:id="rId3"/>
              </a:rPr>
              <a:t>nhorton@amherst.edu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More </a:t>
            </a:r>
            <a:r>
              <a:rPr lang="en-US" dirty="0"/>
              <a:t>information about the existing curriculum </a:t>
            </a:r>
            <a:r>
              <a:rPr lang="en-US" dirty="0" smtClean="0"/>
              <a:t>guidelines, background materials plus our recorded webinars can </a:t>
            </a:r>
            <a:r>
              <a:rPr lang="en-US" dirty="0"/>
              <a:t>be found at: </a:t>
            </a:r>
          </a:p>
          <a:p>
            <a:pPr marL="0" indent="0" algn="ctr">
              <a:buNone/>
            </a:pPr>
            <a:r>
              <a:rPr lang="en-US" sz="2400" dirty="0" smtClean="0">
                <a:hlinkClick r:id="rId4"/>
              </a:rPr>
              <a:t>http</a:t>
            </a:r>
            <a:r>
              <a:rPr lang="en-US" sz="2400" dirty="0">
                <a:hlinkClick r:id="rId4"/>
              </a:rPr>
              <a:t>://</a:t>
            </a:r>
            <a:r>
              <a:rPr lang="en-US" sz="2400" dirty="0" smtClean="0">
                <a:hlinkClick r:id="rId4"/>
              </a:rPr>
              <a:t>www.amstat.org/education/curriculumguidelines.cfm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835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 and opportunities</a:t>
            </a:r>
          </a:p>
          <a:p>
            <a:r>
              <a:rPr lang="en-US" dirty="0" smtClean="0"/>
              <a:t>Importance of </a:t>
            </a:r>
            <a:r>
              <a:rPr lang="en-US" dirty="0" smtClean="0"/>
              <a:t>data</a:t>
            </a:r>
            <a:r>
              <a:rPr lang="en-US" dirty="0" smtClean="0"/>
              <a:t>-related and computational capacities</a:t>
            </a:r>
          </a:p>
          <a:p>
            <a:r>
              <a:rPr lang="en-US" dirty="0" smtClean="0"/>
              <a:t>Specific recommendations</a:t>
            </a:r>
          </a:p>
          <a:p>
            <a:r>
              <a:rPr lang="en-US" dirty="0" smtClean="0"/>
              <a:t>Feedback and suggestions</a:t>
            </a:r>
          </a:p>
          <a:p>
            <a:r>
              <a:rPr lang="en-US" dirty="0" smtClean="0"/>
              <a:t>(please see handout at </a:t>
            </a:r>
            <a:r>
              <a:rPr lang="en-US" dirty="0" err="1" smtClean="0"/>
              <a:t>eCOTS</a:t>
            </a:r>
            <a:r>
              <a:rPr lang="en-US" dirty="0" smtClean="0"/>
              <a:t> website)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7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67943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Baumer</a:t>
            </a:r>
            <a:r>
              <a:rPr lang="en-US" dirty="0"/>
              <a:t>, B., </a:t>
            </a:r>
            <a:r>
              <a:rPr lang="en-US" dirty="0" err="1"/>
              <a:t>Cetinkaya-Rundel</a:t>
            </a:r>
            <a:r>
              <a:rPr lang="en-US" dirty="0"/>
              <a:t>, M., Bray, A., </a:t>
            </a:r>
            <a:r>
              <a:rPr lang="en-US" dirty="0" err="1"/>
              <a:t>Loi</a:t>
            </a:r>
            <a:r>
              <a:rPr lang="en-US" dirty="0"/>
              <a:t>, L. &amp; Horton, N.J.  (2014) R Markdown: Integrating a reproducible analysis tool into introductory statistics, </a:t>
            </a:r>
            <a:r>
              <a:rPr lang="en-US" dirty="0" smtClean="0"/>
              <a:t>TISE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Cobb</a:t>
            </a:r>
            <a:r>
              <a:rPr lang="en-US" dirty="0"/>
              <a:t>, G. W. (2007).  The introductory statistics course: a Ptolemaic curriculum?, </a:t>
            </a:r>
            <a:r>
              <a:rPr lang="en-US" i="1" dirty="0"/>
              <a:t>TISE</a:t>
            </a:r>
            <a:r>
              <a:rPr lang="en-US" dirty="0"/>
              <a:t> 1(1</a:t>
            </a:r>
            <a:r>
              <a:rPr lang="en-US" dirty="0" smtClean="0"/>
              <a:t>).</a:t>
            </a:r>
          </a:p>
          <a:p>
            <a:r>
              <a:rPr lang="en-US" dirty="0" smtClean="0"/>
              <a:t>Wing, JM (2010) Computational thinking: what and why?</a:t>
            </a:r>
            <a:endParaRPr lang="en-US" dirty="0"/>
          </a:p>
          <a:p>
            <a:r>
              <a:rPr lang="en-US" dirty="0" err="1"/>
              <a:t>Finzer</a:t>
            </a:r>
            <a:r>
              <a:rPr lang="en-US" dirty="0"/>
              <a:t>, W (2013).  The data science education dilemma.  </a:t>
            </a:r>
            <a:r>
              <a:rPr lang="en-US" i="1" dirty="0" smtClean="0"/>
              <a:t>TISE.</a:t>
            </a:r>
            <a:endParaRPr lang="en-US" dirty="0" smtClean="0"/>
          </a:p>
          <a:p>
            <a:r>
              <a:rPr lang="en-US" dirty="0"/>
              <a:t>Gould, R. (2010).  Statistics and the modern student.  </a:t>
            </a:r>
            <a:r>
              <a:rPr lang="en-US" i="1" dirty="0"/>
              <a:t>ISR</a:t>
            </a:r>
            <a:r>
              <a:rPr lang="en-US" dirty="0"/>
              <a:t>, 78(2):297-315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Horton, NJ (2013). </a:t>
            </a:r>
            <a:r>
              <a:rPr lang="en-US" dirty="0"/>
              <a:t>I hear, I forget. I do, I understand: A modified Moore-Method mathematical statistics course, </a:t>
            </a:r>
            <a:r>
              <a:rPr lang="en-US" i="1" dirty="0"/>
              <a:t>The American Statistician</a:t>
            </a:r>
            <a:r>
              <a:rPr lang="en-US" dirty="0"/>
              <a:t>, 2013; 67:4, 219-228. </a:t>
            </a:r>
          </a:p>
          <a:p>
            <a:r>
              <a:rPr lang="en-US" dirty="0"/>
              <a:t>Nolan, D. &amp; Temple Lang, D. (2010), Computing in the statistics curricula, </a:t>
            </a:r>
            <a:r>
              <a:rPr lang="en-US" i="1" dirty="0"/>
              <a:t>The American Statistician</a:t>
            </a:r>
            <a:r>
              <a:rPr lang="en-US" dirty="0"/>
              <a:t>, 64, 97–107</a:t>
            </a:r>
            <a:r>
              <a:rPr lang="en-US" dirty="0" smtClean="0"/>
              <a:t>.</a:t>
            </a:r>
          </a:p>
          <a:p>
            <a:r>
              <a:rPr lang="en-US" dirty="0"/>
              <a:t>Wickham, H (2009).  ASA 2009 Data Expo, </a:t>
            </a:r>
            <a:r>
              <a:rPr lang="en-US" i="1" dirty="0"/>
              <a:t>JCGS</a:t>
            </a:r>
            <a:r>
              <a:rPr lang="en-US" dirty="0"/>
              <a:t>. 20(2):281-283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052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664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Big Data, Data Science </a:t>
            </a: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Next </a:t>
            </a:r>
            <a:r>
              <a:rPr lang="en-US" dirty="0"/>
              <a:t>Steps for the </a:t>
            </a:r>
            <a:r>
              <a:rPr lang="en-US" dirty="0" smtClean="0"/>
              <a:t>Undergrad Curriculum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73912" y="3086838"/>
            <a:ext cx="6946528" cy="3298380"/>
          </a:xfrm>
        </p:spPr>
        <p:txBody>
          <a:bodyPr>
            <a:normAutofit/>
          </a:bodyPr>
          <a:lstStyle/>
          <a:p>
            <a:r>
              <a:rPr lang="en-US" dirty="0" smtClean="0"/>
              <a:t>Nicholas Horton (Amherst College)</a:t>
            </a:r>
          </a:p>
          <a:p>
            <a:r>
              <a:rPr lang="en-US" dirty="0" smtClean="0"/>
              <a:t>and Johanna Hardin (Pomona College)</a:t>
            </a:r>
          </a:p>
          <a:p>
            <a:r>
              <a:rPr lang="en-US" dirty="0" err="1" smtClean="0"/>
              <a:t>nhorton@amherst.edu</a:t>
            </a:r>
            <a:endParaRPr lang="en-US" dirty="0" smtClean="0"/>
          </a:p>
          <a:p>
            <a:r>
              <a:rPr lang="en-US" dirty="0" smtClean="0"/>
              <a:t>May 19, 2014</a:t>
            </a:r>
          </a:p>
        </p:txBody>
      </p:sp>
    </p:spTree>
    <p:extLst>
      <p:ext uri="{BB962C8B-B14F-4D97-AF65-F5344CB8AC3E}">
        <p14:creationId xmlns:p14="http://schemas.microsoft.com/office/powerpoint/2010/main" val="3240396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</a:t>
            </a:r>
            <a:r>
              <a:rPr lang="en-US" dirty="0" err="1" smtClean="0"/>
              <a:t>eCOTS</a:t>
            </a:r>
            <a:r>
              <a:rPr lang="en-US" dirty="0" smtClean="0"/>
              <a:t> Talks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7" y="1417638"/>
            <a:ext cx="8652681" cy="4873980"/>
          </a:xfrm>
        </p:spPr>
        <p:txBody>
          <a:bodyPr>
            <a:noAutofit/>
          </a:bodyPr>
          <a:lstStyle/>
          <a:p>
            <a:r>
              <a:rPr lang="en-US" sz="2800" dirty="0"/>
              <a:t>Mine </a:t>
            </a:r>
            <a:r>
              <a:rPr lang="en-US" sz="2800" dirty="0" err="1"/>
              <a:t>Cetinkaya-Rundel</a:t>
            </a:r>
            <a:r>
              <a:rPr lang="en-US" sz="2800" dirty="0"/>
              <a:t> (</a:t>
            </a:r>
            <a:r>
              <a:rPr lang="en-US" sz="2800" dirty="0" smtClean="0"/>
              <a:t>Duke) Planting </a:t>
            </a:r>
            <a:r>
              <a:rPr lang="en-US" sz="2800" dirty="0"/>
              <a:t>s</a:t>
            </a:r>
            <a:r>
              <a:rPr lang="en-US" sz="2800" dirty="0" smtClean="0"/>
              <a:t>eeds </a:t>
            </a:r>
            <a:r>
              <a:rPr lang="en-US" sz="2800" dirty="0"/>
              <a:t>of </a:t>
            </a:r>
            <a:r>
              <a:rPr lang="en-US" sz="2800" dirty="0" smtClean="0"/>
              <a:t>reproducibility </a:t>
            </a:r>
            <a:r>
              <a:rPr lang="en-US" sz="2800" dirty="0"/>
              <a:t>in </a:t>
            </a:r>
            <a:r>
              <a:rPr lang="en-US" sz="2800" dirty="0" smtClean="0"/>
              <a:t>intro stats with </a:t>
            </a:r>
            <a:r>
              <a:rPr lang="en-US" sz="2800" dirty="0"/>
              <a:t>R </a:t>
            </a:r>
            <a:r>
              <a:rPr lang="en-US" sz="2800" dirty="0" smtClean="0"/>
              <a:t>Markdown</a:t>
            </a:r>
          </a:p>
          <a:p>
            <a:r>
              <a:rPr lang="en-US" sz="2800" dirty="0" smtClean="0"/>
              <a:t>Conrad Wolfram: Fundamentally </a:t>
            </a:r>
            <a:r>
              <a:rPr lang="en-US" sz="2800" dirty="0"/>
              <a:t>changing </a:t>
            </a:r>
            <a:r>
              <a:rPr lang="en-US" sz="2800" dirty="0" err="1"/>
              <a:t>m</a:t>
            </a:r>
            <a:r>
              <a:rPr lang="en-US" sz="2800" dirty="0" err="1" smtClean="0"/>
              <a:t>aths</a:t>
            </a:r>
            <a:r>
              <a:rPr lang="en-US" sz="2800" dirty="0" smtClean="0"/>
              <a:t> </a:t>
            </a:r>
            <a:r>
              <a:rPr lang="en-US" sz="2800" dirty="0"/>
              <a:t>e</a:t>
            </a:r>
            <a:r>
              <a:rPr lang="en-US" sz="2800" dirty="0" smtClean="0"/>
              <a:t>ducation </a:t>
            </a:r>
            <a:r>
              <a:rPr lang="en-US" sz="2800" dirty="0"/>
              <a:t>for the </a:t>
            </a:r>
            <a:r>
              <a:rPr lang="en-US" sz="2800" dirty="0" smtClean="0"/>
              <a:t>new </a:t>
            </a:r>
            <a:r>
              <a:rPr lang="en-US" sz="2800" dirty="0"/>
              <a:t>e</a:t>
            </a:r>
            <a:r>
              <a:rPr lang="en-US" sz="2800" dirty="0" smtClean="0"/>
              <a:t>ra </a:t>
            </a:r>
            <a:r>
              <a:rPr lang="en-US" sz="2800" dirty="0"/>
              <a:t>of </a:t>
            </a:r>
            <a:r>
              <a:rPr lang="en-US" sz="2800" dirty="0" smtClean="0"/>
              <a:t>data </a:t>
            </a:r>
            <a:r>
              <a:rPr lang="en-US" sz="2800" dirty="0"/>
              <a:t>s</a:t>
            </a:r>
            <a:r>
              <a:rPr lang="en-US" sz="2800" dirty="0" smtClean="0"/>
              <a:t>cience  </a:t>
            </a:r>
          </a:p>
          <a:p>
            <a:r>
              <a:rPr lang="en-US" sz="2800" dirty="0"/>
              <a:t>John McKenzie (Babson</a:t>
            </a:r>
            <a:r>
              <a:rPr lang="en-US" sz="2800" dirty="0" smtClean="0"/>
              <a:t>) How intro stats instructors </a:t>
            </a:r>
            <a:r>
              <a:rPr lang="en-US" sz="2800" dirty="0"/>
              <a:t>c</a:t>
            </a:r>
            <a:r>
              <a:rPr lang="en-US" sz="2800" dirty="0" smtClean="0"/>
              <a:t>an </a:t>
            </a:r>
            <a:r>
              <a:rPr lang="en-US" sz="2800" dirty="0"/>
              <a:t>Introduce b</a:t>
            </a:r>
            <a:r>
              <a:rPr lang="en-US" sz="2800" dirty="0" smtClean="0"/>
              <a:t>ig </a:t>
            </a:r>
            <a:r>
              <a:rPr lang="en-US" sz="2800" dirty="0"/>
              <a:t>d</a:t>
            </a:r>
            <a:r>
              <a:rPr lang="en-US" sz="2800" dirty="0" smtClean="0"/>
              <a:t>ata </a:t>
            </a:r>
            <a:r>
              <a:rPr lang="en-US" sz="2800" dirty="0"/>
              <a:t>through </a:t>
            </a:r>
            <a:r>
              <a:rPr lang="en-US" sz="2800" dirty="0" smtClean="0"/>
              <a:t>four </a:t>
            </a:r>
            <a:r>
              <a:rPr lang="en-US" sz="2800" dirty="0"/>
              <a:t>of its </a:t>
            </a:r>
            <a:r>
              <a:rPr lang="en-US" sz="2800" dirty="0" err="1"/>
              <a:t>Vs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/>
              <a:t>Richard De </a:t>
            </a:r>
            <a:r>
              <a:rPr lang="en-US" sz="2800" dirty="0" err="1"/>
              <a:t>Veaux</a:t>
            </a:r>
            <a:r>
              <a:rPr lang="en-US" sz="2800" dirty="0"/>
              <a:t> (Williams) &amp; Daniel J. Kaplan (Macalester</a:t>
            </a:r>
            <a:r>
              <a:rPr lang="en-US" sz="2800" dirty="0" smtClean="0"/>
              <a:t>) Statistics </a:t>
            </a:r>
            <a:r>
              <a:rPr lang="en-US" sz="2800" dirty="0"/>
              <a:t>for the 21st </a:t>
            </a:r>
            <a:r>
              <a:rPr lang="en-US" sz="2800" dirty="0" smtClean="0"/>
              <a:t>century</a:t>
            </a:r>
            <a:r>
              <a:rPr lang="en-US" sz="2800" dirty="0"/>
              <a:t>: Are we </a:t>
            </a:r>
            <a:r>
              <a:rPr lang="en-US" sz="2800" dirty="0" smtClean="0"/>
              <a:t>teaching </a:t>
            </a:r>
            <a:r>
              <a:rPr lang="en-US" sz="2800" dirty="0"/>
              <a:t>the </a:t>
            </a:r>
            <a:r>
              <a:rPr lang="en-US" sz="2800" dirty="0" smtClean="0"/>
              <a:t>right course</a:t>
            </a:r>
            <a:r>
              <a:rPr lang="en-US" sz="2800" dirty="0"/>
              <a:t>? </a:t>
            </a:r>
            <a:endParaRPr lang="en-US" sz="2800" dirty="0" smtClean="0"/>
          </a:p>
          <a:p>
            <a:r>
              <a:rPr lang="en-US" sz="2800" dirty="0" smtClean="0"/>
              <a:t>Horton, </a:t>
            </a:r>
            <a:r>
              <a:rPr lang="en-US" sz="2800" dirty="0" err="1" smtClean="0"/>
              <a:t>Prium</a:t>
            </a:r>
            <a:r>
              <a:rPr lang="en-US" sz="2800" dirty="0"/>
              <a:t>, </a:t>
            </a:r>
            <a:r>
              <a:rPr lang="en-US" sz="2800" dirty="0" smtClean="0"/>
              <a:t>&amp; Kaplan Teaching </a:t>
            </a:r>
            <a:r>
              <a:rPr lang="en-US" sz="2800" dirty="0"/>
              <a:t>using R, </a:t>
            </a:r>
            <a:r>
              <a:rPr lang="en-US" sz="2800" dirty="0" err="1"/>
              <a:t>RStudio</a:t>
            </a:r>
            <a:r>
              <a:rPr lang="en-US" sz="2800" dirty="0"/>
              <a:t>, and the MOSAIC p</a:t>
            </a:r>
            <a:r>
              <a:rPr lang="en-US" sz="2800" dirty="0" smtClean="0"/>
              <a:t>ackage</a:t>
            </a:r>
          </a:p>
        </p:txBody>
      </p:sp>
    </p:spTree>
    <p:extLst>
      <p:ext uri="{BB962C8B-B14F-4D97-AF65-F5344CB8AC3E}">
        <p14:creationId xmlns:p14="http://schemas.microsoft.com/office/powerpoint/2010/main" val="210276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</a:t>
            </a:r>
            <a:r>
              <a:rPr lang="en-US" dirty="0" err="1" smtClean="0"/>
              <a:t>eCOTS</a:t>
            </a:r>
            <a:r>
              <a:rPr lang="en-US" dirty="0" smtClean="0"/>
              <a:t> posters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7" y="1417638"/>
            <a:ext cx="8652681" cy="4873980"/>
          </a:xfrm>
        </p:spPr>
        <p:txBody>
          <a:bodyPr>
            <a:noAutofit/>
          </a:bodyPr>
          <a:lstStyle/>
          <a:p>
            <a:r>
              <a:rPr lang="en-US" dirty="0" smtClean="0"/>
              <a:t>David </a:t>
            </a:r>
            <a:r>
              <a:rPr lang="en-US" dirty="0" err="1" smtClean="0"/>
              <a:t>Kahle</a:t>
            </a:r>
            <a:r>
              <a:rPr lang="en-US" dirty="0" smtClean="0"/>
              <a:t> (Baylor): visualizing big data</a:t>
            </a:r>
          </a:p>
          <a:p>
            <a:r>
              <a:rPr lang="en-US" dirty="0" smtClean="0"/>
              <a:t>Dean </a:t>
            </a:r>
            <a:r>
              <a:rPr lang="en-US" dirty="0" err="1" smtClean="0"/>
              <a:t>Poeth</a:t>
            </a:r>
            <a:r>
              <a:rPr lang="en-US" dirty="0" smtClean="0"/>
              <a:t> (Union Graduate College): ethics and big data</a:t>
            </a:r>
          </a:p>
          <a:p>
            <a:r>
              <a:rPr lang="en-US" dirty="0" smtClean="0"/>
              <a:t>Snyder and Sharp (Clemson): Intro to statistical computing</a:t>
            </a:r>
          </a:p>
          <a:p>
            <a:r>
              <a:rPr lang="en-US" dirty="0" smtClean="0"/>
              <a:t>Amy </a:t>
            </a:r>
            <a:r>
              <a:rPr lang="en-US" dirty="0" err="1" smtClean="0"/>
              <a:t>Wagaman</a:t>
            </a:r>
            <a:r>
              <a:rPr lang="en-US" dirty="0" smtClean="0"/>
              <a:t> (Amherst): An introductory multivariate statistics course</a:t>
            </a:r>
          </a:p>
        </p:txBody>
      </p:sp>
    </p:spTree>
    <p:extLst>
      <p:ext uri="{BB962C8B-B14F-4D97-AF65-F5344CB8AC3E}">
        <p14:creationId xmlns:p14="http://schemas.microsoft.com/office/powerpoint/2010/main" val="422432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Opportunities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“Age of Big Data” arrived</a:t>
            </a:r>
          </a:p>
          <a:p>
            <a:r>
              <a:rPr lang="en-US" dirty="0"/>
              <a:t>Tremendous demand for graduates with skills to make sense of </a:t>
            </a:r>
            <a:r>
              <a:rPr lang="en-US" dirty="0" smtClean="0"/>
              <a:t>it</a:t>
            </a:r>
            <a:endParaRPr lang="en-US" dirty="0"/>
          </a:p>
          <a:p>
            <a:r>
              <a:rPr lang="en-US" dirty="0" smtClean="0"/>
              <a:t>Number of students has increased dramatically (+ more with Common Core)</a:t>
            </a:r>
          </a:p>
          <a:p>
            <a:r>
              <a:rPr lang="en-US" dirty="0"/>
              <a:t>Prior guidelines approved by ASA Board in 2000, widely promulgated and </a:t>
            </a:r>
            <a:r>
              <a:rPr lang="en-US" dirty="0" smtClean="0"/>
              <a:t>used</a:t>
            </a:r>
          </a:p>
          <a:p>
            <a:r>
              <a:rPr lang="en-US" dirty="0" smtClean="0"/>
              <a:t>What should be rethinking in terms of the undergraduate statistics curriculum?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626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BerkeleyStatMajors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615" r="-6615"/>
          <a:stretch>
            <a:fillRect/>
          </a:stretch>
        </p:blipFill>
        <p:spPr>
          <a:xfrm>
            <a:off x="0" y="142876"/>
            <a:ext cx="9625410" cy="6337170"/>
          </a:xfrm>
        </p:spPr>
      </p:pic>
    </p:spTree>
    <p:extLst>
      <p:ext uri="{BB962C8B-B14F-4D97-AF65-F5344CB8AC3E}">
        <p14:creationId xmlns:p14="http://schemas.microsoft.com/office/powerpoint/2010/main" val="1727165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87828" y="5204936"/>
            <a:ext cx="79814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Statistics </a:t>
            </a:r>
            <a:r>
              <a:rPr lang="en-US" dirty="0"/>
              <a:t>degrees at the bachelor’s, master’s, and doctoral levels in the United States. These data include the following categories: statistics, general; mathematical statistics and probability; mathematics and statistics; statistics, other; and biostatistics. Data source: </a:t>
            </a:r>
            <a:r>
              <a:rPr lang="en-US" i="1" dirty="0">
                <a:hlinkClick r:id="rId3"/>
              </a:rPr>
              <a:t>NCES</a:t>
            </a:r>
            <a:r>
              <a:rPr lang="en-US" dirty="0">
                <a:hlinkClick r:id="rId3"/>
              </a:rPr>
              <a:t> Digest of Education Statistics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2" name="Picture 1" descr="degreedata201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006" y="333274"/>
            <a:ext cx="6657281" cy="482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16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405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ACM White Paper on Data Science </a:t>
            </a:r>
            <a:r>
              <a:rPr lang="en-US" dirty="0" smtClean="0">
                <a:hlinkClick r:id="rId2"/>
              </a:rPr>
              <a:t>www.cra.org/ccc/files/docs/init/bigdatawhitepaper.pdf</a:t>
            </a:r>
            <a:endParaRPr lang="en-US" dirty="0" smtClean="0"/>
          </a:p>
          <a:p>
            <a:r>
              <a:rPr lang="en-US" dirty="0"/>
              <a:t>(first line</a:t>
            </a:r>
            <a:r>
              <a:rPr lang="en-US" dirty="0" smtClean="0"/>
              <a:t>) “The promise of data-driven decision-making is now being recognized broadly, and there is growing enthusiasm for the notion of </a:t>
            </a:r>
            <a:r>
              <a:rPr lang="en-US" i="1" dirty="0" smtClean="0"/>
              <a:t>Big Data</a:t>
            </a:r>
            <a:r>
              <a:rPr lang="en-US" dirty="0" smtClean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648917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NSCU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CC"/>
      </a:accent1>
      <a:accent2>
        <a:srgbClr val="6666FF"/>
      </a:accent2>
      <a:accent3>
        <a:srgbClr val="FFFFFF"/>
      </a:accent3>
      <a:accent4>
        <a:srgbClr val="000000"/>
      </a:accent4>
      <a:accent5>
        <a:srgbClr val="AAE2E2"/>
      </a:accent5>
      <a:accent6>
        <a:srgbClr val="5C5CE7"/>
      </a:accent6>
      <a:hlink>
        <a:srgbClr val="FF3300"/>
      </a:hlink>
      <a:folHlink>
        <a:srgbClr val="CC3300"/>
      </a:folHlink>
    </a:clrScheme>
    <a:fontScheme name="NCSU-C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CSU-CS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SU-CS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SU-CS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SU-CS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CC"/>
        </a:accent1>
        <a:accent2>
          <a:srgbClr val="6666FF"/>
        </a:accent2>
        <a:accent3>
          <a:srgbClr val="FFFFFF"/>
        </a:accent3>
        <a:accent4>
          <a:srgbClr val="000000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3020</TotalTime>
  <Words>1889</Words>
  <Application>Microsoft Macintosh PowerPoint</Application>
  <PresentationFormat>On-screen Show (4:3)</PresentationFormat>
  <Paragraphs>186</Paragraphs>
  <Slides>31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NSCU</vt:lpstr>
      <vt:lpstr>Big Data, Data Science and Next Steps for the Undergrad Curriculum</vt:lpstr>
      <vt:lpstr>Acknowledgements</vt:lpstr>
      <vt:lpstr>Plan</vt:lpstr>
      <vt:lpstr>Related eCOTS Talks</vt:lpstr>
      <vt:lpstr>Related eCOTS posters</vt:lpstr>
      <vt:lpstr>Opportunities </vt:lpstr>
      <vt:lpstr>PowerPoint Presentation</vt:lpstr>
      <vt:lpstr>PowerPoint Presentation</vt:lpstr>
      <vt:lpstr>Challenges</vt:lpstr>
      <vt:lpstr>Challenges</vt:lpstr>
      <vt:lpstr>Challenges</vt:lpstr>
      <vt:lpstr>Challenges</vt:lpstr>
      <vt:lpstr>Challenges</vt:lpstr>
      <vt:lpstr>Process and structure</vt:lpstr>
      <vt:lpstr>Proposed guidelines</vt:lpstr>
      <vt:lpstr>Updated key principles</vt:lpstr>
      <vt:lpstr>Skills needed</vt:lpstr>
      <vt:lpstr>But first, a little about you…</vt:lpstr>
      <vt:lpstr>Computational Thinking</vt:lpstr>
      <vt:lpstr>Skills needed</vt:lpstr>
      <vt:lpstr>Skills needed</vt:lpstr>
      <vt:lpstr>How to make this happen?</vt:lpstr>
      <vt:lpstr>How to make this happen? (Intro)</vt:lpstr>
      <vt:lpstr>How to make this happen? (Later)</vt:lpstr>
      <vt:lpstr>One final polling question</vt:lpstr>
      <vt:lpstr>Questions for Discussion (I)</vt:lpstr>
      <vt:lpstr>Questions for Discussion (II)</vt:lpstr>
      <vt:lpstr>Questions for Discussion (III)</vt:lpstr>
      <vt:lpstr>Your turn…</vt:lpstr>
      <vt:lpstr>References</vt:lpstr>
      <vt:lpstr>Big Data, Data Science and Next Steps for the Undergrad Curriculum</vt:lpstr>
    </vt:vector>
  </TitlesOfParts>
  <Company>Harvard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Harvard Statistics Slides</dc:title>
  <dc:creator>dph</dc:creator>
  <cp:lastModifiedBy>Nicholas Horton</cp:lastModifiedBy>
  <cp:revision>104</cp:revision>
  <cp:lastPrinted>2014-05-19T17:44:18Z</cp:lastPrinted>
  <dcterms:created xsi:type="dcterms:W3CDTF">2013-09-16T17:50:07Z</dcterms:created>
  <dcterms:modified xsi:type="dcterms:W3CDTF">2014-05-19T20:06:12Z</dcterms:modified>
</cp:coreProperties>
</file>