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4"/><Relationship Target="../media/image22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4"/><Relationship Target="http://escholarship.org/uc/item/90b2f5xh" Type="http://schemas.openxmlformats.org/officeDocument/2006/relationships/hyperlink" TargetMode="External" Id="rId3"/><Relationship Target="http://stat.duke.edu/~mc301/talks/ecots2014/sample_lab.pdf" Type="http://schemas.openxmlformats.org/officeDocument/2006/relationships/hyperlink" TargetMode="External" Id="rId6"/><Relationship Target="http://bit.ly/ecots2014_reproducible" Type="http://schemas.openxmlformats.org/officeDocument/2006/relationships/hyperlink" TargetMode="External" Id="rId5"/><Relationship Target="http://stat.duke.edu/~mc301/talks/ecots2014/template.Rmd" Type="http://schemas.openxmlformats.org/officeDocument/2006/relationships/hyperlink" TargetMode="External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mailto:-abray@smith.edu" Type="http://schemas.openxmlformats.org/officeDocument/2006/relationships/hyperlink" TargetMode="External" Id="rId4"/><Relationship Target="mailto:mine@stat.duke.edu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7.png" Type="http://schemas.openxmlformats.org/officeDocument/2006/relationships/image" Id="rId3"/><Relationship Target="../media/image05.png" Type="http://schemas.openxmlformats.org/officeDocument/2006/relationships/image" Id="rId6"/><Relationship Target="../media/image03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18.png" Type="http://schemas.openxmlformats.org/officeDocument/2006/relationships/image" Id="rId3"/><Relationship Target="../media/image04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/>
          <a:srcRect t="6535" b="9026" r="0" l="0"/>
          <a:stretch/>
        </p:blipFill>
        <p:spPr>
          <a:xfrm>
            <a:off y="-274" x="0"/>
            <a:ext cy="5143775" cx="9144000"/>
          </a:xfrm>
          <a:prstGeom prst="rect">
            <a:avLst/>
          </a:prstGeom>
        </p:spPr>
      </p:pic>
      <p:sp>
        <p:nvSpPr>
          <p:cNvPr id="24" name="Shape 24"/>
          <p:cNvSpPr txBox="1"/>
          <p:nvPr>
            <p:ph idx="1" type="subTitle"/>
          </p:nvPr>
        </p:nvSpPr>
        <p:spPr>
          <a:xfrm>
            <a:off y="4130103" x="1150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2400" lang="en">
                <a:solidFill>
                  <a:srgbClr val="CCCCCC"/>
                </a:solidFill>
              </a:rPr>
              <a:t>Mine Çetinkaya-Rundel, Duke University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2400" lang="en">
                <a:solidFill>
                  <a:srgbClr val="CCCCCC"/>
                </a:solidFill>
              </a:rPr>
              <a:t>Andrew Bray, Mt. Holyoke College</a:t>
            </a:r>
          </a:p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y="-272" x="220825"/>
            <a:ext cy="15033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sz="3000" lang="en">
                <a:solidFill>
                  <a:srgbClr val="16BEF1"/>
                </a:solidFill>
              </a:rPr>
              <a:t>Planting Seeds of Reproducibility </a:t>
            </a:r>
          </a:p>
          <a:p>
            <a:pPr algn="l" rtl="0" lvl="0">
              <a:spcBef>
                <a:spcPts val="0"/>
              </a:spcBef>
              <a:buNone/>
            </a:pPr>
            <a:r>
              <a:rPr sz="3000" lang="en">
                <a:solidFill>
                  <a:srgbClr val="16BEF1"/>
                </a:solidFill>
              </a:rPr>
              <a:t>in the Introductory Statistics Course </a:t>
            </a:r>
          </a:p>
          <a:p>
            <a:pPr algn="l" rtl="0" lvl="0">
              <a:spcBef>
                <a:spcPts val="0"/>
              </a:spcBef>
              <a:buNone/>
            </a:pPr>
            <a:r>
              <a:rPr sz="3000" lang="en">
                <a:solidFill>
                  <a:srgbClr val="16BEF1"/>
                </a:solidFill>
              </a:rPr>
              <a:t>with R Markdown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/>
        </p:nvSpPr>
        <p:spPr>
          <a:xfrm>
            <a:off y="79575" x="1060062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options</a:t>
            </a:r>
          </a:p>
        </p:txBody>
      </p:sp>
      <p:sp>
        <p:nvSpPr>
          <p:cNvPr id="120" name="Shape 120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syntax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/>
          <a:srcRect t="28116" b="5478" r="6292" l="5086"/>
          <a:stretch/>
        </p:blipFill>
        <p:spPr>
          <a:xfrm>
            <a:off y="1051704" x="1060075"/>
            <a:ext cy="3925119" cx="3593100"/>
          </a:xfrm>
          <a:prstGeom prst="rect">
            <a:avLst/>
          </a:prstGeom>
          <a:ln w="9525" cap="flat">
            <a:solidFill>
              <a:srgbClr val="B7B7B7"/>
            </a:solidFill>
            <a:prstDash val="solid"/>
            <a:round/>
            <a:headEnd w="med" len="med" type="none"/>
            <a:tailEnd w="med" len="med" type="none"/>
          </a:ln>
        </p:spPr>
      </p:pic>
      <p:grpSp>
        <p:nvGrpSpPr>
          <p:cNvPr id="122" name="Shape 122"/>
          <p:cNvGrpSpPr/>
          <p:nvPr/>
        </p:nvGrpSpPr>
        <p:grpSpPr>
          <a:xfrm>
            <a:off y="1434370" x="4780612"/>
            <a:ext cy="3159779" cx="4214636"/>
            <a:chOff y="1434370" x="4780612"/>
            <a:chExt cy="3159779" cx="4214636"/>
          </a:xfrm>
        </p:grpSpPr>
        <p:cxnSp>
          <p:nvCxnSpPr>
            <p:cNvPr id="123" name="Shape 123"/>
            <p:cNvCxnSpPr/>
            <p:nvPr/>
          </p:nvCxnSpPr>
          <p:spPr>
            <a:xfrm>
              <a:off y="3014263" x="4780612"/>
              <a:ext cy="0" cx="494100"/>
            </a:xfrm>
            <a:prstGeom prst="straightConnector1">
              <a:avLst/>
            </a:prstGeom>
            <a:noFill/>
            <a:ln w="1905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  <p:pic>
          <p:nvPicPr>
            <p:cNvPr id="124" name="Shape 12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434370" x="5402150"/>
              <a:ext cy="3159779" cx="3593099"/>
            </a:xfrm>
            <a:prstGeom prst="rect">
              <a:avLst/>
            </a:prstGeom>
            <a:ln w="9525" cap="flat">
              <a:solidFill>
                <a:srgbClr val="B7B7B7"/>
              </a:solidFill>
              <a:prstDash val="solid"/>
              <a:round/>
              <a:headEnd w="med" len="med" type="none"/>
              <a:tailEnd w="med" len="med" type="none"/>
            </a:ln>
          </p:spPr>
        </p:pic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syntax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145975" x="1060075"/>
            <a:ext cy="823199" cx="3609899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data analysis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(aka the R chunk)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/>
          <a:srcRect t="72516" b="0" r="10747" l="4829"/>
          <a:stretch/>
        </p:blipFill>
        <p:spPr>
          <a:xfrm>
            <a:off y="2228250" x="1060075"/>
            <a:ext cy="686999" cx="2865774"/>
          </a:xfrm>
          <a:prstGeom prst="rect">
            <a:avLst/>
          </a:prstGeom>
          <a:ln w="9525" cap="flat">
            <a:solidFill>
              <a:srgbClr val="B7B7B7"/>
            </a:solidFill>
            <a:prstDash val="solid"/>
            <a:round/>
            <a:headEnd w="med" len="med" type="none"/>
            <a:tailEnd w="med" len="med" type="none"/>
          </a:ln>
        </p:spPr>
      </p:pic>
      <p:grpSp>
        <p:nvGrpSpPr>
          <p:cNvPr id="132" name="Shape 132"/>
          <p:cNvGrpSpPr/>
          <p:nvPr/>
        </p:nvGrpSpPr>
        <p:grpSpPr>
          <a:xfrm>
            <a:off y="1503625" x="4256337"/>
            <a:ext cy="2136250" cx="4806561"/>
            <a:chOff y="1503625" x="4256337"/>
            <a:chExt cy="2136250" cx="4806561"/>
          </a:xfrm>
        </p:grpSpPr>
        <p:cxnSp>
          <p:nvCxnSpPr>
            <p:cNvPr id="133" name="Shape 133"/>
            <p:cNvCxnSpPr/>
            <p:nvPr/>
          </p:nvCxnSpPr>
          <p:spPr>
            <a:xfrm>
              <a:off y="2571738" x="4256337"/>
              <a:ext cy="0" cx="494100"/>
            </a:xfrm>
            <a:prstGeom prst="straightConnector1">
              <a:avLst/>
            </a:prstGeom>
            <a:noFill/>
            <a:ln w="1905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  <p:pic>
          <p:nvPicPr>
            <p:cNvPr id="134" name="Shape 13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503625" x="5080950"/>
              <a:ext cy="2136250" cx="398194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syntax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187275" x="1060062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938950" x="1060062"/>
            <a:ext cy="665700" cx="3593100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R chunk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1690625" x="1060062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/>
          <a:srcRect t="55595" b="0" r="0" l="0"/>
          <a:stretch/>
        </p:blipFill>
        <p:spPr>
          <a:xfrm>
            <a:off y="2696911" x="1060075"/>
            <a:ext cy="1698362" cx="3593100"/>
          </a:xfrm>
          <a:prstGeom prst="rect">
            <a:avLst/>
          </a:prstGeom>
          <a:ln w="9525" cap="flat">
            <a:solidFill>
              <a:srgbClr val="B7B7B7"/>
            </a:solidFill>
            <a:prstDash val="solid"/>
            <a:round/>
            <a:headEnd w="med" len="med" type="none"/>
            <a:tailEnd w="med" len="med" type="none"/>
          </a:ln>
        </p:spPr>
      </p:pic>
      <p:grpSp>
        <p:nvGrpSpPr>
          <p:cNvPr id="144" name="Shape 144"/>
          <p:cNvGrpSpPr/>
          <p:nvPr/>
        </p:nvGrpSpPr>
        <p:grpSpPr>
          <a:xfrm>
            <a:off y="1296876" x="4708787"/>
            <a:ext cy="3698123" cx="4435212"/>
            <a:chOff y="1296876" x="4708787"/>
            <a:chExt cy="3698123" cx="4435212"/>
          </a:xfrm>
        </p:grpSpPr>
        <p:pic>
          <p:nvPicPr>
            <p:cNvPr id="145" name="Shape 14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296876" x="5279100"/>
              <a:ext cy="3698123" cx="3864900"/>
            </a:xfrm>
            <a:prstGeom prst="rect">
              <a:avLst/>
            </a:prstGeom>
            <a:ln w="9525" cap="flat">
              <a:solidFill>
                <a:srgbClr val="B7B7B7"/>
              </a:solidFill>
              <a:prstDash val="solid"/>
              <a:round/>
              <a:headEnd w="med" len="med" type="none"/>
              <a:tailEnd w="med" len="med" type="none"/>
            </a:ln>
          </p:spPr>
        </p:pic>
        <p:cxnSp>
          <p:nvCxnSpPr>
            <p:cNvPr id="146" name="Shape 146"/>
            <p:cNvCxnSpPr/>
            <p:nvPr/>
          </p:nvCxnSpPr>
          <p:spPr>
            <a:xfrm>
              <a:off y="3991313" x="4708787"/>
              <a:ext cy="0" cx="494100"/>
            </a:xfrm>
            <a:prstGeom prst="straightConnector1">
              <a:avLst/>
            </a:prstGeom>
            <a:noFill/>
            <a:ln w="1905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/>
          <a:srcRect t="7642" b="7633" r="0" l="6375"/>
          <a:stretch/>
        </p:blipFill>
        <p:spPr>
          <a:xfrm>
            <a:off y="0" x="4957275"/>
            <a:ext cy="5143500" cx="426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/>
          <a:srcRect t="0" b="0" r="25158" l="24273"/>
          <a:stretch/>
        </p:blipFill>
        <p:spPr>
          <a:xfrm>
            <a:off y="0" x="861600"/>
            <a:ext cy="5143500" cx="405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>
            <a:off y="-37950" x="4919175"/>
            <a:ext cy="5219399" cx="38099"/>
          </a:xfrm>
          <a:prstGeom prst="straightConnector1">
            <a:avLst/>
          </a:prstGeom>
          <a:noFill/>
          <a:ln w="76200" cap="flat">
            <a:solidFill>
              <a:srgbClr val="16BEF1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59" name="Shape 159"/>
          <p:cNvSpPr/>
          <p:nvPr/>
        </p:nvSpPr>
        <p:spPr>
          <a:xfrm>
            <a:off y="-38800" x="861600"/>
            <a:ext cy="5219399" cx="8358600"/>
          </a:xfrm>
          <a:prstGeom prst="rect">
            <a:avLst/>
          </a:prstGeom>
          <a:solidFill>
            <a:srgbClr val="FFFFFF">
              <a:alpha val="761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experience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y="234950" x="977625"/>
            <a:ext cy="9788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duke university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1213850" x="861600"/>
            <a:ext cy="2857499" cx="384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in use since Fall 2012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large non-calc based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intro courses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students typically have no programming background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weekly labs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individual + team-based project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234950" x="4992975"/>
            <a:ext cy="9788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smith college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y="1143000" x="4992975"/>
            <a:ext cy="2857499" cx="384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in use since Fall 2012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intro course with calc pre-calc + regression course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chemeClr val="dk2"/>
                </a:solidFill>
              </a:rPr>
              <a:t>students typically have no programming background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weekly labs + homeworks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team-based project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2000" lang="en">
                <a:solidFill>
                  <a:srgbClr val="666666"/>
                </a:solidFill>
              </a:rPr>
              <a:t>with a technical appendix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FFFFFF"/>
                </a:solidFill>
              </a:rPr>
              <a:t>reproducible science… 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</a:rPr>
              <a:t>and better teaching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621350" x="1216725"/>
            <a:ext cy="1653300" cx="3639299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instills early the idea that all analysis must be done in a reproducible framework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621350" x="5152250"/>
            <a:ext cy="1653300" cx="3639299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eases collaboration on labs and projects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2868850" x="1216725"/>
            <a:ext cy="1653300" cx="3639299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markdown workflow emphasizes iteration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2868850" x="5152250"/>
            <a:ext cy="1653300" cx="3639299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removes ambiguity from grading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/>
        </p:nvSpPr>
        <p:spPr>
          <a:xfrm>
            <a:off y="541375" x="1232450"/>
            <a:ext cy="2239199" cx="7655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- Paper: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Ben Baumer, Mine Cetinkaya-Rundel, Andrew Bray,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Linda Loi, and Nick Horton (2014).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 i="1">
                <a:solidFill>
                  <a:srgbClr val="666666"/>
                </a:solidFill>
              </a:rPr>
              <a:t>R Markdown: Integrating A Reproducible Analysis Tool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 i="1">
                <a:solidFill>
                  <a:srgbClr val="666666"/>
                </a:solidFill>
              </a:rPr>
              <a:t>into Introductory Statistics</a:t>
            </a:r>
            <a:r>
              <a:rPr sz="1800" lang="en">
                <a:solidFill>
                  <a:srgbClr val="666666"/>
                </a:solidFill>
              </a:rPr>
              <a:t>. 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Technology Innovations in Statistics Education, 8(1).</a:t>
            </a:r>
          </a:p>
          <a:p>
            <a:pPr algn="r">
              <a:spcBef>
                <a:spcPts val="0"/>
              </a:spcBef>
              <a:buNone/>
            </a:pPr>
            <a:r>
              <a:rPr u="sng" sz="1800" lang="en">
                <a:solidFill>
                  <a:srgbClr val="16BEF1"/>
                </a:solidFill>
                <a:hlinkClick r:id="rId3"/>
              </a:rPr>
              <a:t>http://escholarship.org/uc/item/90b2f5xh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2400" x="861600"/>
            <a:ext cy="1969700" cx="1977599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further reading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2780575" x="1061000"/>
            <a:ext cy="615900" cx="7655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- Slides: </a:t>
            </a:r>
            <a:r>
              <a:rPr u="sng" sz="1800" lang="en">
                <a:solidFill>
                  <a:srgbClr val="16BEF1"/>
                </a:solidFill>
                <a:hlinkClick r:id="rId5"/>
              </a:rPr>
              <a:t>http://bit.ly/ecots2014_reproducible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3558600" x="1061000"/>
            <a:ext cy="1584899" cx="799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- Sample lab document at 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1800" lang="en">
                <a:solidFill>
                  <a:srgbClr val="16BEF1"/>
                </a:solidFill>
                <a:hlinkClick r:id="rId6"/>
              </a:rPr>
              <a:t>http://stat.duke.edu/~mc301/talks/ecots2014/sample_lab.pdf</a:t>
            </a:r>
            <a:r>
              <a:rPr sz="1800" lang="en">
                <a:solidFill>
                  <a:srgbClr val="666666"/>
                </a:solidFill>
              </a:rPr>
              <a:t>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666666"/>
                </a:solidFill>
              </a:rPr>
              <a:t>- Sample markdown template at 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1800" lang="en">
                <a:solidFill>
                  <a:srgbClr val="16BEF1"/>
                </a:solidFill>
                <a:hlinkClick r:id="rId7"/>
              </a:rPr>
              <a:t>http://stat.duke.edu/~mc301/talks/ecots2014/template.Rmd</a:t>
            </a:r>
            <a:r>
              <a:rPr sz="1800" lang="en">
                <a:solidFill>
                  <a:srgbClr val="666666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1138750" x="1658550"/>
            <a:ext cy="1729800" cx="5826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What is your primary reservation about teaching a reproducible data analysis framework?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My students will find it too difficult.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I don’t have the time; the intro course is already packed as is.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Other reservation…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None - I’m sold.</a:t>
            </a:r>
          </a:p>
        </p:txBody>
      </p:sp>
      <p:sp>
        <p:nvSpPr>
          <p:cNvPr id="188" name="Shape 188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poll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64000"/>
            <a:ext cy="5143500" cx="5835650"/>
          </a:xfrm>
          <a:prstGeom prst="rect">
            <a:avLst/>
          </a:prstGeom>
        </p:spPr>
      </p:pic>
      <p:sp>
        <p:nvSpPr>
          <p:cNvPr id="194" name="Shape 194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parting thoughts</a:t>
            </a:r>
          </a:p>
        </p:txBody>
      </p:sp>
      <p:sp>
        <p:nvSpPr>
          <p:cNvPr id="195" name="Shape 195"/>
          <p:cNvSpPr/>
          <p:nvPr/>
        </p:nvSpPr>
        <p:spPr>
          <a:xfrm>
            <a:off y="0" x="1644350"/>
            <a:ext cy="5143499" cx="5855399"/>
          </a:xfrm>
          <a:prstGeom prst="rect">
            <a:avLst/>
          </a:prstGeom>
          <a:solidFill>
            <a:srgbClr val="FFFFFF">
              <a:alpha val="8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y="2934050" x="1707075"/>
            <a:ext cy="1272599" cx="5749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 i="1">
                <a:solidFill>
                  <a:srgbClr val="666666"/>
                </a:solidFill>
              </a:rPr>
              <a:t>“We urge others to take note . . . and do whatever they can to improve research reproducibility.”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1941450" x="1602675"/>
            <a:ext cy="1260599" cx="6406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Mine - </a:t>
            </a:r>
            <a:r>
              <a:rPr u="sng" sz="2400" lang="en">
                <a:solidFill>
                  <a:srgbClr val="16BEF1"/>
                </a:solidFill>
                <a:hlinkClick r:id="rId3"/>
              </a:rPr>
              <a:t>mine@stat.duke.edu</a:t>
            </a:r>
            <a:r>
              <a:rPr sz="2400" lang="en">
                <a:solidFill>
                  <a:srgbClr val="666666"/>
                </a:solidFill>
              </a:rPr>
              <a:t> / @minebocek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Andrew - </a:t>
            </a:r>
            <a:r>
              <a:rPr u="sng" sz="2400" lang="en">
                <a:solidFill>
                  <a:srgbClr val="16BEF1"/>
                </a:solidFill>
                <a:hlinkClick r:id="rId4"/>
              </a:rPr>
              <a:t>abray@smith.edu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/>
        </p:nvSpPr>
        <p:spPr>
          <a:xfrm>
            <a:off y="1138750" x="1658550"/>
            <a:ext cy="1347600" cx="5826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Which of the following data analysis tools do you use?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Command line (R, SAS, python, etc.).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Menu-based (Minitab, SPSS, Fathom, StatCrunch, etc.).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None of the above.</a:t>
            </a:r>
          </a:p>
        </p:txBody>
      </p:sp>
      <p:sp>
        <p:nvSpPr>
          <p:cNvPr id="31" name="Shape 31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poll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6" name="Shape 36"/>
          <p:cNvGrpSpPr/>
          <p:nvPr/>
        </p:nvGrpSpPr>
        <p:grpSpPr>
          <a:xfrm>
            <a:off y="225587" x="1777800"/>
            <a:ext cy="2392825" cx="5740799"/>
            <a:chOff y="170400" x="332700"/>
            <a:chExt cy="2392825" cx="5740799"/>
          </a:xfrm>
        </p:grpSpPr>
        <p:pic>
          <p:nvPicPr>
            <p:cNvPr id="37" name="Shape 3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70400" x="778725"/>
              <a:ext cy="2392825" cx="5294774"/>
            </a:xfrm>
            <a:prstGeom prst="rect">
              <a:avLst/>
            </a:prstGeom>
          </p:spPr>
        </p:pic>
        <p:pic>
          <p:nvPicPr>
            <p:cNvPr id="38" name="Shape 3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y="1189712" x="-685637"/>
              <a:ext cy="354200" cx="2390875"/>
            </a:xfrm>
            <a:prstGeom prst="rect">
              <a:avLst/>
            </a:prstGeom>
          </p:spPr>
        </p:pic>
      </p:grpSp>
      <p:grpSp>
        <p:nvGrpSpPr>
          <p:cNvPr id="39" name="Shape 39"/>
          <p:cNvGrpSpPr/>
          <p:nvPr/>
        </p:nvGrpSpPr>
        <p:grpSpPr>
          <a:xfrm>
            <a:off y="2740812" x="1763837"/>
            <a:ext cy="2177100" cx="5921124"/>
            <a:chOff y="2714100" x="332700"/>
            <a:chExt cy="2177100" cx="5921124"/>
          </a:xfrm>
        </p:grpSpPr>
        <p:pic>
          <p:nvPicPr>
            <p:cNvPr id="40" name="Shape 4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2714100" x="1594875"/>
              <a:ext cy="2170900" cx="4658949"/>
            </a:xfrm>
            <a:prstGeom prst="rect">
              <a:avLst/>
            </a:prstGeom>
          </p:spPr>
        </p:pic>
        <p:pic>
          <p:nvPicPr>
            <p:cNvPr id="41" name="Shape 41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y="3261999" x="-215199"/>
              <a:ext cy="1081300" cx="2177099"/>
            </a:xfrm>
            <a:prstGeom prst="rect">
              <a:avLst/>
            </a:prstGeom>
          </p:spPr>
        </p:pic>
      </p:grpSp>
      <p:sp>
        <p:nvSpPr>
          <p:cNvPr id="42" name="Shape 42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popular press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717900"/>
            <a:ext cy="5143499" cx="5426107"/>
          </a:xfrm>
          <a:prstGeom prst="rect">
            <a:avLst/>
          </a:prstGeom>
        </p:spPr>
      </p:pic>
      <p:sp>
        <p:nvSpPr>
          <p:cNvPr id="48" name="Shape 48"/>
          <p:cNvSpPr txBox="1"/>
          <p:nvPr/>
        </p:nvSpPr>
        <p:spPr>
          <a:xfrm>
            <a:off y="3301550" x="1014000"/>
            <a:ext cy="882600" cx="314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666666"/>
                </a:solidFill>
              </a:rPr>
              <a:t>reproducibility of the data analysis</a:t>
            </a:r>
          </a:p>
        </p:txBody>
      </p:sp>
      <p:sp>
        <p:nvSpPr>
          <p:cNvPr id="49" name="Shape 49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role of statisticians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/>
        </p:nvSpPr>
        <p:spPr>
          <a:xfrm>
            <a:off y="1138750" x="1658550"/>
            <a:ext cy="1347600" cx="58268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My students do collaborative work (such as a project) that has a writing and a computing component.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Yes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>
                <a:solidFill>
                  <a:srgbClr val="666666"/>
                </a:solidFill>
              </a:rPr>
              <a:t>No</a:t>
            </a:r>
          </a:p>
        </p:txBody>
      </p:sp>
      <p:sp>
        <p:nvSpPr>
          <p:cNvPr id="55" name="Shape 55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poll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traditional</a:t>
            </a:r>
          </a:p>
        </p:txBody>
      </p:sp>
      <p:sp>
        <p:nvSpPr>
          <p:cNvPr id="61" name="Shape 61"/>
          <p:cNvSpPr/>
          <p:nvPr/>
        </p:nvSpPr>
        <p:spPr>
          <a:xfrm>
            <a:off y="478750" x="1313450"/>
            <a:ext cy="1635000" cx="1615500"/>
          </a:xfrm>
          <a:prstGeom prst="ellipse">
            <a:avLst/>
          </a:prstGeom>
          <a:noFill/>
          <a:ln w="38100" cap="flat">
            <a:solidFill>
              <a:srgbClr val="16BEF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16BEF1"/>
                </a:solidFill>
              </a:rPr>
              <a:t>data analysis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y="478750" x="3374900"/>
            <a:ext cy="1635000" cx="1615500"/>
          </a:xfrm>
          <a:prstGeom prst="ellipse">
            <a:avLst/>
          </a:prstGeom>
          <a:noFill/>
          <a:ln w="38100" cap="flat">
            <a:solidFill>
              <a:srgbClr val="16BEF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16BEF1"/>
                </a:solidFill>
              </a:rPr>
              <a:t>write-up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y="3029750" x="2344175"/>
            <a:ext cy="1635000" cx="1615500"/>
          </a:xfrm>
          <a:prstGeom prst="ellipse">
            <a:avLst/>
          </a:prstGeom>
          <a:noFill/>
          <a:ln w="38100" cap="flat">
            <a:solidFill>
              <a:srgbClr val="16BEF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16BEF1"/>
                </a:solidFill>
              </a:rPr>
              <a:t>lab report</a:t>
            </a:r>
          </a:p>
        </p:txBody>
      </p:sp>
      <p:grpSp>
        <p:nvGrpSpPr>
          <p:cNvPr id="64" name="Shape 64"/>
          <p:cNvGrpSpPr/>
          <p:nvPr/>
        </p:nvGrpSpPr>
        <p:grpSpPr>
          <a:xfrm>
            <a:off y="2274050" x="1294475"/>
            <a:ext cy="755699" cx="3791099"/>
            <a:chOff y="2274050" x="1294475"/>
            <a:chExt cy="755699" cx="3791099"/>
          </a:xfrm>
        </p:grpSpPr>
        <p:cxnSp>
          <p:nvCxnSpPr>
            <p:cNvPr id="65" name="Shape 65"/>
            <p:cNvCxnSpPr/>
            <p:nvPr/>
          </p:nvCxnSpPr>
          <p:spPr>
            <a:xfrm>
              <a:off y="2294600" x="2202275"/>
              <a:ext cy="714599" cx="411299"/>
            </a:xfrm>
            <a:prstGeom prst="straightConnector1">
              <a:avLst/>
            </a:prstGeom>
            <a:noFill/>
            <a:ln w="3810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  <p:cxnSp>
          <p:nvCxnSpPr>
            <p:cNvPr id="66" name="Shape 66"/>
            <p:cNvCxnSpPr/>
            <p:nvPr/>
          </p:nvCxnSpPr>
          <p:spPr>
            <a:xfrm flipH="1">
              <a:off y="2274050" x="3771000"/>
              <a:ext cy="755699" cx="408899"/>
            </a:xfrm>
            <a:prstGeom prst="straightConnector1">
              <a:avLst/>
            </a:prstGeom>
            <a:noFill/>
            <a:ln w="3810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  <p:sp>
          <p:nvSpPr>
            <p:cNvPr id="67" name="Shape 67"/>
            <p:cNvSpPr txBox="1"/>
            <p:nvPr/>
          </p:nvSpPr>
          <p:spPr>
            <a:xfrm>
              <a:off y="2423300" x="1294475"/>
              <a:ext cy="457200" cx="1125899"/>
            </a:xfrm>
            <a:prstGeom prst="rect">
              <a:avLst/>
            </a:prstGeom>
          </p:spPr>
          <p:txBody>
            <a:bodyPr bIns="91425" rIns="91425" lIns="91425" t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>
                  <a:solidFill>
                    <a:srgbClr val="999999"/>
                  </a:solidFill>
                </a:rPr>
                <a:t>copy-paste</a:t>
              </a:r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y="2423300" x="3959675"/>
              <a:ext cy="457200" cx="1125899"/>
            </a:xfrm>
            <a:prstGeom prst="rect">
              <a:avLst/>
            </a:prstGeom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lang="en">
                  <a:solidFill>
                    <a:srgbClr val="999999"/>
                  </a:solidFill>
                </a:rPr>
                <a:t>copy-paste</a:t>
              </a:r>
            </a:p>
          </p:txBody>
        </p:sp>
      </p:grpSp>
      <p:sp>
        <p:nvSpPr>
          <p:cNvPr id="69" name="Shape 69"/>
          <p:cNvSpPr txBox="1"/>
          <p:nvPr/>
        </p:nvSpPr>
        <p:spPr>
          <a:xfrm>
            <a:off y="1176925" x="1429550"/>
            <a:ext cy="792899" cx="138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descriptive stats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plots &amp; tables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model output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961525" x="3432950"/>
            <a:ext cy="792899" cx="1499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research question &amp; context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interpretations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rgbClr val="666666"/>
                </a:solidFill>
              </a:rPr>
              <a:t>- conclusions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y="1176937" x="6105687"/>
            <a:ext cy="932175" cx="2757462"/>
            <a:chOff y="1176937" x="6105687"/>
            <a:chExt cy="932175" cx="2757462"/>
          </a:xfrm>
        </p:grpSpPr>
        <p:pic>
          <p:nvPicPr>
            <p:cNvPr id="72" name="Shape 7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176937" x="6105687"/>
              <a:ext cy="932175" cx="932175"/>
            </a:xfrm>
            <a:prstGeom prst="rect">
              <a:avLst/>
            </a:prstGeom>
          </p:spPr>
        </p:pic>
        <p:sp>
          <p:nvSpPr>
            <p:cNvPr id="73" name="Shape 73"/>
            <p:cNvSpPr txBox="1"/>
            <p:nvPr/>
          </p:nvSpPr>
          <p:spPr>
            <a:xfrm>
              <a:off y="1385775" x="7086850"/>
              <a:ext cy="514499" cx="1776300"/>
            </a:xfrm>
            <a:prstGeom prst="rect">
              <a:avLst/>
            </a:prstGeom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familiar format (Word)</a:t>
              </a:r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y="3029762" x="6105700"/>
            <a:ext cy="932175" cx="2968650"/>
            <a:chOff y="3029762" x="6105700"/>
            <a:chExt cy="932175" cx="2968650"/>
          </a:xfrm>
        </p:grpSpPr>
        <p:pic>
          <p:nvPicPr>
            <p:cNvPr id="75" name="Shape 7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3029762" x="6105700"/>
              <a:ext cy="932175" cx="932175"/>
            </a:xfrm>
            <a:prstGeom prst="rect">
              <a:avLst/>
            </a:prstGeom>
          </p:spPr>
        </p:pic>
        <p:sp>
          <p:nvSpPr>
            <p:cNvPr id="76" name="Shape 76"/>
            <p:cNvSpPr txBox="1"/>
            <p:nvPr/>
          </p:nvSpPr>
          <p:spPr>
            <a:xfrm>
              <a:off y="3029800" x="7086850"/>
              <a:ext cy="932099" cx="1987500"/>
            </a:xfrm>
            <a:prstGeom prst="rect">
              <a:avLst/>
            </a:prstGeom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impossible to reproduce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very difficult to update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very easy for mistakes to creep in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messy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a better approach</a:t>
            </a:r>
          </a:p>
        </p:txBody>
      </p:sp>
      <p:grpSp>
        <p:nvGrpSpPr>
          <p:cNvPr id="82" name="Shape 82"/>
          <p:cNvGrpSpPr/>
          <p:nvPr/>
        </p:nvGrpSpPr>
        <p:grpSpPr>
          <a:xfrm>
            <a:off y="1146525" x="6105687"/>
            <a:ext cy="993000" cx="2757462"/>
            <a:chOff y="1146525" x="6105687"/>
            <a:chExt cy="993000" cx="2757462"/>
          </a:xfrm>
        </p:grpSpPr>
        <p:pic>
          <p:nvPicPr>
            <p:cNvPr id="83" name="Shape 83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176937" x="6105687"/>
              <a:ext cy="932175" cx="932175"/>
            </a:xfrm>
            <a:prstGeom prst="rect">
              <a:avLst/>
            </a:prstGeom>
          </p:spPr>
        </p:pic>
        <p:sp>
          <p:nvSpPr>
            <p:cNvPr id="84" name="Shape 84"/>
            <p:cNvSpPr txBox="1"/>
            <p:nvPr/>
          </p:nvSpPr>
          <p:spPr>
            <a:xfrm>
              <a:off y="1146525" x="7086850"/>
              <a:ext cy="993000" cx="1776300"/>
            </a:xfrm>
            <a:prstGeom prst="rect">
              <a:avLst/>
            </a:prstGeom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easy to reproduce</a:t>
              </a:r>
            </a:p>
            <a:p>
              <a:pPr rtl="0" lvl="0">
                <a:spcBef>
                  <a:spcPts val="0"/>
                </a:spcBef>
                <a:buClr>
                  <a:schemeClr val="dk1"/>
                </a:buClr>
                <a:buSzPct val="91666"/>
                <a:buFont typeface="Arial"/>
                <a:buNone/>
              </a:pPr>
              <a:r>
                <a:rPr sz="1200" lang="en">
                  <a:solidFill>
                    <a:schemeClr val="dk2"/>
                  </a:solidFill>
                </a:rPr>
                <a:t>- easy to collaborate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easy to update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standardized format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faster</a:t>
              </a:r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y="3029762" x="6105700"/>
            <a:ext cy="932175" cx="2968650"/>
            <a:chOff y="3029762" x="6105700"/>
            <a:chExt cy="932175" cx="2968650"/>
          </a:xfrm>
        </p:grpSpPr>
        <p:pic>
          <p:nvPicPr>
            <p:cNvPr id="86" name="Shape 8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3029762" x="6105700"/>
              <a:ext cy="932175" cx="932175"/>
            </a:xfrm>
            <a:prstGeom prst="rect">
              <a:avLst/>
            </a:prstGeom>
          </p:spPr>
        </p:pic>
        <p:sp>
          <p:nvSpPr>
            <p:cNvPr id="87" name="Shape 87"/>
            <p:cNvSpPr txBox="1"/>
            <p:nvPr/>
          </p:nvSpPr>
          <p:spPr>
            <a:xfrm>
              <a:off y="3029800" x="7086850"/>
              <a:ext cy="932099" cx="1987500"/>
            </a:xfrm>
            <a:prstGeom prst="rect">
              <a:avLst/>
            </a:prstGeom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must learn syntax</a:t>
              </a:r>
            </a:p>
            <a:p>
              <a:pPr rtl="0" lvl="0">
                <a:spcBef>
                  <a:spcPts val="0"/>
                </a:spcBef>
                <a:buNone/>
              </a:pPr>
              <a:r>
                <a:rPr sz="1200" lang="en">
                  <a:solidFill>
                    <a:srgbClr val="666666"/>
                  </a:solidFill>
                </a:rPr>
                <a:t>- must be immaculate to compile</a:t>
              </a:r>
            </a:p>
          </p:txBody>
        </p:sp>
      </p:grpSp>
      <p:sp>
        <p:nvSpPr>
          <p:cNvPr id="88" name="Shape 88"/>
          <p:cNvSpPr txBox="1"/>
          <p:nvPr/>
        </p:nvSpPr>
        <p:spPr>
          <a:xfrm>
            <a:off y="755100" x="1409775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1497000" x="1409775"/>
            <a:ext cy="665700" cx="3593100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data analysis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2238900" x="1409775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2980800" x="1409775"/>
            <a:ext cy="665700" cx="3593100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data analysis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722700" x="1409775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y="734250" x="1233550"/>
            <a:ext cy="3651600" cx="9899"/>
          </a:xfrm>
          <a:prstGeom prst="straightConnector1">
            <a:avLst/>
          </a:prstGeom>
          <a:noFill/>
          <a:ln w="38100" cap="flat">
            <a:solidFill>
              <a:srgbClr val="16BEF1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537" x="695100"/>
            <a:ext cy="5098425" cx="7753798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34150" x="6368764"/>
            <a:ext cy="1728975" cx="2514873"/>
          </a:xfrm>
          <a:prstGeom prst="rect">
            <a:avLst/>
          </a:prstGeom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925225" x="3721850"/>
            <a:ext cy="1546849" cx="1706722"/>
          </a:xfrm>
          <a:prstGeom prst="rect">
            <a:avLst/>
          </a:prstGeom>
        </p:spPr>
      </p:pic>
      <p:sp>
        <p:nvSpPr>
          <p:cNvPr id="101" name="Shape 101"/>
          <p:cNvSpPr txBox="1"/>
          <p:nvPr/>
        </p:nvSpPr>
        <p:spPr>
          <a:xfrm>
            <a:off y="1201437" x="2990762"/>
            <a:ext cy="635699" cx="52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"/>
              <a:t>+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1201450" x="5637662"/>
            <a:ext cy="635699" cx="52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/>
              <a:t>+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6"/>
          <a:srcRect t="1777" b="0" r="0" l="0"/>
          <a:stretch/>
        </p:blipFill>
        <p:spPr>
          <a:xfrm>
            <a:off y="925237" x="1174750"/>
            <a:ext cy="1188137" cx="1590675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toolbox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/>
          <a:srcRect t="46657" b="6893" r="8016" l="6703"/>
          <a:stretch/>
        </p:blipFill>
        <p:spPr>
          <a:xfrm>
            <a:off y="1591354" x="1060050"/>
            <a:ext cy="1812545" cx="3593099"/>
          </a:xfrm>
          <a:prstGeom prst="rect">
            <a:avLst/>
          </a:prstGeom>
          <a:ln w="9525" cap="flat">
            <a:solidFill>
              <a:srgbClr val="B7B7B7"/>
            </a:solidFill>
            <a:prstDash val="solid"/>
            <a:round/>
            <a:headEnd w="med" len="med" type="none"/>
            <a:tailEnd w="med" len="med" type="none"/>
          </a:ln>
        </p:spPr>
      </p:pic>
      <p:grpSp>
        <p:nvGrpSpPr>
          <p:cNvPr id="110" name="Shape 110"/>
          <p:cNvGrpSpPr/>
          <p:nvPr/>
        </p:nvGrpSpPr>
        <p:grpSpPr>
          <a:xfrm>
            <a:off y="1465683" x="4821050"/>
            <a:ext cy="2212124" cx="4223374"/>
            <a:chOff y="1465683" x="4592450"/>
            <a:chExt cy="2212124" cx="4223374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4"/>
            <a:srcRect t="0" b="0" r="-2130" l="2129"/>
            <a:stretch/>
          </p:blipFill>
          <p:spPr>
            <a:xfrm>
              <a:off y="1465683" x="5242425"/>
              <a:ext cy="2212124" cx="3573399"/>
            </a:xfrm>
            <a:prstGeom prst="rect">
              <a:avLst/>
            </a:prstGeom>
            <a:ln w="9525" cap="flat">
              <a:solidFill>
                <a:srgbClr val="B7B7B7"/>
              </a:solidFill>
              <a:prstDash val="solid"/>
              <a:round/>
              <a:headEnd w="med" len="med" type="none"/>
              <a:tailEnd w="med" len="med" type="none"/>
            </a:ln>
          </p:spPr>
        </p:pic>
        <p:cxnSp>
          <p:nvCxnSpPr>
            <p:cNvPr id="112" name="Shape 112"/>
            <p:cNvCxnSpPr/>
            <p:nvPr/>
          </p:nvCxnSpPr>
          <p:spPr>
            <a:xfrm>
              <a:off y="2571725" x="4592450"/>
              <a:ext cy="0" cx="494100"/>
            </a:xfrm>
            <a:prstGeom prst="straightConnector1">
              <a:avLst/>
            </a:prstGeom>
            <a:noFill/>
            <a:ln w="19050" cap="flat">
              <a:solidFill>
                <a:srgbClr val="16BEF1"/>
              </a:solidFill>
              <a:prstDash val="solid"/>
              <a:round/>
              <a:headEnd w="lg" len="lg" type="none"/>
              <a:tailEnd w="lg" len="lg" type="triangle"/>
            </a:ln>
          </p:spPr>
        </p:cxnSp>
      </p:grpSp>
      <p:sp>
        <p:nvSpPr>
          <p:cNvPr id="113" name="Shape 113"/>
          <p:cNvSpPr txBox="1"/>
          <p:nvPr/>
        </p:nvSpPr>
        <p:spPr>
          <a:xfrm>
            <a:off y="569100" x="1060050"/>
            <a:ext cy="665700" cx="3593100"/>
          </a:xfrm>
          <a:prstGeom prst="rect">
            <a:avLst/>
          </a:prstGeom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666666"/>
                </a:solidFill>
              </a:rPr>
              <a:t>text block</a:t>
            </a:r>
          </a:p>
        </p:txBody>
      </p:sp>
      <p:sp>
        <p:nvSpPr>
          <p:cNvPr id="114" name="Shape 114"/>
          <p:cNvSpPr/>
          <p:nvPr/>
        </p:nvSpPr>
        <p:spPr>
          <a:xfrm rot="-5400000">
            <a:off y="2140950" x="-2140949"/>
            <a:ext cy="861600" cx="5143499"/>
          </a:xfrm>
          <a:prstGeom prst="rect">
            <a:avLst/>
          </a:prstGeom>
          <a:solidFill>
            <a:srgbClr val="16BEF1">
              <a:alpha val="7231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syntax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