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notesMasterIdLst>
    <p:notesMasterId r:id="rId28"/>
  </p:notesMasterIdLst>
  <p:sldIdLst>
    <p:sldId id="256" r:id="rId2"/>
    <p:sldId id="257" r:id="rId3"/>
    <p:sldId id="262" r:id="rId4"/>
    <p:sldId id="263" r:id="rId5"/>
    <p:sldId id="264" r:id="rId6"/>
    <p:sldId id="265" r:id="rId7"/>
    <p:sldId id="259" r:id="rId8"/>
    <p:sldId id="260" r:id="rId9"/>
    <p:sldId id="269" r:id="rId10"/>
    <p:sldId id="267" r:id="rId11"/>
    <p:sldId id="268" r:id="rId12"/>
    <p:sldId id="261"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2" d="100"/>
          <a:sy n="42" d="100"/>
        </p:scale>
        <p:origin x="-293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550FB-BE03-A040-B755-C184D70F8AD7}" type="datetimeFigureOut">
              <a:rPr lang="en-US" smtClean="0"/>
              <a:t>5/18/14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8B0CD0-792B-3E49-B53F-0F6E1559C6CB}" type="slidenum">
              <a:rPr lang="en-US" smtClean="0"/>
              <a:t>‹#›</a:t>
            </a:fld>
            <a:endParaRPr lang="en-US"/>
          </a:p>
        </p:txBody>
      </p:sp>
    </p:spTree>
    <p:extLst>
      <p:ext uri="{BB962C8B-B14F-4D97-AF65-F5344CB8AC3E}">
        <p14:creationId xmlns:p14="http://schemas.microsoft.com/office/powerpoint/2010/main" val="31602678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a:t>
            </a:fld>
            <a:endParaRPr lang="en-US"/>
          </a:p>
        </p:txBody>
      </p:sp>
    </p:spTree>
    <p:extLst>
      <p:ext uri="{BB962C8B-B14F-4D97-AF65-F5344CB8AC3E}">
        <p14:creationId xmlns:p14="http://schemas.microsoft.com/office/powerpoint/2010/main" val="115450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10</a:t>
            </a:fld>
            <a:endParaRPr lang="en-US"/>
          </a:p>
        </p:txBody>
      </p:sp>
    </p:spTree>
    <p:extLst>
      <p:ext uri="{BB962C8B-B14F-4D97-AF65-F5344CB8AC3E}">
        <p14:creationId xmlns:p14="http://schemas.microsoft.com/office/powerpoint/2010/main" val="1061870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11</a:t>
            </a:fld>
            <a:endParaRPr lang="en-US"/>
          </a:p>
        </p:txBody>
      </p:sp>
    </p:spTree>
    <p:extLst>
      <p:ext uri="{BB962C8B-B14F-4D97-AF65-F5344CB8AC3E}">
        <p14:creationId xmlns:p14="http://schemas.microsoft.com/office/powerpoint/2010/main" val="3037073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12</a:t>
            </a:fld>
            <a:endParaRPr lang="en-US"/>
          </a:p>
        </p:txBody>
      </p:sp>
    </p:spTree>
    <p:extLst>
      <p:ext uri="{BB962C8B-B14F-4D97-AF65-F5344CB8AC3E}">
        <p14:creationId xmlns:p14="http://schemas.microsoft.com/office/powerpoint/2010/main" val="4170265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13</a:t>
            </a:fld>
            <a:endParaRPr lang="en-US"/>
          </a:p>
        </p:txBody>
      </p:sp>
    </p:spTree>
    <p:extLst>
      <p:ext uri="{BB962C8B-B14F-4D97-AF65-F5344CB8AC3E}">
        <p14:creationId xmlns:p14="http://schemas.microsoft.com/office/powerpoint/2010/main" val="3396361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14</a:t>
            </a:fld>
            <a:endParaRPr lang="en-US"/>
          </a:p>
        </p:txBody>
      </p:sp>
    </p:spTree>
    <p:extLst>
      <p:ext uri="{BB962C8B-B14F-4D97-AF65-F5344CB8AC3E}">
        <p14:creationId xmlns:p14="http://schemas.microsoft.com/office/powerpoint/2010/main" val="3777335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15</a:t>
            </a:fld>
            <a:endParaRPr lang="en-US"/>
          </a:p>
        </p:txBody>
      </p:sp>
    </p:spTree>
    <p:extLst>
      <p:ext uri="{BB962C8B-B14F-4D97-AF65-F5344CB8AC3E}">
        <p14:creationId xmlns:p14="http://schemas.microsoft.com/office/powerpoint/2010/main" val="1943986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16</a:t>
            </a:fld>
            <a:endParaRPr lang="en-US"/>
          </a:p>
        </p:txBody>
      </p:sp>
    </p:spTree>
    <p:extLst>
      <p:ext uri="{BB962C8B-B14F-4D97-AF65-F5344CB8AC3E}">
        <p14:creationId xmlns:p14="http://schemas.microsoft.com/office/powerpoint/2010/main" val="1340494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17</a:t>
            </a:fld>
            <a:endParaRPr lang="en-US"/>
          </a:p>
        </p:txBody>
      </p:sp>
    </p:spTree>
    <p:extLst>
      <p:ext uri="{BB962C8B-B14F-4D97-AF65-F5344CB8AC3E}">
        <p14:creationId xmlns:p14="http://schemas.microsoft.com/office/powerpoint/2010/main" val="534255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18</a:t>
            </a:fld>
            <a:endParaRPr lang="en-US"/>
          </a:p>
        </p:txBody>
      </p:sp>
    </p:spTree>
    <p:extLst>
      <p:ext uri="{BB962C8B-B14F-4D97-AF65-F5344CB8AC3E}">
        <p14:creationId xmlns:p14="http://schemas.microsoft.com/office/powerpoint/2010/main" val="13211899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19</a:t>
            </a:fld>
            <a:endParaRPr lang="en-US"/>
          </a:p>
        </p:txBody>
      </p:sp>
    </p:spTree>
    <p:extLst>
      <p:ext uri="{BB962C8B-B14F-4D97-AF65-F5344CB8AC3E}">
        <p14:creationId xmlns:p14="http://schemas.microsoft.com/office/powerpoint/2010/main" val="357187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a:t>
            </a:fld>
            <a:endParaRPr lang="en-US"/>
          </a:p>
        </p:txBody>
      </p:sp>
    </p:spTree>
    <p:extLst>
      <p:ext uri="{BB962C8B-B14F-4D97-AF65-F5344CB8AC3E}">
        <p14:creationId xmlns:p14="http://schemas.microsoft.com/office/powerpoint/2010/main" val="2847895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20</a:t>
            </a:fld>
            <a:endParaRPr lang="en-US"/>
          </a:p>
        </p:txBody>
      </p:sp>
    </p:spTree>
    <p:extLst>
      <p:ext uri="{BB962C8B-B14F-4D97-AF65-F5344CB8AC3E}">
        <p14:creationId xmlns:p14="http://schemas.microsoft.com/office/powerpoint/2010/main" val="665393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21</a:t>
            </a:fld>
            <a:endParaRPr lang="en-US"/>
          </a:p>
        </p:txBody>
      </p:sp>
    </p:spTree>
    <p:extLst>
      <p:ext uri="{BB962C8B-B14F-4D97-AF65-F5344CB8AC3E}">
        <p14:creationId xmlns:p14="http://schemas.microsoft.com/office/powerpoint/2010/main" val="1237271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22</a:t>
            </a:fld>
            <a:endParaRPr lang="en-US"/>
          </a:p>
        </p:txBody>
      </p:sp>
    </p:spTree>
    <p:extLst>
      <p:ext uri="{BB962C8B-B14F-4D97-AF65-F5344CB8AC3E}">
        <p14:creationId xmlns:p14="http://schemas.microsoft.com/office/powerpoint/2010/main" val="1789686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23</a:t>
            </a:fld>
            <a:endParaRPr lang="en-US"/>
          </a:p>
        </p:txBody>
      </p:sp>
    </p:spTree>
    <p:extLst>
      <p:ext uri="{BB962C8B-B14F-4D97-AF65-F5344CB8AC3E}">
        <p14:creationId xmlns:p14="http://schemas.microsoft.com/office/powerpoint/2010/main" val="23859120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24</a:t>
            </a:fld>
            <a:endParaRPr lang="en-US"/>
          </a:p>
        </p:txBody>
      </p:sp>
    </p:spTree>
    <p:extLst>
      <p:ext uri="{BB962C8B-B14F-4D97-AF65-F5344CB8AC3E}">
        <p14:creationId xmlns:p14="http://schemas.microsoft.com/office/powerpoint/2010/main" val="1429793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25</a:t>
            </a:fld>
            <a:endParaRPr lang="en-US"/>
          </a:p>
        </p:txBody>
      </p:sp>
    </p:spTree>
    <p:extLst>
      <p:ext uri="{BB962C8B-B14F-4D97-AF65-F5344CB8AC3E}">
        <p14:creationId xmlns:p14="http://schemas.microsoft.com/office/powerpoint/2010/main" val="28022726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Anna</a:t>
            </a:r>
            <a:endParaRPr lang="en-US"/>
          </a:p>
        </p:txBody>
      </p:sp>
      <p:sp>
        <p:nvSpPr>
          <p:cNvPr id="4" name="Slide Number Placeholder 3"/>
          <p:cNvSpPr>
            <a:spLocks noGrp="1"/>
          </p:cNvSpPr>
          <p:nvPr>
            <p:ph type="sldNum" sz="quarter" idx="10"/>
          </p:nvPr>
        </p:nvSpPr>
        <p:spPr/>
        <p:txBody>
          <a:bodyPr/>
          <a:lstStyle/>
          <a:p>
            <a:fld id="{0A8B0CD0-792B-3E49-B53F-0F6E1559C6CB}" type="slidenum">
              <a:rPr lang="en-US" smtClean="0"/>
              <a:t>26</a:t>
            </a:fld>
            <a:endParaRPr lang="en-US"/>
          </a:p>
        </p:txBody>
      </p:sp>
    </p:spTree>
    <p:extLst>
      <p:ext uri="{BB962C8B-B14F-4D97-AF65-F5344CB8AC3E}">
        <p14:creationId xmlns:p14="http://schemas.microsoft.com/office/powerpoint/2010/main" val="3693834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3</a:t>
            </a:fld>
            <a:endParaRPr lang="en-US"/>
          </a:p>
        </p:txBody>
      </p:sp>
    </p:spTree>
    <p:extLst>
      <p:ext uri="{BB962C8B-B14F-4D97-AF65-F5344CB8AC3E}">
        <p14:creationId xmlns:p14="http://schemas.microsoft.com/office/powerpoint/2010/main" val="770601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4</a:t>
            </a:fld>
            <a:endParaRPr lang="en-US"/>
          </a:p>
        </p:txBody>
      </p:sp>
    </p:spTree>
    <p:extLst>
      <p:ext uri="{BB962C8B-B14F-4D97-AF65-F5344CB8AC3E}">
        <p14:creationId xmlns:p14="http://schemas.microsoft.com/office/powerpoint/2010/main" val="3606723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5</a:t>
            </a:fld>
            <a:endParaRPr lang="en-US"/>
          </a:p>
        </p:txBody>
      </p:sp>
    </p:spTree>
    <p:extLst>
      <p:ext uri="{BB962C8B-B14F-4D97-AF65-F5344CB8AC3E}">
        <p14:creationId xmlns:p14="http://schemas.microsoft.com/office/powerpoint/2010/main" val="3181605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Anna</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6</a:t>
            </a:fld>
            <a:endParaRPr lang="en-US"/>
          </a:p>
        </p:txBody>
      </p:sp>
    </p:spTree>
    <p:extLst>
      <p:ext uri="{BB962C8B-B14F-4D97-AF65-F5344CB8AC3E}">
        <p14:creationId xmlns:p14="http://schemas.microsoft.com/office/powerpoint/2010/main" val="2102948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7</a:t>
            </a:fld>
            <a:endParaRPr lang="en-US"/>
          </a:p>
        </p:txBody>
      </p:sp>
    </p:spTree>
    <p:extLst>
      <p:ext uri="{BB962C8B-B14F-4D97-AF65-F5344CB8AC3E}">
        <p14:creationId xmlns:p14="http://schemas.microsoft.com/office/powerpoint/2010/main" val="3995712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8</a:t>
            </a:fld>
            <a:endParaRPr lang="en-US"/>
          </a:p>
        </p:txBody>
      </p:sp>
    </p:spTree>
    <p:extLst>
      <p:ext uri="{BB962C8B-B14F-4D97-AF65-F5344CB8AC3E}">
        <p14:creationId xmlns:p14="http://schemas.microsoft.com/office/powerpoint/2010/main" val="1336859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Randall</a:t>
            </a:r>
            <a:endParaRPr lang="en-US" dirty="0"/>
          </a:p>
        </p:txBody>
      </p:sp>
      <p:sp>
        <p:nvSpPr>
          <p:cNvPr id="4" name="Slide Number Placeholder 3"/>
          <p:cNvSpPr>
            <a:spLocks noGrp="1"/>
          </p:cNvSpPr>
          <p:nvPr>
            <p:ph type="sldNum" sz="quarter" idx="10"/>
          </p:nvPr>
        </p:nvSpPr>
        <p:spPr/>
        <p:txBody>
          <a:bodyPr/>
          <a:lstStyle/>
          <a:p>
            <a:fld id="{0A8B0CD0-792B-3E49-B53F-0F6E1559C6CB}" type="slidenum">
              <a:rPr lang="en-US" smtClean="0"/>
              <a:t>9</a:t>
            </a:fld>
            <a:endParaRPr lang="en-US"/>
          </a:p>
        </p:txBody>
      </p:sp>
    </p:spTree>
    <p:extLst>
      <p:ext uri="{BB962C8B-B14F-4D97-AF65-F5344CB8AC3E}">
        <p14:creationId xmlns:p14="http://schemas.microsoft.com/office/powerpoint/2010/main" val="4043974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28E80666-FB37-4B36-9149-507F3B0178E3}" type="datetimeFigureOut">
              <a:rPr lang="en-US" smtClean="0"/>
              <a:pPr/>
              <a:t>5/18/14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B09CA04-F9AA-0440-B661-389B60D2E4DE}" type="datetimeFigureOut">
              <a:rPr lang="en-US" smtClean="0"/>
              <a:t>5/18/14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8C8547-6630-304C-B705-580AFE95FD0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B09CA04-F9AA-0440-B661-389B60D2E4DE}" type="datetimeFigureOut">
              <a:rPr lang="en-US" smtClean="0"/>
              <a:t>5/18/14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8C8547-6630-304C-B705-580AFE95FD0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B09CA04-F9AA-0440-B661-389B60D2E4DE}" type="datetimeFigureOut">
              <a:rPr lang="en-US" smtClean="0"/>
              <a:t>5/18/14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C8547-6630-304C-B705-580AFE95FD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B09CA04-F9AA-0440-B661-389B60D2E4DE}" type="datetimeFigureOut">
              <a:rPr lang="en-US" smtClean="0"/>
              <a:t>5/18/14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C8547-6630-304C-B705-580AFE95FD09}"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B09CA04-F9AA-0440-B661-389B60D2E4DE}" type="datetimeFigureOut">
              <a:rPr lang="en-US" smtClean="0"/>
              <a:t>5/18/14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C8547-6630-304C-B705-580AFE95FD09}"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B09CA04-F9AA-0440-B661-389B60D2E4DE}" type="datetimeFigureOut">
              <a:rPr lang="en-US" smtClean="0"/>
              <a:t>5/18/14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8C8547-6630-304C-B705-580AFE95FD09}"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0B09CA04-F9AA-0440-B661-389B60D2E4DE}" type="datetimeFigureOut">
              <a:rPr lang="en-US" smtClean="0"/>
              <a:t>5/18/14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28E80666-FB37-4B36-9149-507F3B0178E3}" type="datetimeFigureOut">
              <a:rPr lang="en-US" smtClean="0"/>
              <a:pPr/>
              <a:t>5/18/14</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D7E63A33-8271-4DD0-9C48-789913D7C115}"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B09CA04-F9AA-0440-B661-389B60D2E4DE}" type="datetimeFigureOut">
              <a:rPr lang="en-US" smtClean="0"/>
              <a:t>5/18/14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8C8547-6630-304C-B705-580AFE95FD09}"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078C8547-6630-304C-B705-580AFE95FD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B09CA04-F9AA-0440-B661-389B60D2E4DE}" type="datetimeFigureOut">
              <a:rPr lang="en-US" smtClean="0"/>
              <a:t>5/18/14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8C8547-6630-304C-B705-580AFE95FD09}"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0B09CA04-F9AA-0440-B661-389B60D2E4DE}" type="datetimeFigureOut">
              <a:rPr lang="en-US" smtClean="0"/>
              <a:t>5/18/14</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078C8547-6630-304C-B705-580AFE95FD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 id="2147483768" r:id="rId18"/>
    <p:sldLayoutId id="2147483769" r:id="rId19"/>
    <p:sldLayoutId id="214748377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llustrativemathematics.org/illustrations/12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illustrativemathematics.org/illustrations/133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423" y="4463014"/>
            <a:ext cx="7019598" cy="3997518"/>
          </a:xfrm>
        </p:spPr>
        <p:txBody>
          <a:bodyPr>
            <a:normAutofit/>
          </a:bodyPr>
          <a:lstStyle/>
          <a:p>
            <a:r>
              <a:rPr lang="en-US" b="1" dirty="0"/>
              <a:t>When Mathematics and Statistics Collide in Assessment Tasks</a:t>
            </a:r>
            <a:r>
              <a:rPr lang="en-US" dirty="0" smtClean="0">
                <a:effectLst/>
              </a:rPr>
              <a:t> </a:t>
            </a:r>
            <a:endParaRPr lang="en-US" dirty="0"/>
          </a:p>
        </p:txBody>
      </p:sp>
      <p:sp>
        <p:nvSpPr>
          <p:cNvPr id="3" name="Subtitle 2"/>
          <p:cNvSpPr>
            <a:spLocks noGrp="1"/>
          </p:cNvSpPr>
          <p:nvPr>
            <p:ph type="subTitle" idx="1"/>
          </p:nvPr>
        </p:nvSpPr>
        <p:spPr>
          <a:xfrm>
            <a:off x="498970" y="5802895"/>
            <a:ext cx="7167021" cy="1260629"/>
          </a:xfrm>
        </p:spPr>
        <p:txBody>
          <a:bodyPr/>
          <a:lstStyle/>
          <a:p>
            <a:r>
              <a:rPr lang="en-US" dirty="0" smtClean="0"/>
              <a:t>Anna Bargagliotti &amp; Randall </a:t>
            </a:r>
            <a:r>
              <a:rPr lang="en-US" dirty="0" err="1" smtClean="0"/>
              <a:t>Groth</a:t>
            </a:r>
            <a:endParaRPr lang="en-US" dirty="0"/>
          </a:p>
        </p:txBody>
      </p:sp>
    </p:spTree>
    <p:extLst>
      <p:ext uri="{BB962C8B-B14F-4D97-AF65-F5344CB8AC3E}">
        <p14:creationId xmlns:p14="http://schemas.microsoft.com/office/powerpoint/2010/main" val="3680273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Response</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answer provides an accurate, comprehensive mathematical explanation</a:t>
            </a:r>
            <a:r>
              <a:rPr lang="en-US" dirty="0" smtClean="0">
                <a:effectLst/>
              </a:rPr>
              <a:t> </a:t>
            </a:r>
          </a:p>
          <a:p>
            <a:r>
              <a:rPr lang="en-US" dirty="0"/>
              <a:t>Although the teacher appeared to begin to consider sampling variability when she noted that 22 were just under the exact percentage and 20 were just above, once she found the mathematical solution, she set the idea of variability aside and did not develop it further</a:t>
            </a:r>
            <a:r>
              <a:rPr lang="en-US" dirty="0" smtClean="0">
                <a:effectLst/>
              </a:rPr>
              <a:t> </a:t>
            </a:r>
            <a:endParaRPr lang="en-US" dirty="0"/>
          </a:p>
        </p:txBody>
      </p:sp>
    </p:spTree>
    <p:extLst>
      <p:ext uri="{BB962C8B-B14F-4D97-AF65-F5344CB8AC3E}">
        <p14:creationId xmlns:p14="http://schemas.microsoft.com/office/powerpoint/2010/main" val="1148931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Issue</a:t>
            </a:r>
            <a:endParaRPr lang="en-US" dirty="0"/>
          </a:p>
        </p:txBody>
      </p:sp>
      <p:sp>
        <p:nvSpPr>
          <p:cNvPr id="3" name="Content Placeholder 2"/>
          <p:cNvSpPr>
            <a:spLocks noGrp="1"/>
          </p:cNvSpPr>
          <p:nvPr>
            <p:ph idx="1"/>
          </p:nvPr>
        </p:nvSpPr>
        <p:spPr>
          <a:xfrm>
            <a:off x="457200" y="1600200"/>
            <a:ext cx="8229600" cy="5142524"/>
          </a:xfrm>
        </p:spPr>
        <p:txBody>
          <a:bodyPr>
            <a:normAutofit/>
          </a:bodyPr>
          <a:lstStyle/>
          <a:p>
            <a:r>
              <a:rPr lang="en-US" dirty="0"/>
              <a:t>One other feature of the Valentine’s Marbles task triggered mathematical thinking that might overshadow statistical ideas </a:t>
            </a:r>
            <a:r>
              <a:rPr lang="en-US" dirty="0" smtClean="0"/>
              <a:t>embedded </a:t>
            </a:r>
            <a:r>
              <a:rPr lang="en-US" dirty="0"/>
              <a:t>in the task</a:t>
            </a:r>
            <a:r>
              <a:rPr lang="en-US" dirty="0" smtClean="0">
                <a:effectLst/>
              </a:rPr>
              <a:t> </a:t>
            </a:r>
          </a:p>
          <a:p>
            <a:r>
              <a:rPr lang="en-US" dirty="0" smtClean="0"/>
              <a:t>A teacher </a:t>
            </a:r>
            <a:r>
              <a:rPr lang="en-US" dirty="0"/>
              <a:t>pointed out that the marble container was clear</a:t>
            </a:r>
            <a:r>
              <a:rPr lang="en-US" dirty="0" smtClean="0">
                <a:effectLst/>
              </a:rPr>
              <a:t> and </a:t>
            </a:r>
            <a:r>
              <a:rPr lang="en-US" dirty="0" smtClean="0"/>
              <a:t>conjectured </a:t>
            </a:r>
            <a:r>
              <a:rPr lang="en-US" dirty="0"/>
              <a:t>that this would influence people’s estimates because they would be able to see some of the color composition of the population of marbles</a:t>
            </a:r>
            <a:r>
              <a:rPr lang="en-US" dirty="0" smtClean="0">
                <a:effectLst/>
              </a:rPr>
              <a:t> </a:t>
            </a:r>
          </a:p>
          <a:p>
            <a:r>
              <a:rPr lang="en-US" dirty="0"/>
              <a:t>This would change the problem completely from a sampling problem to a geometric estimation problem</a:t>
            </a:r>
            <a:r>
              <a:rPr lang="en-US" dirty="0" smtClean="0">
                <a:effectLst/>
              </a:rPr>
              <a:t> where one would be </a:t>
            </a:r>
            <a:r>
              <a:rPr lang="en-US" dirty="0"/>
              <a:t>looking at one </a:t>
            </a:r>
            <a:r>
              <a:rPr lang="en-US" dirty="0" smtClean="0"/>
              <a:t>side </a:t>
            </a:r>
            <a:r>
              <a:rPr lang="en-US" dirty="0"/>
              <a:t>of the jar and counting the number of reds on that </a:t>
            </a:r>
            <a:r>
              <a:rPr lang="en-US" dirty="0" smtClean="0"/>
              <a:t>side and then treating that as a cross-section</a:t>
            </a:r>
            <a:r>
              <a:rPr lang="en-US" dirty="0" smtClean="0">
                <a:effectLst/>
              </a:rPr>
              <a:t> </a:t>
            </a:r>
            <a:endParaRPr lang="en-US" dirty="0"/>
          </a:p>
        </p:txBody>
      </p:sp>
    </p:spTree>
    <p:extLst>
      <p:ext uri="{BB962C8B-B14F-4D97-AF65-F5344CB8AC3E}">
        <p14:creationId xmlns:p14="http://schemas.microsoft.com/office/powerpoint/2010/main" val="44784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0" indent="0" algn="ctr">
              <a:buNone/>
            </a:pPr>
            <a:r>
              <a:rPr lang="en-US" dirty="0" smtClean="0"/>
              <a:t>What changes could be made to the task to draw attention to the statistical ideas?</a:t>
            </a:r>
          </a:p>
          <a:p>
            <a:endParaRPr lang="en-US" dirty="0"/>
          </a:p>
          <a:p>
            <a:endParaRPr lang="en-US" dirty="0" smtClean="0"/>
          </a:p>
          <a:p>
            <a:endParaRPr lang="en-US" dirty="0"/>
          </a:p>
          <a:p>
            <a:endParaRPr lang="en-US" dirty="0" smtClean="0"/>
          </a:p>
        </p:txBody>
      </p:sp>
    </p:spTree>
    <p:extLst>
      <p:ext uri="{BB962C8B-B14F-4D97-AF65-F5344CB8AC3E}">
        <p14:creationId xmlns:p14="http://schemas.microsoft.com/office/powerpoint/2010/main" val="405779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Changes</a:t>
            </a:r>
            <a:endParaRPr lang="en-US" dirty="0"/>
          </a:p>
        </p:txBody>
      </p:sp>
      <p:sp>
        <p:nvSpPr>
          <p:cNvPr id="3" name="Content Placeholder 2"/>
          <p:cNvSpPr>
            <a:spLocks noGrp="1"/>
          </p:cNvSpPr>
          <p:nvPr>
            <p:ph idx="1"/>
          </p:nvPr>
        </p:nvSpPr>
        <p:spPr/>
        <p:txBody>
          <a:bodyPr>
            <a:normAutofit/>
          </a:bodyPr>
          <a:lstStyle/>
          <a:p>
            <a:r>
              <a:rPr lang="en-US" dirty="0" smtClean="0"/>
              <a:t>Change the numbers slightly</a:t>
            </a:r>
          </a:p>
          <a:p>
            <a:pPr lvl="1"/>
            <a:r>
              <a:rPr lang="en-US" dirty="0" smtClean="0"/>
              <a:t>Number of marbles in the jar = 11,000, </a:t>
            </a:r>
          </a:p>
          <a:p>
            <a:pPr lvl="1"/>
            <a:r>
              <a:rPr lang="en-US" dirty="0" smtClean="0"/>
              <a:t>But change to 4,125 marbles red and 6,875 marbles white</a:t>
            </a:r>
          </a:p>
          <a:p>
            <a:pPr lvl="1"/>
            <a:r>
              <a:rPr lang="en-US" dirty="0" smtClean="0"/>
              <a:t>This made the percent of red marbles in the entire jar 37.5% </a:t>
            </a:r>
          </a:p>
          <a:p>
            <a:pPr lvl="1"/>
            <a:r>
              <a:rPr lang="en-US" dirty="0" smtClean="0"/>
              <a:t>The size of the sample was left as 16 so that if six of the marbles sampled were red, one could obtain 37.5% of red in the sample  </a:t>
            </a:r>
          </a:p>
          <a:p>
            <a:pPr marL="342900" lvl="1" indent="-342900">
              <a:buFont typeface="Arial"/>
              <a:buChar char="•"/>
            </a:pPr>
            <a:r>
              <a:rPr lang="en-US" dirty="0" smtClean="0"/>
              <a:t>Change the jar slightly</a:t>
            </a:r>
          </a:p>
          <a:p>
            <a:pPr marL="742950" lvl="2" indent="-342900"/>
            <a:r>
              <a:rPr lang="en-US" dirty="0"/>
              <a:t>D</a:t>
            </a:r>
            <a:r>
              <a:rPr lang="en-US" dirty="0" smtClean="0"/>
              <a:t>escription </a:t>
            </a:r>
            <a:r>
              <a:rPr lang="en-US" dirty="0"/>
              <a:t>of the jar was changed from clear to opaque</a:t>
            </a:r>
            <a:r>
              <a:rPr lang="en-US" dirty="0" smtClean="0">
                <a:effectLst/>
              </a:rPr>
              <a:t> </a:t>
            </a:r>
            <a:endParaRPr lang="en-US" dirty="0" smtClean="0"/>
          </a:p>
          <a:p>
            <a:pPr marL="342900" lvl="1" indent="-342900">
              <a:buFont typeface="Arial"/>
              <a:buChar char="•"/>
            </a:pPr>
            <a:r>
              <a:rPr lang="en-US" dirty="0" smtClean="0"/>
              <a:t>Respondents would thus not be able to rely solely on mathematical thinking to answer the question</a:t>
            </a:r>
          </a:p>
          <a:p>
            <a:endParaRPr lang="en-US" dirty="0" smtClean="0"/>
          </a:p>
        </p:txBody>
      </p:sp>
    </p:spTree>
    <p:extLst>
      <p:ext uri="{BB962C8B-B14F-4D97-AF65-F5344CB8AC3E}">
        <p14:creationId xmlns:p14="http://schemas.microsoft.com/office/powerpoint/2010/main" val="3512185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Mira Beach</a:t>
            </a:r>
            <a:endParaRPr lang="en-US" dirty="0"/>
          </a:p>
        </p:txBody>
      </p:sp>
      <p:sp>
        <p:nvSpPr>
          <p:cNvPr id="3" name="Content Placeholder 2"/>
          <p:cNvSpPr>
            <a:spLocks noGrp="1"/>
          </p:cNvSpPr>
          <p:nvPr>
            <p:ph idx="1"/>
          </p:nvPr>
        </p:nvSpPr>
        <p:spPr>
          <a:xfrm>
            <a:off x="0" y="1600200"/>
            <a:ext cx="9144000" cy="4991341"/>
          </a:xfrm>
        </p:spPr>
        <p:txBody>
          <a:bodyPr>
            <a:normAutofit/>
          </a:bodyPr>
          <a:lstStyle/>
          <a:p>
            <a:r>
              <a:rPr lang="en-US" dirty="0" smtClean="0"/>
              <a:t>You should have the Mira Beach task in front of you as a handout</a:t>
            </a:r>
          </a:p>
          <a:p>
            <a:r>
              <a:rPr lang="en-US" dirty="0" smtClean="0"/>
              <a:t>The </a:t>
            </a:r>
            <a:r>
              <a:rPr lang="en-US" dirty="0"/>
              <a:t>Project-SET </a:t>
            </a:r>
            <a:r>
              <a:rPr lang="en-US" i="1" dirty="0"/>
              <a:t>Mira Beach</a:t>
            </a:r>
            <a:r>
              <a:rPr lang="en-US" dirty="0"/>
              <a:t> task was adapted from an IMP illustration entitled </a:t>
            </a:r>
            <a:r>
              <a:rPr lang="en-US" i="1" dirty="0"/>
              <a:t>Strict Parents</a:t>
            </a:r>
            <a:r>
              <a:rPr lang="en-US" dirty="0"/>
              <a:t> </a:t>
            </a:r>
            <a:r>
              <a:rPr lang="en-US" dirty="0" smtClean="0"/>
              <a:t>        </a:t>
            </a:r>
            <a:r>
              <a:rPr lang="en-US" u="sng" dirty="0" smtClean="0">
                <a:hlinkClick r:id="rId3"/>
              </a:rPr>
              <a:t>http</a:t>
            </a:r>
            <a:r>
              <a:rPr lang="en-US" u="sng" dirty="0">
                <a:hlinkClick r:id="rId3"/>
              </a:rPr>
              <a:t>://www.illustrativemathematics.org/illustrations/</a:t>
            </a:r>
            <a:r>
              <a:rPr lang="en-US" u="sng" dirty="0" smtClean="0">
                <a:hlinkClick r:id="rId3"/>
              </a:rPr>
              <a:t>122</a:t>
            </a:r>
            <a:endParaRPr lang="en-US" dirty="0"/>
          </a:p>
          <a:p>
            <a:r>
              <a:rPr lang="en-US" dirty="0"/>
              <a:t>The Project-SET task focused on census data for the town of Mira Beach</a:t>
            </a:r>
            <a:r>
              <a:rPr lang="en-US" dirty="0" smtClean="0">
                <a:effectLst/>
              </a:rPr>
              <a:t> </a:t>
            </a:r>
          </a:p>
          <a:p>
            <a:r>
              <a:rPr lang="en-US" dirty="0"/>
              <a:t>The task included four questions about study design and appropriate sampling </a:t>
            </a:r>
            <a:r>
              <a:rPr lang="en-US" dirty="0" smtClean="0"/>
              <a:t>methods</a:t>
            </a:r>
          </a:p>
          <a:p>
            <a:r>
              <a:rPr lang="en-US" dirty="0" smtClean="0">
                <a:effectLst/>
              </a:rPr>
              <a:t>Lets take a few minutes to answer question A on the handout</a:t>
            </a:r>
          </a:p>
          <a:p>
            <a:endParaRPr lang="en-US" dirty="0"/>
          </a:p>
        </p:txBody>
      </p:sp>
    </p:spTree>
    <p:extLst>
      <p:ext uri="{BB962C8B-B14F-4D97-AF65-F5344CB8AC3E}">
        <p14:creationId xmlns:p14="http://schemas.microsoft.com/office/powerpoint/2010/main" val="2610375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Results</a:t>
            </a:r>
            <a:endParaRPr lang="en-US" dirty="0"/>
          </a:p>
        </p:txBody>
      </p:sp>
      <p:sp>
        <p:nvSpPr>
          <p:cNvPr id="3" name="Content Placeholder 2"/>
          <p:cNvSpPr>
            <a:spLocks noGrp="1"/>
          </p:cNvSpPr>
          <p:nvPr>
            <p:ph idx="1"/>
          </p:nvPr>
        </p:nvSpPr>
        <p:spPr>
          <a:xfrm>
            <a:off x="457200" y="1600200"/>
            <a:ext cx="8229600" cy="4945987"/>
          </a:xfrm>
        </p:spPr>
        <p:txBody>
          <a:bodyPr>
            <a:normAutofit/>
          </a:bodyPr>
          <a:lstStyle/>
          <a:p>
            <a:r>
              <a:rPr lang="en-US" dirty="0"/>
              <a:t>Every teacher provided the mean and the median as their two plausible values</a:t>
            </a:r>
            <a:r>
              <a:rPr lang="en-US" dirty="0" smtClean="0">
                <a:effectLst/>
              </a:rPr>
              <a:t> </a:t>
            </a:r>
          </a:p>
          <a:p>
            <a:r>
              <a:rPr lang="en-US" dirty="0"/>
              <a:t>Few teachers made any connection to the plot of the approximate sampling distribution they had constructed</a:t>
            </a:r>
            <a:r>
              <a:rPr lang="en-US" dirty="0" smtClean="0">
                <a:effectLst/>
              </a:rPr>
              <a:t> </a:t>
            </a:r>
          </a:p>
          <a:p>
            <a:r>
              <a:rPr lang="en-US" dirty="0"/>
              <a:t>Statistical thinking would entail examining the approximate sampling distribution in order to make a decision about which values seemed central</a:t>
            </a:r>
            <a:r>
              <a:rPr lang="en-US" dirty="0" smtClean="0">
                <a:effectLst/>
              </a:rPr>
              <a:t> </a:t>
            </a:r>
          </a:p>
          <a:p>
            <a:r>
              <a:rPr lang="en-US" dirty="0"/>
              <a:t>Using formal statistics to describe a distribution without first doing an informal visual analysis of the distribution can lead to ill-grounded and inaccurate distribution descriptions</a:t>
            </a:r>
            <a:r>
              <a:rPr lang="en-US" dirty="0" smtClean="0">
                <a:effectLst/>
              </a:rPr>
              <a:t> </a:t>
            </a:r>
            <a:endParaRPr lang="en-US" dirty="0"/>
          </a:p>
        </p:txBody>
      </p:sp>
    </p:spTree>
    <p:extLst>
      <p:ext uri="{BB962C8B-B14F-4D97-AF65-F5344CB8AC3E}">
        <p14:creationId xmlns:p14="http://schemas.microsoft.com/office/powerpoint/2010/main" val="4256428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Response</a:t>
            </a:r>
            <a:endParaRPr lang="en-US" dirty="0"/>
          </a:p>
        </p:txBody>
      </p:sp>
      <p:sp>
        <p:nvSpPr>
          <p:cNvPr id="5" name="Content Placeholder 4"/>
          <p:cNvSpPr>
            <a:spLocks noGrp="1"/>
          </p:cNvSpPr>
          <p:nvPr>
            <p:ph idx="1"/>
          </p:nvPr>
        </p:nvSpPr>
        <p:spPr/>
        <p:txBody>
          <a:bodyPr/>
          <a:lstStyle/>
          <a:p>
            <a:endParaRPr lang="en-US"/>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58334" y="1981200"/>
            <a:ext cx="7796453" cy="4504514"/>
          </a:xfrm>
          <a:prstGeom prst="rect">
            <a:avLst/>
          </a:prstGeom>
          <a:noFill/>
          <a:ln>
            <a:noFill/>
          </a:ln>
        </p:spPr>
      </p:pic>
    </p:spTree>
    <p:extLst>
      <p:ext uri="{BB962C8B-B14F-4D97-AF65-F5344CB8AC3E}">
        <p14:creationId xmlns:p14="http://schemas.microsoft.com/office/powerpoint/2010/main" val="518649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sp>
        <p:nvSpPr>
          <p:cNvPr id="3" name="Content Placeholder 2"/>
          <p:cNvSpPr>
            <a:spLocks noGrp="1"/>
          </p:cNvSpPr>
          <p:nvPr>
            <p:ph idx="1"/>
          </p:nvPr>
        </p:nvSpPr>
        <p:spPr/>
        <p:txBody>
          <a:bodyPr/>
          <a:lstStyle/>
          <a:p>
            <a:r>
              <a:rPr lang="en-US" dirty="0"/>
              <a:t>The task responses indicated that mathematical algorithms for the mean and median can draw attention away from the statistical concepts of variability and distributions</a:t>
            </a:r>
            <a:r>
              <a:rPr lang="en-US" dirty="0" smtClean="0">
                <a:effectLst/>
              </a:rPr>
              <a:t> </a:t>
            </a:r>
            <a:endParaRPr lang="en-US" dirty="0"/>
          </a:p>
        </p:txBody>
      </p:sp>
    </p:spTree>
    <p:extLst>
      <p:ext uri="{BB962C8B-B14F-4D97-AF65-F5344CB8AC3E}">
        <p14:creationId xmlns:p14="http://schemas.microsoft.com/office/powerpoint/2010/main" val="3384310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3" name="Content Placeholder 2"/>
          <p:cNvSpPr>
            <a:spLocks noGrp="1"/>
          </p:cNvSpPr>
          <p:nvPr>
            <p:ph idx="1"/>
          </p:nvPr>
        </p:nvSpPr>
        <p:spPr/>
        <p:txBody>
          <a:bodyPr/>
          <a:lstStyle/>
          <a:p>
            <a:pPr marL="0" indent="0" algn="ctr">
              <a:buNone/>
            </a:pPr>
            <a:r>
              <a:rPr lang="en-US" dirty="0" smtClean="0"/>
              <a:t>What changes could be made to the task to draw attention to the statistical ideas?</a:t>
            </a:r>
          </a:p>
          <a:p>
            <a:endParaRPr lang="en-US" dirty="0"/>
          </a:p>
        </p:txBody>
      </p:sp>
    </p:spTree>
    <p:extLst>
      <p:ext uri="{BB962C8B-B14F-4D97-AF65-F5344CB8AC3E}">
        <p14:creationId xmlns:p14="http://schemas.microsoft.com/office/powerpoint/2010/main" val="3359606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Changes</a:t>
            </a:r>
            <a:endParaRPr lang="en-US" dirty="0"/>
          </a:p>
        </p:txBody>
      </p:sp>
      <p:sp>
        <p:nvSpPr>
          <p:cNvPr id="3" name="Content Placeholder 2"/>
          <p:cNvSpPr>
            <a:spLocks noGrp="1"/>
          </p:cNvSpPr>
          <p:nvPr>
            <p:ph idx="1"/>
          </p:nvPr>
        </p:nvSpPr>
        <p:spPr/>
        <p:txBody>
          <a:bodyPr>
            <a:normAutofit/>
          </a:bodyPr>
          <a:lstStyle/>
          <a:p>
            <a:r>
              <a:rPr lang="en-US" dirty="0" smtClean="0"/>
              <a:t>Before asking the plausibility questions, during the class discussion, we asked: </a:t>
            </a:r>
          </a:p>
          <a:p>
            <a:pPr marL="0" indent="0" algn="ctr">
              <a:buNone/>
            </a:pPr>
            <a:r>
              <a:rPr lang="en-US" i="1" dirty="0"/>
              <a:t>What is an implausible value for the average income of people in Mira Beach? Justify your response, referring to your results from the graphical display</a:t>
            </a:r>
            <a:r>
              <a:rPr lang="en-US" i="1" dirty="0" smtClean="0"/>
              <a:t>.</a:t>
            </a:r>
            <a:endParaRPr lang="en-US" dirty="0" smtClean="0"/>
          </a:p>
          <a:p>
            <a:r>
              <a:rPr lang="en-US" dirty="0"/>
              <a:t>Discussing implausible before plausible values </a:t>
            </a:r>
            <a:r>
              <a:rPr lang="en-US" dirty="0" smtClean="0"/>
              <a:t>proved to force </a:t>
            </a:r>
            <a:r>
              <a:rPr lang="en-US" dirty="0"/>
              <a:t>the teachers to rely on the graphical displays they had created</a:t>
            </a:r>
            <a:r>
              <a:rPr lang="en-US" dirty="0" smtClean="0">
                <a:effectLst/>
              </a:rPr>
              <a:t> </a:t>
            </a:r>
            <a:endParaRPr lang="en-US" dirty="0"/>
          </a:p>
        </p:txBody>
      </p:sp>
    </p:spTree>
    <p:extLst>
      <p:ext uri="{BB962C8B-B14F-4D97-AF65-F5344CB8AC3E}">
        <p14:creationId xmlns:p14="http://schemas.microsoft.com/office/powerpoint/2010/main" val="420639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a:t>The disciplines of mathematics and statistics have a complex relationship with one another</a:t>
            </a:r>
            <a:r>
              <a:rPr lang="en-US" dirty="0" smtClean="0">
                <a:effectLst/>
              </a:rPr>
              <a:t> </a:t>
            </a:r>
          </a:p>
          <a:p>
            <a:r>
              <a:rPr lang="en-US" dirty="0"/>
              <a:t>Statistics makes heavy use of mathematics</a:t>
            </a:r>
            <a:r>
              <a:rPr lang="en-US" dirty="0" smtClean="0">
                <a:effectLst/>
              </a:rPr>
              <a:t> </a:t>
            </a:r>
          </a:p>
          <a:p>
            <a:r>
              <a:rPr lang="en-US" dirty="0" smtClean="0"/>
              <a:t>Yet, it </a:t>
            </a:r>
            <a:r>
              <a:rPr lang="en-US" dirty="0"/>
              <a:t>has been argued that statistics is not a branch of mathematics because it has its own unique modes of discourse and reasoning </a:t>
            </a:r>
          </a:p>
        </p:txBody>
      </p:sp>
    </p:spTree>
    <p:extLst>
      <p:ext uri="{BB962C8B-B14F-4D97-AF65-F5344CB8AC3E}">
        <p14:creationId xmlns:p14="http://schemas.microsoft.com/office/powerpoint/2010/main" val="190491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Mira Beach Cont.</a:t>
            </a:r>
            <a:endParaRPr lang="en-US" dirty="0"/>
          </a:p>
        </p:txBody>
      </p:sp>
      <p:sp>
        <p:nvSpPr>
          <p:cNvPr id="3" name="Content Placeholder 2"/>
          <p:cNvSpPr>
            <a:spLocks noGrp="1"/>
          </p:cNvSpPr>
          <p:nvPr>
            <p:ph idx="1"/>
          </p:nvPr>
        </p:nvSpPr>
        <p:spPr/>
        <p:txBody>
          <a:bodyPr/>
          <a:lstStyle/>
          <a:p>
            <a:r>
              <a:rPr lang="en-US" dirty="0" smtClean="0">
                <a:effectLst/>
              </a:rPr>
              <a:t>Lets take a few minutes to answer question B on your handout</a:t>
            </a:r>
          </a:p>
          <a:p>
            <a:endParaRPr lang="en-US" dirty="0" smtClean="0">
              <a:effectLst/>
            </a:endParaRPr>
          </a:p>
          <a:p>
            <a:endParaRPr lang="en-US" dirty="0"/>
          </a:p>
        </p:txBody>
      </p:sp>
    </p:spTree>
    <p:extLst>
      <p:ext uri="{BB962C8B-B14F-4D97-AF65-F5344CB8AC3E}">
        <p14:creationId xmlns:p14="http://schemas.microsoft.com/office/powerpoint/2010/main" val="3249345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Results</a:t>
            </a:r>
            <a:endParaRPr lang="en-US" dirty="0"/>
          </a:p>
        </p:txBody>
      </p:sp>
      <p:sp>
        <p:nvSpPr>
          <p:cNvPr id="3" name="Content Placeholder 2"/>
          <p:cNvSpPr>
            <a:spLocks noGrp="1"/>
          </p:cNvSpPr>
          <p:nvPr>
            <p:ph idx="1"/>
          </p:nvPr>
        </p:nvSpPr>
        <p:spPr/>
        <p:txBody>
          <a:bodyPr>
            <a:normAutofit/>
          </a:bodyPr>
          <a:lstStyle/>
          <a:p>
            <a:r>
              <a:rPr lang="en-US" dirty="0"/>
              <a:t>This task is different from the other examples provided in that it does not offer a mathematical “straw” to grasp</a:t>
            </a:r>
            <a:r>
              <a:rPr lang="en-US" dirty="0" smtClean="0">
                <a:effectLst/>
              </a:rPr>
              <a:t> </a:t>
            </a:r>
          </a:p>
          <a:p>
            <a:r>
              <a:rPr lang="en-US" dirty="0"/>
              <a:t>The core of this task is non-mathematical, however, it is a task that is central to the practice of statistics</a:t>
            </a:r>
            <a:r>
              <a:rPr lang="en-US" dirty="0" smtClean="0">
                <a:effectLst/>
              </a:rPr>
              <a:t> </a:t>
            </a:r>
          </a:p>
          <a:p>
            <a:r>
              <a:rPr lang="en-US" dirty="0"/>
              <a:t>Teachers’ lack of comfort with this non-mathematical task that led some of them to seek deterministic answers like one would expect in mathematics</a:t>
            </a:r>
            <a:r>
              <a:rPr lang="en-US" dirty="0" smtClean="0">
                <a:effectLst/>
              </a:rPr>
              <a:t> </a:t>
            </a:r>
            <a:endParaRPr lang="en-US" dirty="0"/>
          </a:p>
        </p:txBody>
      </p:sp>
    </p:spTree>
    <p:extLst>
      <p:ext uri="{BB962C8B-B14F-4D97-AF65-F5344CB8AC3E}">
        <p14:creationId xmlns:p14="http://schemas.microsoft.com/office/powerpoint/2010/main" val="1392686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Response</a:t>
            </a:r>
            <a:endParaRPr lang="en-US" dirty="0"/>
          </a:p>
        </p:txBody>
      </p:sp>
      <p:sp>
        <p:nvSpPr>
          <p:cNvPr id="3" name="Content Placeholder 2"/>
          <p:cNvSpPr>
            <a:spLocks noGrp="1"/>
          </p:cNvSpPr>
          <p:nvPr>
            <p:ph idx="1"/>
          </p:nvPr>
        </p:nvSpPr>
        <p:spPr/>
        <p:txBody>
          <a:bodyPr>
            <a:normAutofit/>
          </a:bodyPr>
          <a:lstStyle/>
          <a:p>
            <a:r>
              <a:rPr lang="en-US" b="1" dirty="0"/>
              <a:t>Teacher 2: </a:t>
            </a:r>
            <a:r>
              <a:rPr lang="en-US" dirty="0"/>
              <a:t>“</a:t>
            </a:r>
            <a:r>
              <a:rPr lang="en-US" dirty="0" smtClean="0"/>
              <a:t>…I </a:t>
            </a:r>
            <a:r>
              <a:rPr lang="en-US" dirty="0"/>
              <a:t>would like to know what are some questions that you </a:t>
            </a:r>
            <a:r>
              <a:rPr lang="en-US" dirty="0" smtClean="0"/>
              <a:t>can [use]. </a:t>
            </a:r>
            <a:r>
              <a:rPr lang="en-US" dirty="0"/>
              <a:t>If I know what is perfect then I know where to gauge myself and my students or may be close to perfect.” </a:t>
            </a:r>
          </a:p>
          <a:p>
            <a:r>
              <a:rPr lang="en-US" dirty="0"/>
              <a:t>Teachers tended to write questions such as: </a:t>
            </a:r>
            <a:endParaRPr lang="en-US" dirty="0" smtClean="0"/>
          </a:p>
          <a:p>
            <a:pPr lvl="1"/>
            <a:r>
              <a:rPr lang="en-US" dirty="0" smtClean="0"/>
              <a:t>“</a:t>
            </a:r>
            <a:r>
              <a:rPr lang="en-US" dirty="0"/>
              <a:t>Is your curfew before 9pm?,” and, </a:t>
            </a:r>
            <a:endParaRPr lang="en-US" dirty="0" smtClean="0"/>
          </a:p>
          <a:p>
            <a:pPr lvl="1"/>
            <a:r>
              <a:rPr lang="en-US" dirty="0" smtClean="0"/>
              <a:t>“</a:t>
            </a:r>
            <a:r>
              <a:rPr lang="en-US" dirty="0"/>
              <a:t>Do your parents require you to complete homework before turning on the television?”</a:t>
            </a:r>
            <a:r>
              <a:rPr lang="en-US" dirty="0" smtClean="0">
                <a:effectLst/>
              </a:rPr>
              <a:t> </a:t>
            </a:r>
            <a:endParaRPr lang="en-US" dirty="0"/>
          </a:p>
        </p:txBody>
      </p:sp>
    </p:spTree>
    <p:extLst>
      <p:ext uri="{BB962C8B-B14F-4D97-AF65-F5344CB8AC3E}">
        <p14:creationId xmlns:p14="http://schemas.microsoft.com/office/powerpoint/2010/main" val="2908718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Discussion Results</a:t>
            </a:r>
            <a:endParaRPr lang="en-US" dirty="0"/>
          </a:p>
        </p:txBody>
      </p:sp>
      <p:sp>
        <p:nvSpPr>
          <p:cNvPr id="3" name="Content Placeholder 2"/>
          <p:cNvSpPr>
            <a:spLocks noGrp="1"/>
          </p:cNvSpPr>
          <p:nvPr>
            <p:ph idx="1"/>
          </p:nvPr>
        </p:nvSpPr>
        <p:spPr/>
        <p:txBody>
          <a:bodyPr>
            <a:normAutofit/>
          </a:bodyPr>
          <a:lstStyle/>
          <a:p>
            <a:r>
              <a:rPr lang="en-US" dirty="0"/>
              <a:t>During the lengthy discussion regarding this </a:t>
            </a:r>
            <a:r>
              <a:rPr lang="en-US" dirty="0" smtClean="0"/>
              <a:t>task (over 20 minutes), </a:t>
            </a:r>
            <a:r>
              <a:rPr lang="en-US" dirty="0"/>
              <a:t>teachers had difficulty understanding why questions of this type might not address the goal of the council</a:t>
            </a:r>
            <a:r>
              <a:rPr lang="en-US" dirty="0" smtClean="0">
                <a:effectLst/>
              </a:rPr>
              <a:t> </a:t>
            </a:r>
          </a:p>
          <a:p>
            <a:endParaRPr lang="en-US" dirty="0"/>
          </a:p>
          <a:p>
            <a:r>
              <a:rPr lang="en-US" b="1" dirty="0"/>
              <a:t>Teacher 1:</a:t>
            </a:r>
            <a:r>
              <a:rPr lang="en-US" dirty="0"/>
              <a:t> “In order for teacher 2’s first question to show parents are really strict the curfew needs to have a set hour. For instance parents have set a curfew of 9 p.m. for their students are stricter compared to parents who have set a curfew of 1:00a.m. That is you need an hour.” </a:t>
            </a:r>
          </a:p>
          <a:p>
            <a:endParaRPr lang="en-US" dirty="0"/>
          </a:p>
        </p:txBody>
      </p:sp>
    </p:spTree>
    <p:extLst>
      <p:ext uri="{BB962C8B-B14F-4D97-AF65-F5344CB8AC3E}">
        <p14:creationId xmlns:p14="http://schemas.microsoft.com/office/powerpoint/2010/main" val="3510408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Point Out</a:t>
            </a:r>
            <a:endParaRPr lang="en-US" dirty="0"/>
          </a:p>
        </p:txBody>
      </p:sp>
      <p:sp>
        <p:nvSpPr>
          <p:cNvPr id="3" name="Content Placeholder 2"/>
          <p:cNvSpPr>
            <a:spLocks noGrp="1"/>
          </p:cNvSpPr>
          <p:nvPr>
            <p:ph idx="1"/>
          </p:nvPr>
        </p:nvSpPr>
        <p:spPr/>
        <p:txBody>
          <a:bodyPr>
            <a:normAutofit/>
          </a:bodyPr>
          <a:lstStyle/>
          <a:p>
            <a:r>
              <a:rPr lang="en-US" dirty="0"/>
              <a:t>While several of the questions developed by the teachers could garner data on whether the parents </a:t>
            </a:r>
            <a:r>
              <a:rPr lang="en-US" i="1" dirty="0"/>
              <a:t>are</a:t>
            </a:r>
            <a:r>
              <a:rPr lang="en-US" dirty="0"/>
              <a:t> actually strict, they did not touch upon the </a:t>
            </a:r>
            <a:r>
              <a:rPr lang="en-US" i="1" dirty="0"/>
              <a:t>students’</a:t>
            </a:r>
            <a:r>
              <a:rPr lang="en-US" dirty="0"/>
              <a:t> </a:t>
            </a:r>
            <a:r>
              <a:rPr lang="en-US" i="1" dirty="0"/>
              <a:t>opinion</a:t>
            </a:r>
            <a:r>
              <a:rPr lang="en-US" dirty="0"/>
              <a:t> of their parent’s strictness</a:t>
            </a:r>
            <a:r>
              <a:rPr lang="en-US" dirty="0" smtClean="0">
                <a:effectLst/>
              </a:rPr>
              <a:t> </a:t>
            </a:r>
          </a:p>
          <a:p>
            <a:r>
              <a:rPr lang="en-US" i="1" dirty="0" smtClean="0"/>
              <a:t>Opinions</a:t>
            </a:r>
            <a:r>
              <a:rPr lang="en-US" dirty="0" smtClean="0"/>
              <a:t> could </a:t>
            </a:r>
            <a:r>
              <a:rPr lang="en-US" dirty="0"/>
              <a:t>be elicited with questions such </a:t>
            </a:r>
            <a:r>
              <a:rPr lang="en-US" dirty="0" smtClean="0"/>
              <a:t>as:</a:t>
            </a:r>
          </a:p>
          <a:p>
            <a:pPr lvl="1"/>
            <a:r>
              <a:rPr lang="en-US" dirty="0" smtClean="0"/>
              <a:t>“</a:t>
            </a:r>
            <a:r>
              <a:rPr lang="en-US" dirty="0"/>
              <a:t>Do you believe your parents are strict?,” </a:t>
            </a:r>
          </a:p>
          <a:p>
            <a:pPr lvl="1"/>
            <a:r>
              <a:rPr lang="en-US" dirty="0" smtClean="0"/>
              <a:t>“</a:t>
            </a:r>
            <a:r>
              <a:rPr lang="en-US" dirty="0"/>
              <a:t>Do you think your curfew is too early?,” and </a:t>
            </a:r>
            <a:endParaRPr lang="en-US" dirty="0" smtClean="0"/>
          </a:p>
          <a:p>
            <a:pPr lvl="1"/>
            <a:r>
              <a:rPr lang="en-US" dirty="0" smtClean="0"/>
              <a:t>“</a:t>
            </a:r>
            <a:r>
              <a:rPr lang="en-US" dirty="0"/>
              <a:t>Do you feel there are social things you want to do that your parents will not allow you to do?” </a:t>
            </a:r>
          </a:p>
        </p:txBody>
      </p:sp>
    </p:spTree>
    <p:extLst>
      <p:ext uri="{BB962C8B-B14F-4D97-AF65-F5344CB8AC3E}">
        <p14:creationId xmlns:p14="http://schemas.microsoft.com/office/powerpoint/2010/main" val="3091826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0" indent="0" algn="ctr">
              <a:buNone/>
            </a:pPr>
            <a:r>
              <a:rPr lang="en-US" dirty="0" smtClean="0"/>
              <a:t>What other types of tasks might be relevant to statistics and not mathematics?</a:t>
            </a:r>
          </a:p>
          <a:p>
            <a:endParaRPr lang="en-US" dirty="0"/>
          </a:p>
        </p:txBody>
      </p:sp>
    </p:spTree>
    <p:extLst>
      <p:ext uri="{BB962C8B-B14F-4D97-AF65-F5344CB8AC3E}">
        <p14:creationId xmlns:p14="http://schemas.microsoft.com/office/powerpoint/2010/main" val="3232533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a:bodyPr>
          <a:lstStyle/>
          <a:p>
            <a:r>
              <a:rPr lang="en-US" dirty="0"/>
              <a:t>As our examples have illustrated, when teaching and assessing statistical thinking within the context of school mathematics, learners may employ deterministic mathematical discourse and procedures that short-circuit the statistical reasoning being encouraged and assessed</a:t>
            </a:r>
            <a:r>
              <a:rPr lang="en-US" dirty="0" smtClean="0">
                <a:effectLst/>
              </a:rPr>
              <a:t> </a:t>
            </a:r>
          </a:p>
          <a:p>
            <a:r>
              <a:rPr lang="en-US" dirty="0"/>
              <a:t>Assessment writers must be vigilant in monitoring student responses to determine the extent to which they elicit intended thinking</a:t>
            </a:r>
            <a:r>
              <a:rPr lang="en-US" dirty="0" smtClean="0">
                <a:effectLst/>
              </a:rPr>
              <a:t> </a:t>
            </a:r>
            <a:endParaRPr lang="en-US" dirty="0" smtClean="0"/>
          </a:p>
          <a:p>
            <a:r>
              <a:rPr lang="en-US" dirty="0"/>
              <a:t>As students’ thinking is used to re-design assessment tasks as necessary, the tasks can become progressively more effective in focusing on central statistical ideas</a:t>
            </a:r>
            <a:r>
              <a:rPr lang="en-US" dirty="0" smtClean="0">
                <a:effectLst/>
              </a:rPr>
              <a:t> </a:t>
            </a:r>
          </a:p>
        </p:txBody>
      </p:sp>
    </p:spTree>
    <p:extLst>
      <p:ext uri="{BB962C8B-B14F-4D97-AF65-F5344CB8AC3E}">
        <p14:creationId xmlns:p14="http://schemas.microsoft.com/office/powerpoint/2010/main" val="3195992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Teacher Understanding</a:t>
            </a:r>
            <a:endParaRPr lang="en-US" dirty="0"/>
          </a:p>
        </p:txBody>
      </p:sp>
      <p:sp>
        <p:nvSpPr>
          <p:cNvPr id="10" name="Content Placeholder 9"/>
          <p:cNvSpPr>
            <a:spLocks noGrp="1"/>
          </p:cNvSpPr>
          <p:nvPr>
            <p:ph idx="1"/>
          </p:nvPr>
        </p:nvSpPr>
        <p:spPr/>
        <p:txBody>
          <a:bodyPr>
            <a:normAutofit/>
          </a:bodyPr>
          <a:lstStyle/>
          <a:p>
            <a:r>
              <a:rPr lang="en-US" dirty="0" smtClean="0"/>
              <a:t>The complex </a:t>
            </a:r>
            <a:r>
              <a:rPr lang="en-US" dirty="0"/>
              <a:t>relationship between statistics and mathematics presents a unique challenge for teachers needing to interweave statistics in the mathematics classroom</a:t>
            </a:r>
            <a:r>
              <a:rPr lang="en-US" dirty="0" smtClean="0">
                <a:effectLst/>
              </a:rPr>
              <a:t> </a:t>
            </a:r>
          </a:p>
          <a:p>
            <a:r>
              <a:rPr lang="en-US" dirty="0" smtClean="0"/>
              <a:t>Statistical objectives are prominently featured in mathematics curriculum documents (e.g., Common Core)</a:t>
            </a:r>
          </a:p>
          <a:p>
            <a:r>
              <a:rPr lang="en-US" dirty="0" smtClean="0"/>
              <a:t>Teachers must attend to statistics within a mathematics framework</a:t>
            </a:r>
          </a:p>
          <a:p>
            <a:pPr lvl="1"/>
            <a:r>
              <a:rPr lang="en-US" dirty="0" smtClean="0"/>
              <a:t>They must disentangle the disciplines to accurately portray the two</a:t>
            </a:r>
          </a:p>
        </p:txBody>
      </p:sp>
    </p:spTree>
    <p:extLst>
      <p:ext uri="{BB962C8B-B14F-4D97-AF65-F5344CB8AC3E}">
        <p14:creationId xmlns:p14="http://schemas.microsoft.com/office/powerpoint/2010/main" val="1270889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sp>
        <p:nvSpPr>
          <p:cNvPr id="3" name="Content Placeholder 2"/>
          <p:cNvSpPr>
            <a:spLocks noGrp="1"/>
          </p:cNvSpPr>
          <p:nvPr>
            <p:ph idx="1"/>
          </p:nvPr>
        </p:nvSpPr>
        <p:spPr/>
        <p:txBody>
          <a:bodyPr>
            <a:normAutofit/>
          </a:bodyPr>
          <a:lstStyle/>
          <a:p>
            <a:r>
              <a:rPr lang="en-US" dirty="0" smtClean="0"/>
              <a:t>Writing and giving assessments is a key task that teachers at all levels do</a:t>
            </a:r>
          </a:p>
          <a:p>
            <a:r>
              <a:rPr lang="en-US" dirty="0" smtClean="0"/>
              <a:t>Challenges can be encountered </a:t>
            </a:r>
            <a:r>
              <a:rPr lang="en-US" dirty="0"/>
              <a:t>in disentangling the assessment of individuals’ mathematical and statistical reasoning</a:t>
            </a:r>
            <a:r>
              <a:rPr lang="en-US" dirty="0" smtClean="0">
                <a:effectLst/>
              </a:rPr>
              <a:t> </a:t>
            </a:r>
          </a:p>
          <a:p>
            <a:r>
              <a:rPr lang="en-US" dirty="0" smtClean="0"/>
              <a:t>As part of the NSF-funded Project-SET, we gave open-ended assessments meant to elicit statistical reasoning to a group of 9 teachers</a:t>
            </a:r>
            <a:endParaRPr lang="en-US" dirty="0"/>
          </a:p>
        </p:txBody>
      </p:sp>
    </p:spTree>
    <p:extLst>
      <p:ext uri="{BB962C8B-B14F-4D97-AF65-F5344CB8AC3E}">
        <p14:creationId xmlns:p14="http://schemas.microsoft.com/office/powerpoint/2010/main" val="3424428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Project-SET</a:t>
            </a:r>
            <a:endParaRPr lang="en-US" dirty="0"/>
          </a:p>
        </p:txBody>
      </p:sp>
      <p:sp>
        <p:nvSpPr>
          <p:cNvPr id="3" name="Content Placeholder 2"/>
          <p:cNvSpPr>
            <a:spLocks noGrp="1"/>
          </p:cNvSpPr>
          <p:nvPr>
            <p:ph idx="1"/>
          </p:nvPr>
        </p:nvSpPr>
        <p:spPr/>
        <p:txBody>
          <a:bodyPr/>
          <a:lstStyle/>
          <a:p>
            <a:r>
              <a:rPr lang="en-US" dirty="0" smtClean="0"/>
              <a:t>As part of Project</a:t>
            </a:r>
            <a:r>
              <a:rPr lang="en-US" dirty="0"/>
              <a:t>-</a:t>
            </a:r>
            <a:r>
              <a:rPr lang="en-US" dirty="0" smtClean="0"/>
              <a:t>SET, we designed a </a:t>
            </a:r>
            <a:r>
              <a:rPr lang="en-US" dirty="0"/>
              <a:t>professional development (PD) course for mathematics teachers </a:t>
            </a:r>
            <a:r>
              <a:rPr lang="en-US" dirty="0" smtClean="0"/>
              <a:t>that focused on the concepts of sampling variability and regression</a:t>
            </a:r>
          </a:p>
          <a:p>
            <a:r>
              <a:rPr lang="en-US" dirty="0" smtClean="0"/>
              <a:t>Today we will focus only on sampling variability</a:t>
            </a:r>
            <a:endParaRPr lang="en-US" dirty="0"/>
          </a:p>
        </p:txBody>
      </p:sp>
    </p:spTree>
    <p:extLst>
      <p:ext uri="{BB962C8B-B14F-4D97-AF65-F5344CB8AC3E}">
        <p14:creationId xmlns:p14="http://schemas.microsoft.com/office/powerpoint/2010/main" val="2287069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Sampling Variability Learning Trajectory</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Teachers participating in the PD were given a series of open-ended assessment tasks that were based on items from the Illustrative </a:t>
            </a:r>
            <a:r>
              <a:rPr lang="en-US" dirty="0" err="1"/>
              <a:t>Mathematics</a:t>
            </a:r>
            <a:r>
              <a:rPr lang="en-US" baseline="30000" dirty="0" err="1"/>
              <a:t>TM</a:t>
            </a:r>
            <a:r>
              <a:rPr lang="en-US" dirty="0"/>
              <a:t> Project </a:t>
            </a:r>
            <a:r>
              <a:rPr lang="en-US" dirty="0" smtClean="0"/>
              <a:t>(IMP)</a:t>
            </a:r>
          </a:p>
          <a:p>
            <a:r>
              <a:rPr lang="en-US" dirty="0"/>
              <a:t>The Project-SET team chose released items that discussed aspects of sampling variability and then developed assessment tasks </a:t>
            </a:r>
            <a:r>
              <a:rPr lang="en-US" dirty="0" smtClean="0"/>
              <a:t>around them</a:t>
            </a:r>
            <a:r>
              <a:rPr lang="en-US" dirty="0" smtClean="0">
                <a:effectLst/>
              </a:rPr>
              <a:t> </a:t>
            </a:r>
          </a:p>
          <a:p>
            <a:r>
              <a:rPr lang="en-US" dirty="0" smtClean="0"/>
              <a:t>IMP tasks are typically double-blind reviewed</a:t>
            </a:r>
            <a:endParaRPr lang="en-US" dirty="0" smtClean="0">
              <a:effectLst/>
            </a:endParaRPr>
          </a:p>
          <a:p>
            <a:r>
              <a:rPr lang="en-US" dirty="0"/>
              <a:t>At least two </a:t>
            </a:r>
            <a:r>
              <a:rPr lang="en-US" dirty="0" smtClean="0"/>
              <a:t>Project-SET team </a:t>
            </a:r>
            <a:r>
              <a:rPr lang="en-US" dirty="0"/>
              <a:t>members reviewed each </a:t>
            </a:r>
            <a:r>
              <a:rPr lang="en-US" dirty="0" smtClean="0"/>
              <a:t>task</a:t>
            </a:r>
            <a:r>
              <a:rPr lang="en-US" dirty="0" smtClean="0">
                <a:effectLst/>
              </a:rPr>
              <a:t> </a:t>
            </a:r>
          </a:p>
          <a:p>
            <a:r>
              <a:rPr lang="en-US" dirty="0" smtClean="0"/>
              <a:t>Despite the numerous sets of eyes reviewing the tasks, </a:t>
            </a:r>
            <a:r>
              <a:rPr lang="en-US" dirty="0"/>
              <a:t>several examples emerged of how tasks geared towards eliciting statistical thinking unintentionally activated mathematical thinking</a:t>
            </a:r>
            <a:r>
              <a:rPr lang="en-US" dirty="0" smtClean="0">
                <a:effectLst/>
              </a:rPr>
              <a:t> </a:t>
            </a:r>
            <a:endParaRPr lang="en-US" dirty="0"/>
          </a:p>
        </p:txBody>
      </p:sp>
    </p:spTree>
    <p:extLst>
      <p:ext uri="{BB962C8B-B14F-4D97-AF65-F5344CB8AC3E}">
        <p14:creationId xmlns:p14="http://schemas.microsoft.com/office/powerpoint/2010/main" val="927890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Valentines Day Marbles</a:t>
            </a:r>
            <a:endParaRPr lang="en-US" dirty="0"/>
          </a:p>
        </p:txBody>
      </p:sp>
      <p:sp>
        <p:nvSpPr>
          <p:cNvPr id="3" name="Content Placeholder 2"/>
          <p:cNvSpPr>
            <a:spLocks noGrp="1"/>
          </p:cNvSpPr>
          <p:nvPr>
            <p:ph idx="1"/>
          </p:nvPr>
        </p:nvSpPr>
        <p:spPr/>
        <p:txBody>
          <a:bodyPr>
            <a:normAutofit/>
          </a:bodyPr>
          <a:lstStyle/>
          <a:p>
            <a:r>
              <a:rPr lang="en-US" dirty="0" smtClean="0"/>
              <a:t>You should have the Valentines Day Marbles task in front of you as a handout</a:t>
            </a:r>
          </a:p>
          <a:p>
            <a:r>
              <a:rPr lang="en-US" dirty="0"/>
              <a:t>The Project-SET </a:t>
            </a:r>
            <a:r>
              <a:rPr lang="en-US" i="1" dirty="0"/>
              <a:t>Valentine Marbles</a:t>
            </a:r>
            <a:r>
              <a:rPr lang="en-US" dirty="0"/>
              <a:t> task was adapted from an IMP illustration aligned with CCSS standard 7.SP.</a:t>
            </a:r>
            <a:r>
              <a:rPr lang="en-US" dirty="0" smtClean="0"/>
              <a:t>2</a:t>
            </a:r>
            <a:r>
              <a:rPr lang="en-US" u="sng" dirty="0" smtClean="0">
                <a:hlinkClick r:id="rId3"/>
              </a:rPr>
              <a:t>http</a:t>
            </a:r>
            <a:r>
              <a:rPr lang="en-US" u="sng" dirty="0">
                <a:hlinkClick r:id="rId3"/>
              </a:rPr>
              <a:t>://www.illustrativemathematics.org/illustrations/</a:t>
            </a:r>
            <a:r>
              <a:rPr lang="en-US" u="sng" dirty="0" smtClean="0">
                <a:hlinkClick r:id="rId3"/>
              </a:rPr>
              <a:t>1339</a:t>
            </a:r>
            <a:r>
              <a:rPr lang="en-US" dirty="0" smtClean="0"/>
              <a:t>. </a:t>
            </a:r>
          </a:p>
          <a:p>
            <a:r>
              <a:rPr lang="en-US" dirty="0"/>
              <a:t>Given the data and graphical display, participants were asked to answer four questions</a:t>
            </a:r>
            <a:r>
              <a:rPr lang="en-US" dirty="0" smtClean="0">
                <a:effectLst/>
              </a:rPr>
              <a:t> </a:t>
            </a:r>
          </a:p>
          <a:p>
            <a:r>
              <a:rPr lang="en-US" dirty="0" smtClean="0"/>
              <a:t>Lets take a few minutes to answer the question on your handout</a:t>
            </a:r>
          </a:p>
        </p:txBody>
      </p:sp>
    </p:spTree>
    <p:extLst>
      <p:ext uri="{BB962C8B-B14F-4D97-AF65-F5344CB8AC3E}">
        <p14:creationId xmlns:p14="http://schemas.microsoft.com/office/powerpoint/2010/main" val="411709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Results </a:t>
            </a:r>
            <a:endParaRPr lang="en-US" dirty="0"/>
          </a:p>
        </p:txBody>
      </p:sp>
      <p:sp>
        <p:nvSpPr>
          <p:cNvPr id="3" name="Content Placeholder 2"/>
          <p:cNvSpPr>
            <a:spLocks noGrp="1"/>
          </p:cNvSpPr>
          <p:nvPr>
            <p:ph idx="1"/>
          </p:nvPr>
        </p:nvSpPr>
        <p:spPr>
          <a:xfrm>
            <a:off x="457200" y="1224576"/>
            <a:ext cx="8229600" cy="2736396"/>
          </a:xfrm>
        </p:spPr>
        <p:txBody>
          <a:bodyPr>
            <a:normAutofit/>
          </a:bodyPr>
          <a:lstStyle/>
          <a:p>
            <a:r>
              <a:rPr lang="en-US" dirty="0"/>
              <a:t>Question A was intended to elicit statistical thinking about variation, but instead lent itself to mathematical thinking</a:t>
            </a:r>
            <a:r>
              <a:rPr lang="en-US" dirty="0" smtClean="0">
                <a:effectLst/>
              </a:rPr>
              <a:t> </a:t>
            </a:r>
          </a:p>
          <a:p>
            <a:r>
              <a:rPr lang="en-US" dirty="0"/>
              <a:t>For this question, some participants successfully responded by using mathematical rather than statistical thinking</a:t>
            </a:r>
            <a:r>
              <a:rPr lang="en-US" dirty="0" smtClean="0">
                <a:effectLst/>
              </a:rPr>
              <a:t> </a:t>
            </a:r>
          </a:p>
          <a:p>
            <a:r>
              <a:rPr lang="en-US" dirty="0" smtClean="0"/>
              <a:t>A mathematical response given was:</a:t>
            </a:r>
          </a:p>
          <a:p>
            <a:endParaRPr lang="en-US" dirty="0" smtClean="0">
              <a:effectLst/>
            </a:endParaRPr>
          </a:p>
          <a:p>
            <a:endParaRPr lang="en-US" dirty="0" smtClean="0">
              <a:effectLst/>
            </a:endParaRP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602751" y="3809790"/>
            <a:ext cx="5518909" cy="2842224"/>
          </a:xfrm>
          <a:prstGeom prst="rect">
            <a:avLst/>
          </a:prstGeom>
          <a:noFill/>
          <a:ln>
            <a:noFill/>
          </a:ln>
        </p:spPr>
      </p:pic>
    </p:spTree>
    <p:extLst>
      <p:ext uri="{BB962C8B-B14F-4D97-AF65-F5344CB8AC3E}">
        <p14:creationId xmlns:p14="http://schemas.microsoft.com/office/powerpoint/2010/main" val="2470519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Explanation </a:t>
            </a:r>
            <a:endParaRPr lang="en-US" dirty="0"/>
          </a:p>
        </p:txBody>
      </p:sp>
      <p:sp>
        <p:nvSpPr>
          <p:cNvPr id="3" name="Content Placeholder 2"/>
          <p:cNvSpPr>
            <a:spLocks noGrp="1"/>
          </p:cNvSpPr>
          <p:nvPr>
            <p:ph idx="1"/>
          </p:nvPr>
        </p:nvSpPr>
        <p:spPr/>
        <p:txBody>
          <a:bodyPr>
            <a:normAutofit/>
          </a:bodyPr>
          <a:lstStyle/>
          <a:p>
            <a:pPr marL="0" indent="0" algn="ctr">
              <a:buNone/>
            </a:pPr>
            <a:r>
              <a:rPr lang="en-US" i="1" dirty="0" smtClean="0"/>
              <a:t>“I </a:t>
            </a:r>
            <a:r>
              <a:rPr lang="en-US" i="1" dirty="0"/>
              <a:t>started writing my explanations and then I said it is mathematically impossible</a:t>
            </a:r>
            <a:r>
              <a:rPr lang="en-US" dirty="0"/>
              <a:t>.  </a:t>
            </a:r>
            <a:r>
              <a:rPr lang="en-US" i="1" dirty="0"/>
              <a:t>Well 5 out of 16 is .3125 and 6 out of 16 is .375 and you </a:t>
            </a:r>
            <a:r>
              <a:rPr lang="en-US" i="1" dirty="0" smtClean="0"/>
              <a:t>cannot </a:t>
            </a:r>
            <a:r>
              <a:rPr lang="en-US" i="1" dirty="0"/>
              <a:t>get a fraction out of a marble. I did not think about that until I started writing, and then I said it is not possible to get with a small sample </a:t>
            </a:r>
            <a:r>
              <a:rPr lang="en-US" i="1" dirty="0" smtClean="0"/>
              <a:t>size”</a:t>
            </a:r>
          </a:p>
          <a:p>
            <a:pPr marL="0" indent="0" algn="ctr">
              <a:buNone/>
            </a:pPr>
            <a:endParaRPr lang="en-US" dirty="0"/>
          </a:p>
          <a:p>
            <a:r>
              <a:rPr lang="en-US" dirty="0"/>
              <a:t>Although the mathematical response is correct, it does not help draw attention to the idea that statistics from random samples tend to cluster around the population parameter</a:t>
            </a:r>
            <a:r>
              <a:rPr lang="en-US" dirty="0" smtClean="0"/>
              <a:t>—the </a:t>
            </a:r>
            <a:r>
              <a:rPr lang="en-US" dirty="0"/>
              <a:t>concept the task was designed to develop and assess</a:t>
            </a:r>
          </a:p>
          <a:p>
            <a:endParaRPr lang="en-US" dirty="0"/>
          </a:p>
        </p:txBody>
      </p:sp>
    </p:spTree>
    <p:extLst>
      <p:ext uri="{BB962C8B-B14F-4D97-AF65-F5344CB8AC3E}">
        <p14:creationId xmlns:p14="http://schemas.microsoft.com/office/powerpoint/2010/main" val="2998807967"/>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793</TotalTime>
  <Words>1592</Words>
  <Application>Microsoft Macintosh PowerPoint</Application>
  <PresentationFormat>On-screen Show (4:3)</PresentationFormat>
  <Paragraphs>156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Advantage</vt:lpstr>
      <vt:lpstr>When Mathematics and Statistics Collide in Assessment Tasks </vt:lpstr>
      <vt:lpstr>Background</vt:lpstr>
      <vt:lpstr>Teacher Understanding</vt:lpstr>
      <vt:lpstr>Assessments</vt:lpstr>
      <vt:lpstr>Project-SET</vt:lpstr>
      <vt:lpstr>Sampling Variability Learning Trajectory</vt:lpstr>
      <vt:lpstr>Valentines Day Marbles</vt:lpstr>
      <vt:lpstr>Teacher Results </vt:lpstr>
      <vt:lpstr>Teacher Explanation </vt:lpstr>
      <vt:lpstr>Teacher Response</vt:lpstr>
      <vt:lpstr>Another Issue</vt:lpstr>
      <vt:lpstr>Discussion</vt:lpstr>
      <vt:lpstr>Possible Changes</vt:lpstr>
      <vt:lpstr>Mira Beach</vt:lpstr>
      <vt:lpstr>Teacher Results</vt:lpstr>
      <vt:lpstr>Sample Response</vt:lpstr>
      <vt:lpstr>Result</vt:lpstr>
      <vt:lpstr>Discussion </vt:lpstr>
      <vt:lpstr>Possible Changes</vt:lpstr>
      <vt:lpstr>Mira Beach Cont.</vt:lpstr>
      <vt:lpstr>Teacher Results</vt:lpstr>
      <vt:lpstr>Teacher Response</vt:lpstr>
      <vt:lpstr>Teacher Discussion Results</vt:lpstr>
      <vt:lpstr>Things to Point Out</vt:lpstr>
      <vt:lpstr>Discussion</vt:lpstr>
      <vt:lpstr>Conclusions</vt:lpstr>
    </vt:vector>
  </TitlesOfParts>
  <Company>LMU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Mathematics and Statistics Collide in Assessment Tasks </dc:title>
  <dc:creator>Anna Bargagliotti</dc:creator>
  <cp:lastModifiedBy>Anna Bargagliotti</cp:lastModifiedBy>
  <cp:revision>34</cp:revision>
  <dcterms:created xsi:type="dcterms:W3CDTF">2014-05-07T17:43:31Z</dcterms:created>
  <dcterms:modified xsi:type="dcterms:W3CDTF">2014-05-19T03:50:24Z</dcterms:modified>
</cp:coreProperties>
</file>