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03A24B1-4644-48EC-9F38-AF13BF049616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53BD22D-AE50-49C0-B32C-BC29D6ECC9BA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vak@cal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72390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 the statistician:</a:t>
            </a:r>
            <a:br>
              <a:rPr lang="en-US" dirty="0" smtClean="0"/>
            </a:br>
            <a:r>
              <a:rPr lang="en-US" dirty="0"/>
              <a:t>An Approach for the Modern Student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124200"/>
            <a:ext cx="4800600" cy="1825625"/>
          </a:xfrm>
        </p:spPr>
        <p:txBody>
          <a:bodyPr/>
          <a:lstStyle/>
          <a:p>
            <a:pPr algn="ctr"/>
            <a:r>
              <a:rPr lang="en-US" dirty="0" smtClean="0"/>
              <a:t>Melissa M. </a:t>
            </a:r>
            <a:r>
              <a:rPr lang="en-US" dirty="0" err="1" smtClean="0"/>
              <a:t>Sovak</a:t>
            </a:r>
            <a:r>
              <a:rPr lang="en-US" dirty="0" smtClean="0"/>
              <a:t>, Ph.D.</a:t>
            </a:r>
            <a:br>
              <a:rPr lang="en-US" dirty="0" smtClean="0"/>
            </a:br>
            <a:r>
              <a:rPr lang="en-US" dirty="0" smtClean="0"/>
              <a:t>California University of Pennsylvania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Sovak@calu.edu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7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THANKS FOR CHECKING THIS OUT!</a:t>
            </a:r>
            <a:br>
              <a:rPr lang="en-US" dirty="0" smtClean="0"/>
            </a:br>
            <a:r>
              <a:rPr lang="en-US" sz="2200" dirty="0" smtClean="0"/>
              <a:t>Please leave comments and questions for me!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4559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need a different method of assessment?</a:t>
            </a:r>
          </a:p>
          <a:p>
            <a:pPr lvl="1"/>
            <a:r>
              <a:rPr lang="en-US" dirty="0" smtClean="0"/>
              <a:t>Traditional paper and pencil tests often fail to capture student’s knowledge</a:t>
            </a:r>
          </a:p>
          <a:p>
            <a:pPr lvl="1"/>
            <a:r>
              <a:rPr lang="en-US" dirty="0"/>
              <a:t>Traditional paper and pencil tests are limited in time (and hence limited in the number and complexity of questions)</a:t>
            </a:r>
          </a:p>
          <a:p>
            <a:r>
              <a:rPr lang="en-US" dirty="0" smtClean="0"/>
              <a:t>What about other assessment methods?</a:t>
            </a:r>
          </a:p>
          <a:p>
            <a:pPr lvl="1"/>
            <a:r>
              <a:rPr lang="en-US" dirty="0" smtClean="0"/>
              <a:t>Projects?  </a:t>
            </a:r>
          </a:p>
          <a:p>
            <a:pPr lvl="2"/>
            <a:r>
              <a:rPr lang="en-US" dirty="0" smtClean="0"/>
              <a:t>These often are not individual assessments</a:t>
            </a:r>
          </a:p>
          <a:p>
            <a:pPr lvl="2"/>
            <a:r>
              <a:rPr lang="en-US" dirty="0" smtClean="0"/>
              <a:t>These often are structured in parts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6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Often traditional assessments focus more on LITERACY</a:t>
            </a:r>
          </a:p>
          <a:p>
            <a:pPr lvl="1"/>
            <a:r>
              <a:rPr lang="en-US" dirty="0"/>
              <a:t>We ask students to compute test statistics</a:t>
            </a:r>
          </a:p>
          <a:p>
            <a:pPr lvl="1"/>
            <a:r>
              <a:rPr lang="en-US" dirty="0"/>
              <a:t>We ask students to compute probabilities</a:t>
            </a:r>
          </a:p>
          <a:p>
            <a:r>
              <a:rPr lang="en-US" dirty="0"/>
              <a:t>Often traditional assessments focus more one small aspect of a problem?</a:t>
            </a:r>
          </a:p>
          <a:p>
            <a:pPr lvl="1"/>
            <a:r>
              <a:rPr lang="en-US" dirty="0"/>
              <a:t>We ask students to compute a test statistics ONLY</a:t>
            </a:r>
          </a:p>
          <a:p>
            <a:pPr lvl="1"/>
            <a:r>
              <a:rPr lang="en-US" dirty="0"/>
              <a:t>We ask students to find p-values </a:t>
            </a:r>
            <a:r>
              <a:rPr lang="en-US" dirty="0" smtClean="0"/>
              <a:t>ONLY</a:t>
            </a:r>
          </a:p>
          <a:p>
            <a:r>
              <a:rPr lang="en-US" dirty="0" smtClean="0"/>
              <a:t>Why do we need another assessment?</a:t>
            </a:r>
          </a:p>
          <a:p>
            <a:pPr lvl="1"/>
            <a:r>
              <a:rPr lang="en-US" dirty="0" smtClean="0"/>
              <a:t>We want to test students REASONING ability</a:t>
            </a:r>
          </a:p>
          <a:p>
            <a:pPr lvl="1"/>
            <a:r>
              <a:rPr lang="en-US" dirty="0" smtClean="0"/>
              <a:t>We want to see if they can select methods appropriately</a:t>
            </a:r>
          </a:p>
          <a:p>
            <a:pPr lvl="1"/>
            <a:r>
              <a:rPr lang="en-US" dirty="0" smtClean="0"/>
              <a:t>We want to see if they can draw contextual conclusions</a:t>
            </a:r>
          </a:p>
          <a:p>
            <a:pPr lvl="1"/>
            <a:r>
              <a:rPr lang="en-US" dirty="0" smtClean="0"/>
              <a:t>We want to see them look at the problem in the BIG PICTURE</a:t>
            </a:r>
          </a:p>
        </p:txBody>
      </p:sp>
    </p:spTree>
    <p:extLst>
      <p:ext uri="{BB962C8B-B14F-4D97-AF65-F5344CB8AC3E}">
        <p14:creationId xmlns:p14="http://schemas.microsoft.com/office/powerpoint/2010/main" val="312531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 the Statistician” asks students to take on the role of statistical consultant</a:t>
            </a:r>
          </a:p>
          <a:p>
            <a:r>
              <a:rPr lang="en-US" dirty="0" smtClean="0"/>
              <a:t>What does this entail?</a:t>
            </a:r>
          </a:p>
          <a:p>
            <a:pPr lvl="1"/>
            <a:r>
              <a:rPr lang="en-US" dirty="0" smtClean="0"/>
              <a:t>Students are presented with true to life questions </a:t>
            </a:r>
          </a:p>
          <a:p>
            <a:pPr lvl="1"/>
            <a:r>
              <a:rPr lang="en-US" dirty="0" smtClean="0"/>
              <a:t>Students must present an entire analysis plan (just as a statistician would!)</a:t>
            </a:r>
          </a:p>
          <a:p>
            <a:pPr lvl="1"/>
            <a:r>
              <a:rPr lang="en-US" dirty="0" smtClean="0"/>
              <a:t>Students must answer questions about WHY a particular analysis plan does not work (just as a statistician would!)</a:t>
            </a:r>
          </a:p>
          <a:p>
            <a:r>
              <a:rPr lang="en-US" dirty="0" smtClean="0"/>
              <a:t>Students are awarded points for correct analysis techniques AND COMPLETENESS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5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Give </a:t>
            </a:r>
            <a:r>
              <a:rPr lang="en-US" dirty="0" smtClean="0"/>
              <a:t>me an </a:t>
            </a:r>
            <a:r>
              <a:rPr lang="en-US" dirty="0" smtClean="0"/>
              <a:t>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153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44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grade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question is worth 10 points in total  </a:t>
            </a:r>
          </a:p>
          <a:p>
            <a:r>
              <a:rPr lang="en-US" dirty="0" smtClean="0"/>
              <a:t>Rubric as follows:</a:t>
            </a:r>
          </a:p>
          <a:p>
            <a:pPr lvl="1"/>
            <a:r>
              <a:rPr lang="en-US" dirty="0" smtClean="0"/>
              <a:t>Student receives 2 points for identifying that researchers should begin analysis with side-by-side boxplots split by gender (0 points if no or inappropriate display provided)</a:t>
            </a:r>
          </a:p>
          <a:p>
            <a:pPr lvl="1"/>
            <a:r>
              <a:rPr lang="en-US" dirty="0" smtClean="0"/>
              <a:t>Student receives 2 points for </a:t>
            </a:r>
            <a:r>
              <a:rPr lang="en-US" dirty="0" smtClean="0"/>
              <a:t>identifying that the appropriate hypothesis to test is H</a:t>
            </a:r>
            <a:r>
              <a:rPr lang="en-US" baseline="-25000" dirty="0" smtClean="0"/>
              <a:t>0</a:t>
            </a:r>
            <a:r>
              <a:rPr lang="en-US" dirty="0" smtClean="0"/>
              <a:t>: µ</a:t>
            </a:r>
            <a:r>
              <a:rPr lang="en-US" baseline="-25000" dirty="0" smtClean="0"/>
              <a:t>1</a:t>
            </a:r>
            <a:r>
              <a:rPr lang="en-US" dirty="0" smtClean="0"/>
              <a:t> = µ</a:t>
            </a:r>
            <a:r>
              <a:rPr lang="en-US" baseline="-25000" dirty="0" smtClean="0"/>
              <a:t>2 </a:t>
            </a:r>
            <a:r>
              <a:rPr lang="en-US" dirty="0" smtClean="0"/>
              <a:t>versus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µ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≠ </a:t>
            </a:r>
            <a:r>
              <a:rPr lang="en-US" dirty="0"/>
              <a:t>µ</a:t>
            </a:r>
            <a:r>
              <a:rPr lang="en-US" baseline="-25000" dirty="0"/>
              <a:t>2 </a:t>
            </a:r>
            <a:r>
              <a:rPr lang="en-US" dirty="0" smtClean="0"/>
              <a:t>(1 point if a one-sided hypothesis is indicated; 0 for incorrect hypotheses)</a:t>
            </a:r>
            <a:endParaRPr lang="en-US" baseline="-25000" dirty="0" smtClean="0"/>
          </a:p>
          <a:p>
            <a:pPr lvl="1"/>
            <a:r>
              <a:rPr lang="en-US" dirty="0" smtClean="0"/>
              <a:t>Student receives 2 points for identifying that the appropriate inference test is a two-sample (independent sample) t-test (0 points for incorrect test or no test)</a:t>
            </a:r>
          </a:p>
          <a:p>
            <a:pPr lvl="1"/>
            <a:r>
              <a:rPr lang="en-US" dirty="0" smtClean="0"/>
              <a:t>Student receives 1 point for discussing specifics of the t-test including that the p-value comes from a t-distribution and is two-tailed (0 points if not provided or incorrect)</a:t>
            </a:r>
          </a:p>
          <a:p>
            <a:pPr lvl="1"/>
            <a:r>
              <a:rPr lang="en-US" dirty="0" smtClean="0"/>
              <a:t>Student receives 1 point for suggesting an appropriate significance level to test against (0 points in inappropriate or none given)</a:t>
            </a:r>
          </a:p>
          <a:p>
            <a:pPr lvl="1"/>
            <a:r>
              <a:rPr lang="en-US" dirty="0" smtClean="0"/>
              <a:t>Student receives 2 points for suggesting using a confidence interval for the difference of means to give an estimate for the difference of the means (0 points if not suggested)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have another 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5815"/>
            <a:ext cx="8782050" cy="4741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89902"/>
            <a:ext cx="87820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49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grade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question is worth 10 points in total  </a:t>
            </a:r>
          </a:p>
          <a:p>
            <a:r>
              <a:rPr lang="en-US" dirty="0"/>
              <a:t>Rubric as follows:</a:t>
            </a:r>
          </a:p>
          <a:p>
            <a:r>
              <a:rPr lang="en-US" dirty="0" smtClean="0"/>
              <a:t>Part A:</a:t>
            </a:r>
          </a:p>
          <a:p>
            <a:pPr lvl="1"/>
            <a:r>
              <a:rPr lang="en-US" dirty="0" smtClean="0"/>
              <a:t>Student receives 2 point for describing to the researchers that the hypotheses are reversed (0 for incorrect or no response)</a:t>
            </a:r>
          </a:p>
          <a:p>
            <a:pPr lvl="1"/>
            <a:r>
              <a:rPr lang="en-US" dirty="0" smtClean="0"/>
              <a:t>Student receives 2 points for describing why the equality hypothesis should occur in the null hypothesis (0 points if incorrect or no response)</a:t>
            </a:r>
          </a:p>
          <a:p>
            <a:r>
              <a:rPr lang="en-US" dirty="0" smtClean="0"/>
              <a:t>Part B: </a:t>
            </a:r>
          </a:p>
          <a:p>
            <a:pPr lvl="1"/>
            <a:r>
              <a:rPr lang="en-US" dirty="0" smtClean="0"/>
              <a:t>Student receives 1 point for describing that the sample size is too small for a two-sample t-test to apply (0 points if </a:t>
            </a:r>
            <a:r>
              <a:rPr lang="en-US" dirty="0" smtClean="0"/>
              <a:t>no response or incorrect)</a:t>
            </a:r>
            <a:endParaRPr lang="en-US" dirty="0" smtClean="0"/>
          </a:p>
          <a:p>
            <a:pPr lvl="1"/>
            <a:r>
              <a:rPr lang="en-US" dirty="0" smtClean="0"/>
              <a:t>Student receives 2 points for indicated that a nonparametric test may work best with this sample (0 if not included)</a:t>
            </a:r>
          </a:p>
          <a:p>
            <a:r>
              <a:rPr lang="en-US" dirty="0" smtClean="0"/>
              <a:t>Part C:</a:t>
            </a:r>
          </a:p>
          <a:p>
            <a:pPr lvl="1"/>
            <a:r>
              <a:rPr lang="en-US" dirty="0" smtClean="0"/>
              <a:t>Student receives 3 points for giving an estimate of 30 or above with appropriate reasoning (0 if below 30 or not included)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7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benefits of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receive full credit, students must give a FULL analysis plan for each question</a:t>
            </a:r>
          </a:p>
          <a:p>
            <a:r>
              <a:rPr lang="en-US" dirty="0" smtClean="0"/>
              <a:t>Students are required to use the knowledge from the ENTIRE course to answer nearly every question</a:t>
            </a:r>
          </a:p>
          <a:p>
            <a:r>
              <a:rPr lang="en-US"/>
              <a:t>Students are required to gather key information from a written description in </a:t>
            </a:r>
            <a:r>
              <a:rPr lang="en-US"/>
              <a:t>paragraph </a:t>
            </a:r>
            <a:r>
              <a:rPr lang="en-US" smtClean="0"/>
              <a:t>form</a:t>
            </a:r>
            <a:endParaRPr lang="en-US" dirty="0" smtClean="0"/>
          </a:p>
          <a:p>
            <a:r>
              <a:rPr lang="en-US" dirty="0" smtClean="0"/>
              <a:t>Students incorporate writing into their assessment (students are required to write in paragraph form their analysis plan using appropriate college-level English and statistical language)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0447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204</TotalTime>
  <Words>693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 Pop</vt:lpstr>
      <vt:lpstr>Be the statistician: An Approach for the Modern Student </vt:lpstr>
      <vt:lpstr>BackGRound</vt:lpstr>
      <vt:lpstr>The need…</vt:lpstr>
      <vt:lpstr>How is this different?</vt:lpstr>
      <vt:lpstr>Can you Give me an example?</vt:lpstr>
      <vt:lpstr>How do I grade this?</vt:lpstr>
      <vt:lpstr>Can I have another example?</vt:lpstr>
      <vt:lpstr>How do I grade this?</vt:lpstr>
      <vt:lpstr>What are the benefits of this?</vt:lpstr>
      <vt:lpstr>THANKS FOR CHECKING THIS OUT! Please leave comments and questions for 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M. Sovak</dc:creator>
  <cp:lastModifiedBy>Melissa M. Sovak</cp:lastModifiedBy>
  <cp:revision>87</cp:revision>
  <dcterms:created xsi:type="dcterms:W3CDTF">2012-04-02T22:08:54Z</dcterms:created>
  <dcterms:modified xsi:type="dcterms:W3CDTF">2012-04-03T23:18:18Z</dcterms:modified>
</cp:coreProperties>
</file>