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748" autoAdjust="0"/>
  </p:normalViewPr>
  <p:slideViewPr>
    <p:cSldViewPr>
      <p:cViewPr varScale="1">
        <p:scale>
          <a:sx n="68" d="100"/>
          <a:sy n="68" d="100"/>
        </p:scale>
        <p:origin x="-20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2B0D0D-3F96-463A-B5DD-CEE00B91BF95}" type="datetimeFigureOut">
              <a:rPr lang="en-US" smtClean="0"/>
              <a:t>5/6/2012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A4F99-AB30-4867-9604-A085D796B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45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A4F99-AB30-4867-9604-A085D796BF3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0731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A4F99-AB30-4867-9604-A085D796BF3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7377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A4F99-AB30-4867-9604-A085D796BF3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7060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A4F99-AB30-4867-9604-A085D796BF3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586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A4F99-AB30-4867-9604-A085D796BF3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7377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A4F99-AB30-4867-9604-A085D796BF3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7377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A4F99-AB30-4867-9604-A085D796BF3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7377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A4F99-AB30-4867-9604-A085D796BF3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7377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A4F99-AB30-4867-9604-A085D796BF3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7377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A4F99-AB30-4867-9604-A085D796BF3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737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8C4740C-2E15-4B7D-A3FD-8833756F4369}" type="datetimeFigureOut">
              <a:rPr lang="en-US" smtClean="0"/>
              <a:t>5/6/2012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BDE0D3A-473E-444E-8696-E6778374EBDC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4740C-2E15-4B7D-A3FD-8833756F4369}" type="datetimeFigureOut">
              <a:rPr lang="en-US" smtClean="0"/>
              <a:t>5/6/2012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0D3A-473E-444E-8696-E6778374EB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4740C-2E15-4B7D-A3FD-8833756F4369}" type="datetimeFigureOut">
              <a:rPr lang="en-US" smtClean="0"/>
              <a:t>5/6/2012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0D3A-473E-444E-8696-E6778374EB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4740C-2E15-4B7D-A3FD-8833756F4369}" type="datetimeFigureOut">
              <a:rPr lang="en-US" smtClean="0"/>
              <a:t>5/6/2012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0D3A-473E-444E-8696-E6778374EB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4740C-2E15-4B7D-A3FD-8833756F4369}" type="datetimeFigureOut">
              <a:rPr lang="en-US" smtClean="0"/>
              <a:t>5/6/2012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0D3A-473E-444E-8696-E6778374EB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4740C-2E15-4B7D-A3FD-8833756F4369}" type="datetimeFigureOut">
              <a:rPr lang="en-US" smtClean="0"/>
              <a:t>5/6/2012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0D3A-473E-444E-8696-E6778374EBD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4740C-2E15-4B7D-A3FD-8833756F4369}" type="datetimeFigureOut">
              <a:rPr lang="en-US" smtClean="0"/>
              <a:t>5/6/2012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0D3A-473E-444E-8696-E6778374EB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4740C-2E15-4B7D-A3FD-8833756F4369}" type="datetimeFigureOut">
              <a:rPr lang="en-US" smtClean="0"/>
              <a:t>5/6/2012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0D3A-473E-444E-8696-E6778374EB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4740C-2E15-4B7D-A3FD-8833756F4369}" type="datetimeFigureOut">
              <a:rPr lang="en-US" smtClean="0"/>
              <a:t>5/6/2012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0D3A-473E-444E-8696-E6778374EB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4740C-2E15-4B7D-A3FD-8833756F4369}" type="datetimeFigureOut">
              <a:rPr lang="en-US" smtClean="0"/>
              <a:t>5/6/2012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0D3A-473E-444E-8696-E6778374EBDC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4740C-2E15-4B7D-A3FD-8833756F4369}" type="datetimeFigureOut">
              <a:rPr lang="en-US" smtClean="0"/>
              <a:t>5/6/2012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0D3A-473E-444E-8696-E6778374EB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8C4740C-2E15-4B7D-A3FD-8833756F4369}" type="datetimeFigureOut">
              <a:rPr lang="en-US" smtClean="0"/>
              <a:t>5/6/2012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BDE0D3A-473E-444E-8696-E6778374EBD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0" y="457200"/>
            <a:ext cx="3313355" cy="1702160"/>
          </a:xfrm>
        </p:spPr>
        <p:txBody>
          <a:bodyPr>
            <a:noAutofit/>
          </a:bodyPr>
          <a:lstStyle/>
          <a:p>
            <a:r>
              <a:rPr lang="en-US" sz="2400" dirty="0" smtClean="0"/>
              <a:t>How to Teach Modern Statistics </a:t>
            </a:r>
            <a:r>
              <a:rPr lang="en-US" sz="2400" dirty="0" smtClean="0"/>
              <a:t>When </a:t>
            </a:r>
            <a:r>
              <a:rPr lang="en-US" sz="2400" dirty="0" smtClean="0"/>
              <a:t>You Don’t Have Modern Technology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400" y="3581400"/>
            <a:ext cx="3309803" cy="2479829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Jon </a:t>
            </a:r>
            <a:r>
              <a:rPr lang="en-US" sz="4800" b="1" dirty="0" smtClean="0"/>
              <a:t>Oaks</a:t>
            </a:r>
          </a:p>
          <a:p>
            <a:r>
              <a:rPr lang="en-US" sz="2400" b="1" dirty="0" smtClean="0"/>
              <a:t>Macomb Community College</a:t>
            </a:r>
            <a:endParaRPr lang="en-US" sz="2400" b="1" dirty="0" smtClean="0"/>
          </a:p>
          <a:p>
            <a:r>
              <a:rPr lang="en-US" sz="2400" dirty="0" smtClean="0"/>
              <a:t>ECOTS Poster Presentation</a:t>
            </a:r>
          </a:p>
        </p:txBody>
      </p:sp>
    </p:spTree>
    <p:extLst>
      <p:ext uri="{BB962C8B-B14F-4D97-AF65-F5344CB8AC3E}">
        <p14:creationId xmlns:p14="http://schemas.microsoft.com/office/powerpoint/2010/main" val="3199011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48200" y="0"/>
            <a:ext cx="3877234" cy="533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400" dirty="0" smtClean="0"/>
              <a:t>Contact Information</a:t>
            </a:r>
            <a:endParaRPr lang="en-US" sz="2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4648200"/>
            <a:ext cx="6777317" cy="1717829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en-US" sz="4800" b="1" dirty="0" smtClean="0"/>
              <a:t>Jon </a:t>
            </a:r>
            <a:r>
              <a:rPr lang="en-US" sz="4800" b="1" dirty="0" smtClean="0"/>
              <a:t>Oaks</a:t>
            </a:r>
          </a:p>
          <a:p>
            <a:pPr marL="68580" indent="0">
              <a:buNone/>
            </a:pPr>
            <a:r>
              <a:rPr lang="en-US" sz="2600" b="1" dirty="0" smtClean="0"/>
              <a:t>Macomb Community College</a:t>
            </a:r>
            <a:endParaRPr lang="en-US" sz="2600" b="1" dirty="0" smtClean="0"/>
          </a:p>
          <a:p>
            <a:pPr marL="68580" indent="0">
              <a:buNone/>
            </a:pPr>
            <a:r>
              <a:rPr lang="en-US" sz="2600" dirty="0" smtClean="0"/>
              <a:t>http://www.jonoaks.com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4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8200" y="76200"/>
            <a:ext cx="3976744" cy="5313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915" y="1143000"/>
            <a:ext cx="7887694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1568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0" y="0"/>
            <a:ext cx="3877234" cy="533400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 Steak Problem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838200"/>
            <a:ext cx="6777317" cy="5562600"/>
          </a:xfrm>
        </p:spPr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en-US" dirty="0"/>
              <a:t>One purpose of displaying data graphically is to provide clues about trends. </a:t>
            </a:r>
            <a:r>
              <a:rPr lang="en-US" dirty="0" smtClean="0"/>
              <a:t>The </a:t>
            </a:r>
            <a:r>
              <a:rPr lang="en-US" dirty="0"/>
              <a:t>given values are weights (ounces) of steaks listed on a restaurant menu as "20 ounce porterhouse" steaks. </a:t>
            </a:r>
            <a:r>
              <a:rPr lang="en-US" dirty="0" smtClean="0"/>
              <a:t>The </a:t>
            </a:r>
            <a:r>
              <a:rPr lang="en-US" dirty="0"/>
              <a:t>weights are supposed to be 21 ounces because they supposedly lose an ounce when cooked. </a:t>
            </a:r>
            <a:r>
              <a:rPr lang="en-US" dirty="0" smtClean="0"/>
              <a:t> Create </a:t>
            </a:r>
            <a:r>
              <a:rPr lang="en-US" dirty="0"/>
              <a:t>a frequency distribution with 5 classes. Based on your distribution, comment on the advertised "20 ounce" steaks</a:t>
            </a:r>
            <a:r>
              <a:rPr lang="en-US" dirty="0" smtClean="0"/>
              <a:t>.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smtClean="0"/>
              <a:t>17  20  </a:t>
            </a:r>
            <a:r>
              <a:rPr lang="en-US" dirty="0"/>
              <a:t>21 </a:t>
            </a:r>
            <a:r>
              <a:rPr lang="en-US" dirty="0" smtClean="0"/>
              <a:t>18  </a:t>
            </a:r>
            <a:r>
              <a:rPr lang="en-US" dirty="0"/>
              <a:t>20  20  20  18  19 </a:t>
            </a:r>
            <a:r>
              <a:rPr lang="en-US" dirty="0" smtClean="0"/>
              <a:t>19 </a:t>
            </a:r>
          </a:p>
          <a:p>
            <a:pPr marL="68580" indent="0">
              <a:buNone/>
            </a:pPr>
            <a:r>
              <a:rPr lang="en-US" dirty="0"/>
              <a:t>20  19  21 </a:t>
            </a:r>
            <a:r>
              <a:rPr lang="en-US" dirty="0" smtClean="0"/>
              <a:t>20  </a:t>
            </a:r>
            <a:r>
              <a:rPr lang="en-US" dirty="0"/>
              <a:t>18  20  20  19  18 </a:t>
            </a:r>
            <a:r>
              <a:rPr lang="en-US" dirty="0" smtClean="0"/>
              <a:t>19</a:t>
            </a:r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r>
              <a:rPr lang="en-US" sz="1700" b="1" dirty="0" smtClean="0"/>
              <a:t>Source: </a:t>
            </a:r>
            <a:r>
              <a:rPr lang="en-US" sz="1700" dirty="0" smtClean="0"/>
              <a:t>Test Bank for </a:t>
            </a:r>
            <a:r>
              <a:rPr lang="en-US" sz="1700" u="sng" dirty="0" smtClean="0"/>
              <a:t>Elementary Statistics</a:t>
            </a:r>
            <a:r>
              <a:rPr lang="en-US" sz="1700" dirty="0" smtClean="0"/>
              <a:t>, 11</a:t>
            </a:r>
            <a:r>
              <a:rPr lang="en-US" sz="1700" baseline="30000" dirty="0" smtClean="0"/>
              <a:t>th</a:t>
            </a:r>
            <a:r>
              <a:rPr lang="en-US" sz="1700" dirty="0" smtClean="0"/>
              <a:t> </a:t>
            </a:r>
            <a:r>
              <a:rPr lang="en-US" sz="1700" dirty="0" smtClean="0"/>
              <a:t>Edition, </a:t>
            </a:r>
            <a:r>
              <a:rPr lang="en-US" sz="1700" dirty="0" smtClean="0"/>
              <a:t>Triola.</a:t>
            </a:r>
          </a:p>
          <a:p>
            <a:pPr marL="6858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756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914400"/>
            <a:ext cx="6777317" cy="4918229"/>
          </a:xfrm>
        </p:spPr>
        <p:txBody>
          <a:bodyPr/>
          <a:lstStyle/>
          <a:p>
            <a:r>
              <a:rPr lang="en-US" dirty="0" smtClean="0"/>
              <a:t>Summarizing and Graphing Data</a:t>
            </a:r>
          </a:p>
          <a:p>
            <a:pPr lvl="1"/>
            <a:r>
              <a:rPr lang="en-US" dirty="0"/>
              <a:t>Cumulative Frequency Distribution</a:t>
            </a:r>
          </a:p>
          <a:p>
            <a:pPr lvl="1"/>
            <a:r>
              <a:rPr lang="en-US" dirty="0"/>
              <a:t>Relative Frequency Distribution</a:t>
            </a:r>
          </a:p>
          <a:p>
            <a:pPr lvl="1"/>
            <a:r>
              <a:rPr lang="en-US" dirty="0"/>
              <a:t>Percent Frequency Distribution</a:t>
            </a:r>
          </a:p>
          <a:p>
            <a:pPr lvl="1"/>
            <a:r>
              <a:rPr lang="en-US" dirty="0"/>
              <a:t>Histogram</a:t>
            </a:r>
          </a:p>
          <a:p>
            <a:pPr lvl="1"/>
            <a:r>
              <a:rPr lang="en-US" dirty="0"/>
              <a:t>Relative Frequency </a:t>
            </a:r>
            <a:r>
              <a:rPr lang="en-US" dirty="0" smtClean="0"/>
              <a:t>Histogram</a:t>
            </a:r>
            <a:endParaRPr lang="en-US" dirty="0"/>
          </a:p>
          <a:p>
            <a:pPr marL="68580" indent="0">
              <a:buNone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48200" y="0"/>
            <a:ext cx="3877234" cy="533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400" dirty="0" smtClean="0"/>
              <a:t>Extending the Problem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74464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914400"/>
            <a:ext cx="6777317" cy="4918229"/>
          </a:xfrm>
        </p:spPr>
        <p:txBody>
          <a:bodyPr/>
          <a:lstStyle/>
          <a:p>
            <a:r>
              <a:rPr lang="en-US" dirty="0" smtClean="0"/>
              <a:t>Describing </a:t>
            </a:r>
            <a:r>
              <a:rPr lang="en-US" dirty="0"/>
              <a:t>and </a:t>
            </a:r>
            <a:r>
              <a:rPr lang="en-US" dirty="0" smtClean="0"/>
              <a:t>Exploring Data</a:t>
            </a:r>
            <a:endParaRPr lang="en-US" dirty="0"/>
          </a:p>
          <a:p>
            <a:pPr lvl="1"/>
            <a:r>
              <a:rPr lang="en-US" dirty="0"/>
              <a:t>Mean</a:t>
            </a:r>
          </a:p>
          <a:p>
            <a:pPr lvl="1"/>
            <a:r>
              <a:rPr lang="en-US" dirty="0"/>
              <a:t>Median</a:t>
            </a:r>
          </a:p>
          <a:p>
            <a:pPr lvl="1"/>
            <a:r>
              <a:rPr lang="en-US" dirty="0"/>
              <a:t>Mode</a:t>
            </a:r>
          </a:p>
          <a:p>
            <a:pPr lvl="1"/>
            <a:r>
              <a:rPr lang="en-US" dirty="0" smtClean="0"/>
              <a:t>Midrange</a:t>
            </a:r>
          </a:p>
          <a:p>
            <a:pPr lvl="1"/>
            <a:r>
              <a:rPr lang="en-US" dirty="0" smtClean="0"/>
              <a:t>Mean from Frequency Chart</a:t>
            </a:r>
          </a:p>
          <a:p>
            <a:pPr lvl="1"/>
            <a:r>
              <a:rPr lang="en-US" dirty="0" smtClean="0"/>
              <a:t>Standard Deviation</a:t>
            </a:r>
          </a:p>
          <a:p>
            <a:pPr lvl="1"/>
            <a:r>
              <a:rPr lang="en-US" dirty="0" smtClean="0"/>
              <a:t>Quartiles</a:t>
            </a:r>
          </a:p>
          <a:p>
            <a:pPr lvl="1"/>
            <a:r>
              <a:rPr lang="en-US" dirty="0" smtClean="0"/>
              <a:t>Percentiles</a:t>
            </a:r>
          </a:p>
          <a:p>
            <a:pPr lvl="1"/>
            <a:endParaRPr lang="en-US" dirty="0"/>
          </a:p>
          <a:p>
            <a:pPr marL="68580" indent="0">
              <a:buNone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48200" y="0"/>
            <a:ext cx="3877234" cy="533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400" dirty="0" smtClean="0"/>
              <a:t>Extending the Problem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69029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914400"/>
            <a:ext cx="6777317" cy="4918229"/>
          </a:xfrm>
        </p:spPr>
        <p:txBody>
          <a:bodyPr/>
          <a:lstStyle/>
          <a:p>
            <a:r>
              <a:rPr lang="en-US" dirty="0" smtClean="0"/>
              <a:t>Probability</a:t>
            </a:r>
          </a:p>
          <a:p>
            <a:endParaRPr lang="en-US" dirty="0"/>
          </a:p>
          <a:p>
            <a:pPr marL="68580" indent="0">
              <a:buNone/>
            </a:pPr>
            <a:r>
              <a:rPr lang="en-US" dirty="0" smtClean="0"/>
              <a:t>Suppose that in addition to steak, the restaurant also serves chicken.  The weights of 20 pieces of chicken are as follows: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smtClean="0"/>
              <a:t>17 19 17 21 17 21 18 21 19 21</a:t>
            </a:r>
          </a:p>
          <a:p>
            <a:pPr marL="68580" indent="0">
              <a:buNone/>
            </a:pPr>
            <a:r>
              <a:rPr lang="en-US" dirty="0" smtClean="0"/>
              <a:t>20 17 20 18 19 20 20 17 21 20</a:t>
            </a:r>
            <a:endParaRPr lang="en-US" dirty="0"/>
          </a:p>
          <a:p>
            <a:pPr marL="68580" indent="0">
              <a:buNone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48200" y="0"/>
            <a:ext cx="3877234" cy="533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400" dirty="0" smtClean="0"/>
              <a:t>Extending the Problem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67170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914400"/>
            <a:ext cx="6777317" cy="4918229"/>
          </a:xfrm>
        </p:spPr>
        <p:txBody>
          <a:bodyPr/>
          <a:lstStyle/>
          <a:p>
            <a:r>
              <a:rPr lang="en-US" dirty="0" smtClean="0"/>
              <a:t>Find each of the following probabilities:</a:t>
            </a:r>
          </a:p>
          <a:p>
            <a:pPr lvl="1"/>
            <a:r>
              <a:rPr lang="en-US" dirty="0" smtClean="0"/>
              <a:t>P(chicken)</a:t>
            </a:r>
          </a:p>
          <a:p>
            <a:pPr lvl="1"/>
            <a:r>
              <a:rPr lang="en-US" dirty="0" smtClean="0"/>
              <a:t>P(not steak)</a:t>
            </a:r>
          </a:p>
          <a:p>
            <a:pPr lvl="1"/>
            <a:r>
              <a:rPr lang="en-US" dirty="0" smtClean="0"/>
              <a:t>P(chicken or 17oz)</a:t>
            </a:r>
          </a:p>
          <a:p>
            <a:pPr lvl="1"/>
            <a:r>
              <a:rPr lang="en-US" dirty="0" smtClean="0"/>
              <a:t>P(steak and 20oz)</a:t>
            </a:r>
          </a:p>
          <a:p>
            <a:pPr lvl="1"/>
            <a:r>
              <a:rPr lang="en-US" dirty="0" smtClean="0"/>
              <a:t>P(not chicken or 18oz)</a:t>
            </a:r>
          </a:p>
          <a:p>
            <a:pPr lvl="1"/>
            <a:r>
              <a:rPr lang="en-US" dirty="0" smtClean="0"/>
              <a:t>P(not chicken and 18oz)</a:t>
            </a:r>
          </a:p>
          <a:p>
            <a:pPr lvl="1"/>
            <a:r>
              <a:rPr lang="en-US" dirty="0" smtClean="0"/>
              <a:t>P(not chicken and not 18oz)</a:t>
            </a:r>
          </a:p>
          <a:p>
            <a:pPr lvl="1"/>
            <a:r>
              <a:rPr lang="en-US" dirty="0" smtClean="0"/>
              <a:t>P(chicken and 19oz)</a:t>
            </a:r>
          </a:p>
          <a:p>
            <a:pPr lvl="1"/>
            <a:r>
              <a:rPr lang="en-US" dirty="0" smtClean="0"/>
              <a:t>P(not 21oz)</a:t>
            </a:r>
          </a:p>
          <a:p>
            <a:pPr lvl="1"/>
            <a:r>
              <a:rPr lang="en-US" dirty="0" smtClean="0"/>
              <a:t>P(not chicken and not steak)</a:t>
            </a:r>
          </a:p>
          <a:p>
            <a:pPr lvl="1"/>
            <a:r>
              <a:rPr lang="en-US" dirty="0" smtClean="0"/>
              <a:t>P(not chicken or not steak)</a:t>
            </a:r>
            <a:endParaRPr lang="en-US" dirty="0"/>
          </a:p>
          <a:p>
            <a:pPr marL="68580" indent="0">
              <a:buNone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48200" y="0"/>
            <a:ext cx="3877234" cy="533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400" dirty="0" smtClean="0"/>
              <a:t>Extending the Problem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05075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48200" y="0"/>
            <a:ext cx="3877234" cy="533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400" dirty="0" smtClean="0"/>
              <a:t>Other Initiatives</a:t>
            </a:r>
            <a:endParaRPr lang="en-US" sz="2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43492" y="838200"/>
            <a:ext cx="6777317" cy="4994429"/>
          </a:xfrm>
        </p:spPr>
        <p:txBody>
          <a:bodyPr>
            <a:normAutofit/>
          </a:bodyPr>
          <a:lstStyle/>
          <a:p>
            <a:r>
              <a:rPr lang="en-US" dirty="0"/>
              <a:t>Rearranged classroom desks so that students are working in small groups of six students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Used In-Class Activities, some of which I have posted online at http://bit.ly/algebragames</a:t>
            </a:r>
            <a:endParaRPr lang="en-US" dirty="0"/>
          </a:p>
          <a:p>
            <a:r>
              <a:rPr lang="en-US" dirty="0" smtClean="0"/>
              <a:t>Implemented Mathematics On Target Tutoring (MOTT) Supplemental Instruction Sessions for Statistics Courses</a:t>
            </a:r>
          </a:p>
        </p:txBody>
      </p:sp>
    </p:spTree>
    <p:extLst>
      <p:ext uri="{BB962C8B-B14F-4D97-AF65-F5344CB8AC3E}">
        <p14:creationId xmlns:p14="http://schemas.microsoft.com/office/powerpoint/2010/main" val="3548204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48200" y="0"/>
            <a:ext cx="3877234" cy="533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400" dirty="0" smtClean="0"/>
              <a:t>Other Initiatives</a:t>
            </a:r>
            <a:endParaRPr lang="en-US" sz="2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43492" y="838200"/>
            <a:ext cx="6777317" cy="4994429"/>
          </a:xfrm>
        </p:spPr>
        <p:txBody>
          <a:bodyPr>
            <a:normAutofit/>
          </a:bodyPr>
          <a:lstStyle/>
          <a:p>
            <a:r>
              <a:rPr lang="en-US" dirty="0"/>
              <a:t>Required use of TI-84 with Updated Operating System</a:t>
            </a:r>
          </a:p>
          <a:p>
            <a:r>
              <a:rPr lang="en-US" dirty="0"/>
              <a:t>Used ‘StatViz’ app on the iPad to help students visualize statistics</a:t>
            </a:r>
          </a:p>
          <a:p>
            <a:r>
              <a:rPr lang="en-US" dirty="0"/>
              <a:t>Encouraged students to do homework online </a:t>
            </a:r>
            <a:r>
              <a:rPr lang="en-US" dirty="0" smtClean="0"/>
              <a:t>and to only </a:t>
            </a:r>
            <a:r>
              <a:rPr lang="en-US" dirty="0"/>
              <a:t>buy the </a:t>
            </a:r>
            <a:r>
              <a:rPr lang="en-US" dirty="0" smtClean="0"/>
              <a:t>eBook.</a:t>
            </a:r>
            <a:endParaRPr lang="en-US" dirty="0"/>
          </a:p>
          <a:p>
            <a:r>
              <a:rPr lang="en-US" dirty="0"/>
              <a:t>Supplemented course materials via ‘Web Enhancement’ with the College’s Learning Management System</a:t>
            </a:r>
          </a:p>
        </p:txBody>
      </p:sp>
    </p:spTree>
    <p:extLst>
      <p:ext uri="{BB962C8B-B14F-4D97-AF65-F5344CB8AC3E}">
        <p14:creationId xmlns:p14="http://schemas.microsoft.com/office/powerpoint/2010/main" val="28589688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41</TotalTime>
  <Words>394</Words>
  <Application>Microsoft Office PowerPoint</Application>
  <PresentationFormat>On-screen Show (4:3)</PresentationFormat>
  <Paragraphs>72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Austin</vt:lpstr>
      <vt:lpstr>How to Teach Modern Statistics When You Don’t Have Modern Technology</vt:lpstr>
      <vt:lpstr>The Problem</vt:lpstr>
      <vt:lpstr>The Steak Problem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</dc:creator>
  <cp:lastModifiedBy>Jon</cp:lastModifiedBy>
  <cp:revision>13</cp:revision>
  <dcterms:created xsi:type="dcterms:W3CDTF">2012-04-15T19:47:41Z</dcterms:created>
  <dcterms:modified xsi:type="dcterms:W3CDTF">2012-05-07T02:44:21Z</dcterms:modified>
</cp:coreProperties>
</file>