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36" r:id="rId1"/>
  </p:sldMasterIdLst>
  <p:sldIdLst>
    <p:sldId id="256" r:id="rId2"/>
    <p:sldId id="257" r:id="rId3"/>
    <p:sldId id="258" r:id="rId4"/>
    <p:sldId id="260" r:id="rId5"/>
    <p:sldId id="263" r:id="rId6"/>
    <p:sldId id="261" r:id="rId7"/>
    <p:sldId id="262" r:id="rId8"/>
    <p:sldId id="273" r:id="rId9"/>
    <p:sldId id="267" r:id="rId10"/>
    <p:sldId id="271" r:id="rId11"/>
    <p:sldId id="270" r:id="rId1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769BF41-C518-47CB-BF16-8A2264BFE37E}" type="datetimeFigureOut">
              <a:rPr lang="en-US" smtClean="0"/>
              <a:pPr/>
              <a:t>5/6/2012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3BB75B0-7D1E-430A-9DB3-B61D2E7399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69BF41-C518-47CB-BF16-8A2264BFE37E}" type="datetimeFigureOut">
              <a:rPr lang="en-US" smtClean="0"/>
              <a:pPr/>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B75B0-7D1E-430A-9DB3-B61D2E7399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69BF41-C518-47CB-BF16-8A2264BFE37E}" type="datetimeFigureOut">
              <a:rPr lang="en-US" smtClean="0"/>
              <a:pPr/>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B75B0-7D1E-430A-9DB3-B61D2E7399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769BF41-C518-47CB-BF16-8A2264BFE37E}" type="datetimeFigureOut">
              <a:rPr lang="en-US" smtClean="0"/>
              <a:pPr/>
              <a:t>5/6/2012</a:t>
            </a:fld>
            <a:endParaRPr lang="en-US"/>
          </a:p>
        </p:txBody>
      </p:sp>
      <p:sp>
        <p:nvSpPr>
          <p:cNvPr id="9" name="Slide Number Placeholder 8"/>
          <p:cNvSpPr>
            <a:spLocks noGrp="1"/>
          </p:cNvSpPr>
          <p:nvPr>
            <p:ph type="sldNum" sz="quarter" idx="15"/>
          </p:nvPr>
        </p:nvSpPr>
        <p:spPr/>
        <p:txBody>
          <a:bodyPr rtlCol="0"/>
          <a:lstStyle/>
          <a:p>
            <a:fld id="{23BB75B0-7D1E-430A-9DB3-B61D2E7399C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769BF41-C518-47CB-BF16-8A2264BFE37E}" type="datetimeFigureOut">
              <a:rPr lang="en-US" smtClean="0"/>
              <a:pPr/>
              <a:t>5/6/2012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3BB75B0-7D1E-430A-9DB3-B61D2E7399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769BF41-C518-47CB-BF16-8A2264BFE37E}" type="datetimeFigureOut">
              <a:rPr lang="en-US" smtClean="0"/>
              <a:pPr/>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B75B0-7D1E-430A-9DB3-B61D2E7399C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769BF41-C518-47CB-BF16-8A2264BFE37E}" type="datetimeFigureOut">
              <a:rPr lang="en-US" smtClean="0"/>
              <a:pPr/>
              <a:t>5/6/2012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BB75B0-7D1E-430A-9DB3-B61D2E7399C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769BF41-C518-47CB-BF16-8A2264BFE37E}" type="datetimeFigureOut">
              <a:rPr lang="en-US" smtClean="0"/>
              <a:pPr/>
              <a:t>5/6/2012</a:t>
            </a:fld>
            <a:endParaRPr lang="en-US"/>
          </a:p>
        </p:txBody>
      </p:sp>
      <p:sp>
        <p:nvSpPr>
          <p:cNvPr id="7" name="Slide Number Placeholder 6"/>
          <p:cNvSpPr>
            <a:spLocks noGrp="1"/>
          </p:cNvSpPr>
          <p:nvPr>
            <p:ph type="sldNum" sz="quarter" idx="11"/>
          </p:nvPr>
        </p:nvSpPr>
        <p:spPr/>
        <p:txBody>
          <a:bodyPr rtlCol="0"/>
          <a:lstStyle/>
          <a:p>
            <a:fld id="{23BB75B0-7D1E-430A-9DB3-B61D2E7399C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9BF41-C518-47CB-BF16-8A2264BFE37E}" type="datetimeFigureOut">
              <a:rPr lang="en-US" smtClean="0"/>
              <a:pPr/>
              <a:t>5/6/2012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BB75B0-7D1E-430A-9DB3-B61D2E7399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769BF41-C518-47CB-BF16-8A2264BFE37E}" type="datetimeFigureOut">
              <a:rPr lang="en-US" smtClean="0"/>
              <a:pPr/>
              <a:t>5/6/2012</a:t>
            </a:fld>
            <a:endParaRPr lang="en-US"/>
          </a:p>
        </p:txBody>
      </p:sp>
      <p:sp>
        <p:nvSpPr>
          <p:cNvPr id="22" name="Slide Number Placeholder 21"/>
          <p:cNvSpPr>
            <a:spLocks noGrp="1"/>
          </p:cNvSpPr>
          <p:nvPr>
            <p:ph type="sldNum" sz="quarter" idx="15"/>
          </p:nvPr>
        </p:nvSpPr>
        <p:spPr/>
        <p:txBody>
          <a:bodyPr rtlCol="0"/>
          <a:lstStyle/>
          <a:p>
            <a:fld id="{23BB75B0-7D1E-430A-9DB3-B61D2E7399C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769BF41-C518-47CB-BF16-8A2264BFE37E}" type="datetimeFigureOut">
              <a:rPr lang="en-US" smtClean="0"/>
              <a:pPr/>
              <a:t>5/6/2012</a:t>
            </a:fld>
            <a:endParaRPr lang="en-US"/>
          </a:p>
        </p:txBody>
      </p:sp>
      <p:sp>
        <p:nvSpPr>
          <p:cNvPr id="18" name="Slide Number Placeholder 17"/>
          <p:cNvSpPr>
            <a:spLocks noGrp="1"/>
          </p:cNvSpPr>
          <p:nvPr>
            <p:ph type="sldNum" sz="quarter" idx="11"/>
          </p:nvPr>
        </p:nvSpPr>
        <p:spPr/>
        <p:txBody>
          <a:bodyPr rtlCol="0"/>
          <a:lstStyle/>
          <a:p>
            <a:fld id="{23BB75B0-7D1E-430A-9DB3-B61D2E7399C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769BF41-C518-47CB-BF16-8A2264BFE37E}" type="datetimeFigureOut">
              <a:rPr lang="en-US" smtClean="0"/>
              <a:pPr/>
              <a:t>5/6/2012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3BB75B0-7D1E-430A-9DB3-B61D2E7399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ndiana.edu/~teaching/" TargetMode="External"/><Relationship Id="rId2" Type="http://schemas.openxmlformats.org/officeDocument/2006/relationships/hyperlink" Target="http://www.amstat.org/publications/jse/v10n2/garfield.%20html" TargetMode="External"/><Relationship Id="rId1" Type="http://schemas.openxmlformats.org/officeDocument/2006/relationships/slideLayout" Target="../slideLayouts/slideLayout2.xml"/><Relationship Id="rId5" Type="http://schemas.openxmlformats.org/officeDocument/2006/relationships/hyperlink" Target="http://www.evaluationandstatistics.com/sitebuildercontent/sitebuilderfiles/bizwatersats36monkey.pdf" TargetMode="External"/><Relationship Id="rId4" Type="http://schemas.openxmlformats.org/officeDocument/2006/relationships/hyperlink" Target="http://evaluationandstatistics.com/JSM200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981200"/>
            <a:ext cx="7772400" cy="1470025"/>
          </a:xfrm>
        </p:spPr>
        <p:txBody>
          <a:bodyPr>
            <a:noAutofit/>
          </a:bodyPr>
          <a:lstStyle/>
          <a:p>
            <a:r>
              <a:rPr lang="en-US" sz="3200" dirty="0" smtClean="0"/>
              <a:t>A Two Semester Study: The Effects of an Audience Response System (ARS) on Achievement and Attitudes Towards Statistics in  An introductory Statistics Class</a:t>
            </a:r>
            <a:endParaRPr lang="en-US" sz="3200" dirty="0"/>
          </a:p>
        </p:txBody>
      </p:sp>
      <p:sp>
        <p:nvSpPr>
          <p:cNvPr id="3" name="Subtitle 2"/>
          <p:cNvSpPr>
            <a:spLocks noGrp="1"/>
          </p:cNvSpPr>
          <p:nvPr>
            <p:ph type="subTitle" idx="1"/>
          </p:nvPr>
        </p:nvSpPr>
        <p:spPr/>
        <p:txBody>
          <a:bodyPr>
            <a:normAutofit fontScale="62500" lnSpcReduction="20000"/>
          </a:bodyPr>
          <a:lstStyle/>
          <a:p>
            <a:r>
              <a:rPr lang="en-US" dirty="0" smtClean="0"/>
              <a:t>Megan </a:t>
            </a:r>
            <a:r>
              <a:rPr lang="en-US" dirty="0" err="1" smtClean="0"/>
              <a:t>Mocko</a:t>
            </a:r>
            <a:endParaRPr lang="en-US" dirty="0" smtClean="0"/>
          </a:p>
          <a:p>
            <a:r>
              <a:rPr lang="en-US" dirty="0" smtClean="0"/>
              <a:t>Department of Statistics, University of Florida</a:t>
            </a:r>
          </a:p>
          <a:p>
            <a:r>
              <a:rPr lang="en-US" dirty="0" smtClean="0"/>
              <a:t>Brad </a:t>
            </a:r>
            <a:r>
              <a:rPr lang="en-US" dirty="0" err="1" smtClean="0"/>
              <a:t>Hartlaub</a:t>
            </a:r>
            <a:endParaRPr lang="en-US" dirty="0" smtClean="0"/>
          </a:p>
          <a:p>
            <a:r>
              <a:rPr lang="en-US" dirty="0" smtClean="0"/>
              <a:t>Department of Mathematics, Kenyon College</a:t>
            </a:r>
          </a:p>
          <a:p>
            <a:r>
              <a:rPr lang="en-US" dirty="0" smtClean="0"/>
              <a:t>Tim </a:t>
            </a:r>
            <a:r>
              <a:rPr lang="en-US" smtClean="0"/>
              <a:t>Jacobbe</a:t>
            </a:r>
            <a:r>
              <a:rPr lang="en-US" dirty="0" smtClean="0"/>
              <a:t> </a:t>
            </a:r>
          </a:p>
          <a:p>
            <a:r>
              <a:rPr lang="en-US" dirty="0" smtClean="0"/>
              <a:t>School of Teaching and Learning, University of Florida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a:bodyPr>
          <a:lstStyle/>
          <a:p>
            <a:r>
              <a:rPr lang="en-US" dirty="0" smtClean="0"/>
              <a:t>Analysis and Conclusions</a:t>
            </a:r>
            <a:endParaRPr lang="en-US" dirty="0"/>
          </a:p>
        </p:txBody>
      </p:sp>
      <p:sp>
        <p:nvSpPr>
          <p:cNvPr id="3" name="Content Placeholder 2"/>
          <p:cNvSpPr>
            <a:spLocks noGrp="1"/>
          </p:cNvSpPr>
          <p:nvPr>
            <p:ph sz="quarter" idx="1"/>
          </p:nvPr>
        </p:nvSpPr>
        <p:spPr>
          <a:xfrm>
            <a:off x="457200" y="914400"/>
            <a:ext cx="7467600" cy="5715000"/>
          </a:xfrm>
        </p:spPr>
        <p:txBody>
          <a:bodyPr>
            <a:normAutofit fontScale="55000" lnSpcReduction="20000"/>
          </a:bodyPr>
          <a:lstStyle/>
          <a:p>
            <a:r>
              <a:rPr lang="en-US" sz="3800" dirty="0" smtClean="0"/>
              <a:t>Analysis</a:t>
            </a:r>
          </a:p>
          <a:p>
            <a:pPr marL="640080" lvl="2" indent="0">
              <a:buNone/>
            </a:pPr>
            <a:r>
              <a:rPr lang="en-US" dirty="0" smtClean="0">
                <a:latin typeface="Courier New" pitchFamily="49" charset="0"/>
                <a:cs typeface="Courier New" pitchFamily="49" charset="0"/>
              </a:rPr>
              <a:t>The </a:t>
            </a:r>
            <a:r>
              <a:rPr lang="en-US" dirty="0">
                <a:latin typeface="Courier New" pitchFamily="49" charset="0"/>
                <a:cs typeface="Courier New" pitchFamily="49" charset="0"/>
              </a:rPr>
              <a:t>regression equation is</a:t>
            </a:r>
          </a:p>
          <a:p>
            <a:pPr marL="365760" lvl="1" indent="0">
              <a:buNone/>
            </a:pPr>
            <a:r>
              <a:rPr lang="en-US" dirty="0" err="1">
                <a:latin typeface="Courier New" pitchFamily="49" charset="0"/>
                <a:cs typeface="Courier New" pitchFamily="49" charset="0"/>
              </a:rPr>
              <a:t>GradeInClass</a:t>
            </a:r>
            <a:r>
              <a:rPr lang="en-US" dirty="0">
                <a:latin typeface="Courier New" pitchFamily="49" charset="0"/>
                <a:cs typeface="Courier New" pitchFamily="49" charset="0"/>
              </a:rPr>
              <a:t> = 1606 - 3.60 </a:t>
            </a:r>
            <a:r>
              <a:rPr lang="en-US" dirty="0" err="1">
                <a:latin typeface="Courier New" pitchFamily="49" charset="0"/>
                <a:cs typeface="Courier New" pitchFamily="49" charset="0"/>
              </a:rPr>
              <a:t>ClickerIndicator</a:t>
            </a:r>
            <a:r>
              <a:rPr lang="en-US" dirty="0">
                <a:latin typeface="Courier New" pitchFamily="49" charset="0"/>
                <a:cs typeface="Courier New" pitchFamily="49" charset="0"/>
              </a:rPr>
              <a:t> - 0.76 </a:t>
            </a:r>
            <a:r>
              <a:rPr lang="en-US" dirty="0" err="1">
                <a:latin typeface="Courier New" pitchFamily="49" charset="0"/>
                <a:cs typeface="Courier New" pitchFamily="49" charset="0"/>
              </a:rPr>
              <a:t>Year_Indicator</a:t>
            </a:r>
            <a:endParaRPr lang="en-US" dirty="0">
              <a:latin typeface="Courier New" pitchFamily="49" charset="0"/>
              <a:cs typeface="Courier New" pitchFamily="49" charset="0"/>
            </a:endParaRPr>
          </a:p>
          <a:p>
            <a:pPr marL="365760" lvl="1" indent="0">
              <a:buNone/>
            </a:pPr>
            <a:r>
              <a:rPr lang="en-US" dirty="0">
                <a:latin typeface="Courier New" pitchFamily="49" charset="0"/>
                <a:cs typeface="Courier New" pitchFamily="49" charset="0"/>
              </a:rPr>
              <a:t>               + 12.1 </a:t>
            </a:r>
            <a:r>
              <a:rPr lang="en-US" dirty="0" err="1">
                <a:latin typeface="Courier New" pitchFamily="49" charset="0"/>
                <a:cs typeface="Courier New" pitchFamily="49" charset="0"/>
              </a:rPr>
              <a:t>GenderIndicator</a:t>
            </a:r>
            <a:r>
              <a:rPr lang="en-US" dirty="0">
                <a:latin typeface="Courier New" pitchFamily="49" charset="0"/>
                <a:cs typeface="Courier New" pitchFamily="49" charset="0"/>
              </a:rPr>
              <a:t> - 4.45 Affect + 3.38 </a:t>
            </a:r>
            <a:r>
              <a:rPr lang="en-US" dirty="0" err="1">
                <a:latin typeface="Courier New" pitchFamily="49" charset="0"/>
                <a:cs typeface="Courier New" pitchFamily="49" charset="0"/>
              </a:rPr>
              <a:t>Cogn.Comp</a:t>
            </a:r>
            <a:endParaRPr lang="en-US" dirty="0">
              <a:latin typeface="Courier New" pitchFamily="49" charset="0"/>
              <a:cs typeface="Courier New" pitchFamily="49" charset="0"/>
            </a:endParaRPr>
          </a:p>
          <a:p>
            <a:pPr marL="365760" lvl="1" indent="0">
              <a:buNone/>
            </a:pPr>
            <a:r>
              <a:rPr lang="en-US" dirty="0">
                <a:latin typeface="Courier New" pitchFamily="49" charset="0"/>
                <a:cs typeface="Courier New" pitchFamily="49" charset="0"/>
              </a:rPr>
              <a:t>               - 2.60 Difficulty - 0.31 Interest - 0.32 Effort</a:t>
            </a:r>
          </a:p>
          <a:p>
            <a:pPr marL="365760" lvl="1" indent="0">
              <a:buNone/>
            </a:pPr>
            <a:endParaRPr lang="en-US" dirty="0">
              <a:latin typeface="Courier New" pitchFamily="49" charset="0"/>
              <a:cs typeface="Courier New" pitchFamily="49" charset="0"/>
            </a:endParaRPr>
          </a:p>
          <a:p>
            <a:pPr marL="365760" lvl="1" indent="0">
              <a:buNone/>
            </a:pPr>
            <a:endParaRPr lang="en-US" dirty="0">
              <a:latin typeface="Courier New" pitchFamily="49" charset="0"/>
              <a:cs typeface="Courier New" pitchFamily="49" charset="0"/>
            </a:endParaRPr>
          </a:p>
          <a:p>
            <a:pPr marL="365760" lvl="1" indent="0">
              <a:buNone/>
            </a:pPr>
            <a:r>
              <a:rPr lang="en-US" dirty="0">
                <a:latin typeface="Courier New" pitchFamily="49" charset="0"/>
                <a:cs typeface="Courier New" pitchFamily="49" charset="0"/>
              </a:rPr>
              <a:t>Predictor           </a:t>
            </a:r>
            <a:r>
              <a:rPr lang="en-US" dirty="0" err="1">
                <a:latin typeface="Courier New" pitchFamily="49" charset="0"/>
                <a:cs typeface="Courier New" pitchFamily="49" charset="0"/>
              </a:rPr>
              <a:t>Coef</a:t>
            </a:r>
            <a:r>
              <a:rPr lang="en-US" dirty="0">
                <a:latin typeface="Courier New" pitchFamily="49" charset="0"/>
                <a:cs typeface="Courier New" pitchFamily="49" charset="0"/>
              </a:rPr>
              <a:t>  SE </a:t>
            </a:r>
            <a:r>
              <a:rPr lang="en-US" dirty="0" err="1">
                <a:latin typeface="Courier New" pitchFamily="49" charset="0"/>
                <a:cs typeface="Courier New" pitchFamily="49" charset="0"/>
              </a:rPr>
              <a:t>Coef</a:t>
            </a:r>
            <a:r>
              <a:rPr lang="en-US" dirty="0">
                <a:latin typeface="Courier New" pitchFamily="49" charset="0"/>
                <a:cs typeface="Courier New" pitchFamily="49" charset="0"/>
              </a:rPr>
              <a:t>      T      P</a:t>
            </a:r>
          </a:p>
          <a:p>
            <a:pPr marL="365760" lvl="1" indent="0">
              <a:buNone/>
            </a:pPr>
            <a:r>
              <a:rPr lang="fr-FR" dirty="0">
                <a:latin typeface="Courier New" pitchFamily="49" charset="0"/>
                <a:cs typeface="Courier New" pitchFamily="49" charset="0"/>
              </a:rPr>
              <a:t>Constant            1606     7058   0.23  0.821</a:t>
            </a:r>
          </a:p>
          <a:p>
            <a:pPr marL="365760" lvl="1" indent="0">
              <a:buNone/>
            </a:pPr>
            <a:r>
              <a:rPr lang="en-US" dirty="0" err="1">
                <a:latin typeface="Courier New" pitchFamily="49" charset="0"/>
                <a:cs typeface="Courier New" pitchFamily="49" charset="0"/>
              </a:rPr>
              <a:t>ClickerIndicator</a:t>
            </a:r>
            <a:r>
              <a:rPr lang="en-US" dirty="0">
                <a:latin typeface="Courier New" pitchFamily="49" charset="0"/>
                <a:cs typeface="Courier New" pitchFamily="49" charset="0"/>
              </a:rPr>
              <a:t>  -3.599    3.391  -1.06  0.295</a:t>
            </a:r>
          </a:p>
          <a:p>
            <a:pPr marL="365760" lvl="1" indent="0">
              <a:buNone/>
            </a:pPr>
            <a:r>
              <a:rPr lang="en-US" dirty="0" err="1">
                <a:latin typeface="Courier New" pitchFamily="49" charset="0"/>
                <a:cs typeface="Courier New" pitchFamily="49" charset="0"/>
              </a:rPr>
              <a:t>Year_Indicator</a:t>
            </a:r>
            <a:r>
              <a:rPr lang="en-US" dirty="0">
                <a:latin typeface="Courier New" pitchFamily="49" charset="0"/>
                <a:cs typeface="Courier New" pitchFamily="49" charset="0"/>
              </a:rPr>
              <a:t>    -0.759    3.512  -0.22  0.830</a:t>
            </a:r>
          </a:p>
          <a:p>
            <a:pPr marL="365760" lvl="1" indent="0">
              <a:buNone/>
            </a:pPr>
            <a:r>
              <a:rPr lang="en-US" dirty="0" err="1">
                <a:latin typeface="Courier New" pitchFamily="49" charset="0"/>
                <a:cs typeface="Courier New" pitchFamily="49" charset="0"/>
              </a:rPr>
              <a:t>GenderIndicator</a:t>
            </a:r>
            <a:r>
              <a:rPr lang="en-US" dirty="0">
                <a:latin typeface="Courier New" pitchFamily="49" charset="0"/>
                <a:cs typeface="Courier New" pitchFamily="49" charset="0"/>
              </a:rPr>
              <a:t>   12.104    3.781   3.20  0.003</a:t>
            </a:r>
          </a:p>
          <a:p>
            <a:pPr marL="365760" lvl="1" indent="0">
              <a:buNone/>
            </a:pPr>
            <a:r>
              <a:rPr lang="en-US" dirty="0">
                <a:latin typeface="Courier New" pitchFamily="49" charset="0"/>
                <a:cs typeface="Courier New" pitchFamily="49" charset="0"/>
              </a:rPr>
              <a:t>Affect            -4.450    1.959  -2.27  0.029</a:t>
            </a:r>
          </a:p>
          <a:p>
            <a:pPr marL="365760" lvl="1" indent="0">
              <a:buNone/>
            </a:pPr>
            <a:r>
              <a:rPr lang="it-IT" dirty="0">
                <a:latin typeface="Courier New" pitchFamily="49" charset="0"/>
                <a:cs typeface="Courier New" pitchFamily="49" charset="0"/>
              </a:rPr>
              <a:t>Cogn.Comp          3.376    2.888   1.17  0.250</a:t>
            </a:r>
          </a:p>
          <a:p>
            <a:pPr marL="365760" lvl="1" indent="0">
              <a:buNone/>
            </a:pPr>
            <a:r>
              <a:rPr lang="en-US" dirty="0">
                <a:latin typeface="Courier New" pitchFamily="49" charset="0"/>
                <a:cs typeface="Courier New" pitchFamily="49" charset="0"/>
              </a:rPr>
              <a:t>Difficulty        -2.600    2.383  -1.09  0.282</a:t>
            </a:r>
          </a:p>
          <a:p>
            <a:pPr marL="365760" lvl="1" indent="0">
              <a:buNone/>
            </a:pPr>
            <a:r>
              <a:rPr lang="en-US" dirty="0">
                <a:latin typeface="Courier New" pitchFamily="49" charset="0"/>
                <a:cs typeface="Courier New" pitchFamily="49" charset="0"/>
              </a:rPr>
              <a:t>Interest          -0.307    1.560  -0.20  0.845</a:t>
            </a:r>
          </a:p>
          <a:p>
            <a:pPr marL="365760" lvl="1" indent="0">
              <a:buNone/>
            </a:pPr>
            <a:r>
              <a:rPr lang="en-US" dirty="0">
                <a:latin typeface="Courier New" pitchFamily="49" charset="0"/>
                <a:cs typeface="Courier New" pitchFamily="49" charset="0"/>
              </a:rPr>
              <a:t>Effort            -0.324    1.282  -0.25  0.802</a:t>
            </a:r>
          </a:p>
          <a:p>
            <a:pPr marL="365760" lvl="1" indent="0">
              <a:buNone/>
            </a:pPr>
            <a:endParaRPr lang="en-US" dirty="0" smtClean="0"/>
          </a:p>
          <a:p>
            <a:r>
              <a:rPr lang="en-US" sz="3500" dirty="0" smtClean="0"/>
              <a:t>Conclusions: </a:t>
            </a:r>
          </a:p>
          <a:p>
            <a:pPr lvl="1"/>
            <a:r>
              <a:rPr lang="en-US" sz="2900" dirty="0" smtClean="0"/>
              <a:t>No statistically significant evidence that remote use or year affected grade at the end of the year. </a:t>
            </a:r>
          </a:p>
          <a:p>
            <a:pPr lvl="1"/>
            <a:r>
              <a:rPr lang="en-US" sz="2900" dirty="0" smtClean="0"/>
              <a:t>Limitations: Students were not randomly put into sections each year and there are a few outliers, so residuals do not have as good a normal distribution as we would like. </a:t>
            </a:r>
          </a:p>
          <a:p>
            <a:pPr lvl="1"/>
            <a:r>
              <a:rPr lang="en-US" sz="2900" dirty="0" smtClean="0"/>
              <a:t>I still believe that the remotes can be an effective tool to help students become engaged with the material when used in the right way. </a:t>
            </a:r>
          </a:p>
          <a:p>
            <a:pPr lvl="1"/>
            <a:r>
              <a:rPr lang="en-US" sz="2900" dirty="0" smtClean="0"/>
              <a:t>More research should be done to test effective use of the remotes in the classroom. </a:t>
            </a:r>
          </a:p>
          <a:p>
            <a:pPr lvl="1"/>
            <a:endParaRPr lang="en-US" dirty="0"/>
          </a:p>
        </p:txBody>
      </p:sp>
    </p:spTree>
    <p:extLst>
      <p:ext uri="{BB962C8B-B14F-4D97-AF65-F5344CB8AC3E}">
        <p14:creationId xmlns:p14="http://schemas.microsoft.com/office/powerpoint/2010/main" val="1419361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4" name="Content Placeholder 3"/>
          <p:cNvSpPr txBox="1">
            <a:spLocks noGrp="1"/>
          </p:cNvSpPr>
          <p:nvPr>
            <p:ph sz="quarter" idx="1"/>
          </p:nvPr>
        </p:nvSpPr>
        <p:spPr>
          <a:xfrm>
            <a:off x="457200" y="1600200"/>
            <a:ext cx="7467600" cy="4355038"/>
          </a:xfrm>
          <a:prstGeom prst="rect">
            <a:avLst/>
          </a:prstGeom>
          <a:noFill/>
        </p:spPr>
        <p:txBody>
          <a:bodyPr wrap="square" rtlCol="0">
            <a:spAutoFit/>
          </a:bodyPr>
          <a:lstStyle/>
          <a:p>
            <a:r>
              <a:rPr lang="en-US" sz="1400" dirty="0"/>
              <a:t>Garfield, J., Hogg, B. </a:t>
            </a:r>
            <a:r>
              <a:rPr lang="en-US" sz="1400" dirty="0" err="1"/>
              <a:t>Schau</a:t>
            </a:r>
            <a:r>
              <a:rPr lang="en-US" sz="1400" dirty="0"/>
              <a:t>, C. &amp; </a:t>
            </a:r>
            <a:r>
              <a:rPr lang="en-US" sz="1400" dirty="0" err="1"/>
              <a:t>Whittinghall</a:t>
            </a:r>
            <a:r>
              <a:rPr lang="en-US" sz="1400" dirty="0"/>
              <a:t>, D. (2002). First Courses in Statistical Science: The Status of Educational Reform Efforts. </a:t>
            </a:r>
            <a:r>
              <a:rPr lang="en-US" sz="1400" i="1" dirty="0"/>
              <a:t>Journal of Statistics Education</a:t>
            </a:r>
            <a:r>
              <a:rPr lang="en-US" sz="1400" dirty="0"/>
              <a:t> [online], 10(2). Retrieved December 30, 2009 from </a:t>
            </a:r>
            <a:r>
              <a:rPr lang="en-US" sz="1400" u="sng" dirty="0">
                <a:hlinkClick r:id="rId2"/>
              </a:rPr>
              <a:t>http://www.amstat.org/publications/jse/v10n2/garfield. html</a:t>
            </a:r>
            <a:endParaRPr lang="en-US" sz="1400" dirty="0"/>
          </a:p>
          <a:p>
            <a:r>
              <a:rPr lang="en-US" sz="1400" dirty="0" err="1"/>
              <a:t>Middendorf</a:t>
            </a:r>
            <a:r>
              <a:rPr lang="en-US" sz="1400" dirty="0"/>
              <a:t>, J. &amp; </a:t>
            </a:r>
            <a:r>
              <a:rPr lang="en-US" sz="1400" dirty="0" err="1"/>
              <a:t>Kalish</a:t>
            </a:r>
            <a:r>
              <a:rPr lang="en-US" sz="1400" dirty="0"/>
              <a:t>, A. (1996). The “Change Up” in Lectures. </a:t>
            </a:r>
            <a:r>
              <a:rPr lang="en-US" sz="1400" i="1" dirty="0"/>
              <a:t>National Teaching and Learning Forum</a:t>
            </a:r>
            <a:r>
              <a:rPr lang="en-US" sz="1400" dirty="0"/>
              <a:t>, 5(2). Retrieved January 10, 2010 from </a:t>
            </a:r>
            <a:r>
              <a:rPr lang="en-US" sz="1400" u="sng" dirty="0">
                <a:hlinkClick r:id="rId3"/>
              </a:rPr>
              <a:t>http://www.indiana.edu/~teaching/</a:t>
            </a:r>
            <a:r>
              <a:rPr lang="en-US" sz="1400" dirty="0"/>
              <a:t> </a:t>
            </a:r>
            <a:r>
              <a:rPr lang="en-US" sz="1400" dirty="0" err="1"/>
              <a:t>allabout</a:t>
            </a:r>
            <a:r>
              <a:rPr lang="en-US" sz="1400" dirty="0"/>
              <a:t>/pubs/changeups.shtml </a:t>
            </a:r>
          </a:p>
          <a:p>
            <a:r>
              <a:rPr lang="en-US" sz="1400" dirty="0" err="1" smtClean="0"/>
              <a:t>Schau</a:t>
            </a:r>
            <a:r>
              <a:rPr lang="en-US" sz="1400" dirty="0"/>
              <a:t>, C., Stevens J., </a:t>
            </a:r>
            <a:r>
              <a:rPr lang="en-US" sz="1400" dirty="0" err="1"/>
              <a:t>Dauphinee</a:t>
            </a:r>
            <a:r>
              <a:rPr lang="en-US" sz="1400" dirty="0"/>
              <a:t>, T., and Del </a:t>
            </a:r>
            <a:r>
              <a:rPr lang="en-US" sz="1400" dirty="0" err="1"/>
              <a:t>Vecchio</a:t>
            </a:r>
            <a:r>
              <a:rPr lang="en-US" sz="1400" dirty="0"/>
              <a:t>, A. (1995). The development and validation of the survey of attitudes toward statistics. </a:t>
            </a:r>
            <a:r>
              <a:rPr lang="en-US" sz="1400" i="1" dirty="0"/>
              <a:t>Educational and Psychological Measurement</a:t>
            </a:r>
            <a:r>
              <a:rPr lang="en-US" sz="1400" dirty="0"/>
              <a:t>, </a:t>
            </a:r>
            <a:r>
              <a:rPr lang="en-US" sz="1400" i="1" dirty="0"/>
              <a:t>55</a:t>
            </a:r>
            <a:r>
              <a:rPr lang="en-US" sz="1400" dirty="0"/>
              <a:t>, 868-875.</a:t>
            </a:r>
          </a:p>
          <a:p>
            <a:r>
              <a:rPr lang="en-US" sz="1400" dirty="0" err="1"/>
              <a:t>Schau</a:t>
            </a:r>
            <a:r>
              <a:rPr lang="en-US" sz="1400" dirty="0"/>
              <a:t>, C. (2003). Students’ attitudes: The “other” important outcome in statistics education. Retrieved December 30, 2009 from </a:t>
            </a:r>
            <a:r>
              <a:rPr lang="en-US" sz="1400" dirty="0">
                <a:hlinkClick r:id="rId4"/>
              </a:rPr>
              <a:t>http://evaluationandstatistics.com/JSM2003.pdf</a:t>
            </a:r>
            <a:r>
              <a:rPr lang="en-US" sz="1400" dirty="0"/>
              <a:t>.</a:t>
            </a:r>
          </a:p>
          <a:p>
            <a:r>
              <a:rPr lang="en-US" sz="1400" dirty="0" err="1"/>
              <a:t>Schau</a:t>
            </a:r>
            <a:r>
              <a:rPr lang="en-US" sz="1400" dirty="0"/>
              <a:t>, C. (2003). Survey of Attitudes Toward Statistics +36. Retrieved December 30, 2009 from </a:t>
            </a:r>
            <a:r>
              <a:rPr lang="en-US" sz="1400" dirty="0">
                <a:hlinkClick r:id="rId5"/>
              </a:rPr>
              <a:t>http://www.evaluationandstatistics.com/sitebuildercontent/sitebuilderfiles/bizwatersats36monkey.pdf</a:t>
            </a:r>
            <a:r>
              <a:rPr lang="en-US" sz="1400" dirty="0"/>
              <a:t>. </a:t>
            </a:r>
          </a:p>
          <a:p>
            <a:pPr marL="0" indent="0">
              <a:buNone/>
            </a:pPr>
            <a:endParaRPr lang="en-US" sz="1400" dirty="0"/>
          </a:p>
        </p:txBody>
      </p:sp>
    </p:spTree>
    <p:extLst>
      <p:ext uri="{BB962C8B-B14F-4D97-AF65-F5344CB8AC3E}">
        <p14:creationId xmlns:p14="http://schemas.microsoft.com/office/powerpoint/2010/main" val="3622491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Purpose of Study </a:t>
            </a:r>
            <a:endParaRPr lang="en-US" dirty="0"/>
          </a:p>
        </p:txBody>
      </p:sp>
      <p:sp>
        <p:nvSpPr>
          <p:cNvPr id="3" name="Content Placeholder 2"/>
          <p:cNvSpPr>
            <a:spLocks noGrp="1"/>
          </p:cNvSpPr>
          <p:nvPr>
            <p:ph sz="quarter" idx="1"/>
          </p:nvPr>
        </p:nvSpPr>
        <p:spPr>
          <a:xfrm>
            <a:off x="381000" y="1600200"/>
            <a:ext cx="8229600" cy="1371600"/>
          </a:xfrm>
        </p:spPr>
        <p:txBody>
          <a:bodyPr>
            <a:normAutofit fontScale="25000" lnSpcReduction="20000"/>
          </a:bodyPr>
          <a:lstStyle/>
          <a:p>
            <a:r>
              <a:rPr lang="en-US" sz="11200" dirty="0" smtClean="0"/>
              <a:t>Does using an audience response system for classroom participation . . .</a:t>
            </a:r>
          </a:p>
          <a:p>
            <a:pPr lvl="1"/>
            <a:r>
              <a:rPr lang="en-US" sz="11200" dirty="0" smtClean="0"/>
              <a:t>Improve students attitudes about statistics?</a:t>
            </a:r>
          </a:p>
          <a:p>
            <a:pPr lvl="1"/>
            <a:r>
              <a:rPr lang="en-US" sz="11200" dirty="0" smtClean="0"/>
              <a:t>Improve students understanding of statistics and thus improve their grades?</a:t>
            </a:r>
          </a:p>
          <a:p>
            <a:r>
              <a:rPr lang="en-US" sz="11200" dirty="0" smtClean="0"/>
              <a:t>Outline</a:t>
            </a:r>
          </a:p>
          <a:p>
            <a:pPr lvl="1"/>
            <a:r>
              <a:rPr lang="en-US" sz="10600" dirty="0" smtClean="0"/>
              <a:t>What is an audience response system?</a:t>
            </a:r>
          </a:p>
          <a:p>
            <a:pPr lvl="1"/>
            <a:r>
              <a:rPr lang="en-US" sz="10600" dirty="0" smtClean="0"/>
              <a:t>B</a:t>
            </a:r>
            <a:r>
              <a:rPr lang="en-US" sz="10900" dirty="0" smtClean="0"/>
              <a:t>ackground</a:t>
            </a:r>
          </a:p>
          <a:p>
            <a:pPr lvl="1"/>
            <a:r>
              <a:rPr lang="en-US" sz="10900" dirty="0" smtClean="0"/>
              <a:t>Design of the study </a:t>
            </a:r>
          </a:p>
          <a:p>
            <a:pPr lvl="1"/>
            <a:r>
              <a:rPr lang="en-US" sz="10900" dirty="0" smtClean="0"/>
              <a:t>Assessments used</a:t>
            </a:r>
          </a:p>
          <a:p>
            <a:pPr lvl="1"/>
            <a:r>
              <a:rPr lang="en-US" sz="10900" dirty="0" smtClean="0"/>
              <a:t>Discussion of the findings</a:t>
            </a:r>
          </a:p>
          <a:p>
            <a:pPr lvl="1"/>
            <a:r>
              <a:rPr lang="en-US" sz="10900" dirty="0" smtClean="0"/>
              <a:t>Ideas for future research</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an Audience Response System(ARS)? </a:t>
            </a:r>
            <a:endParaRPr lang="en-US" dirty="0"/>
          </a:p>
        </p:txBody>
      </p:sp>
      <p:sp>
        <p:nvSpPr>
          <p:cNvPr id="3" name="Content Placeholder 2"/>
          <p:cNvSpPr>
            <a:spLocks noGrp="1"/>
          </p:cNvSpPr>
          <p:nvPr>
            <p:ph sz="quarter" idx="1"/>
          </p:nvPr>
        </p:nvSpPr>
        <p:spPr>
          <a:xfrm>
            <a:off x="457200" y="1600200"/>
            <a:ext cx="7848600" cy="3657600"/>
          </a:xfrm>
        </p:spPr>
        <p:txBody>
          <a:bodyPr>
            <a:normAutofit/>
          </a:bodyPr>
          <a:lstStyle/>
          <a:p>
            <a:r>
              <a:rPr lang="en-US" dirty="0" smtClean="0"/>
              <a:t>Handheld device similar to a TV remote</a:t>
            </a:r>
          </a:p>
          <a:p>
            <a:r>
              <a:rPr lang="en-US" dirty="0" smtClean="0"/>
              <a:t>Teacher asks a question with multiple choice answers and the students respond by pressing the appropriate answer.   </a:t>
            </a:r>
          </a:p>
          <a:p>
            <a:r>
              <a:rPr lang="en-US" dirty="0" smtClean="0"/>
              <a:t>The students answer is received and recorded. The class’s results can be viewed, but individual student responses are anonymous. </a:t>
            </a:r>
          </a:p>
          <a:p>
            <a:r>
              <a:rPr lang="en-US" dirty="0" smtClean="0"/>
              <a:t>Manufacturers: H~ITT, </a:t>
            </a:r>
            <a:r>
              <a:rPr lang="en-US" dirty="0" err="1" smtClean="0"/>
              <a:t>TurningPoint</a:t>
            </a:r>
            <a:r>
              <a:rPr lang="en-US" dirty="0" smtClean="0"/>
              <a:t>, I-Clicker, etc.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Design of the Study</a:t>
            </a:r>
            <a:endParaRPr lang="en-US" dirty="0"/>
          </a:p>
        </p:txBody>
      </p:sp>
      <p:sp>
        <p:nvSpPr>
          <p:cNvPr id="3" name="Content Placeholder 2"/>
          <p:cNvSpPr>
            <a:spLocks noGrp="1"/>
          </p:cNvSpPr>
          <p:nvPr>
            <p:ph sz="quarter" idx="1"/>
          </p:nvPr>
        </p:nvSpPr>
        <p:spPr>
          <a:xfrm>
            <a:off x="457200" y="5638800"/>
            <a:ext cx="7467600" cy="835152"/>
          </a:xfrm>
        </p:spPr>
        <p:txBody>
          <a:bodyPr>
            <a:normAutofit fontScale="70000" lnSpcReduction="20000"/>
          </a:bodyPr>
          <a:lstStyle/>
          <a:p>
            <a:pPr marL="0" indent="0">
              <a:buNone/>
            </a:pPr>
            <a:endParaRPr lang="en-US" dirty="0" smtClean="0"/>
          </a:p>
          <a:p>
            <a:r>
              <a:rPr lang="en-US" dirty="0" smtClean="0"/>
              <a:t>Questions and answers were posted online for both sections to access after the class was over. </a:t>
            </a:r>
          </a:p>
        </p:txBody>
      </p:sp>
      <p:graphicFrame>
        <p:nvGraphicFramePr>
          <p:cNvPr id="4" name="Table 3"/>
          <p:cNvGraphicFramePr>
            <a:graphicFrameLocks noGrp="1"/>
          </p:cNvGraphicFramePr>
          <p:nvPr>
            <p:extLst>
              <p:ext uri="{D42A27DB-BD31-4B8C-83A1-F6EECF244321}">
                <p14:modId xmlns:p14="http://schemas.microsoft.com/office/powerpoint/2010/main" val="3684633505"/>
              </p:ext>
            </p:extLst>
          </p:nvPr>
        </p:nvGraphicFramePr>
        <p:xfrm>
          <a:off x="685800" y="1066800"/>
          <a:ext cx="7239000" cy="4831849"/>
        </p:xfrm>
        <a:graphic>
          <a:graphicData uri="http://schemas.openxmlformats.org/drawingml/2006/table">
            <a:tbl>
              <a:tblPr firstRow="1" bandRow="1">
                <a:tableStyleId>{5C22544A-7EE6-4342-B048-85BDC9FD1C3A}</a:tableStyleId>
              </a:tblPr>
              <a:tblGrid>
                <a:gridCol w="3619500"/>
                <a:gridCol w="3619500"/>
              </a:tblGrid>
              <a:tr h="570283">
                <a:tc>
                  <a:txBody>
                    <a:bodyPr/>
                    <a:lstStyle/>
                    <a:p>
                      <a:r>
                        <a:rPr lang="en-US" dirty="0" smtClean="0"/>
                        <a:t>Year One (2009)</a:t>
                      </a:r>
                      <a:endParaRPr lang="en-US" dirty="0"/>
                    </a:p>
                  </a:txBody>
                  <a:tcPr/>
                </a:tc>
                <a:tc>
                  <a:txBody>
                    <a:bodyPr/>
                    <a:lstStyle/>
                    <a:p>
                      <a:r>
                        <a:rPr lang="en-US" dirty="0" smtClean="0"/>
                        <a:t>Year Two (2010) </a:t>
                      </a:r>
                      <a:endParaRPr lang="en-US" dirty="0"/>
                    </a:p>
                  </a:txBody>
                  <a:tcPr/>
                </a:tc>
              </a:tr>
              <a:tr h="2249886">
                <a:tc>
                  <a:txBody>
                    <a:bodyPr/>
                    <a:lstStyle/>
                    <a:p>
                      <a:r>
                        <a:rPr lang="en-US" dirty="0" smtClean="0"/>
                        <a:t>Clicker Session: (n=17)</a:t>
                      </a:r>
                    </a:p>
                    <a:p>
                      <a:pPr marL="285750" indent="-285750">
                        <a:buFont typeface="Arial" pitchFamily="34" charset="0"/>
                        <a:buChar char="•"/>
                      </a:pPr>
                      <a:r>
                        <a:rPr lang="en-US" dirty="0" smtClean="0"/>
                        <a:t>Answered 1 to 3 nonrelated questions</a:t>
                      </a:r>
                      <a:r>
                        <a:rPr lang="en-US" baseline="0" dirty="0" smtClean="0"/>
                        <a:t> per class period </a:t>
                      </a:r>
                      <a:r>
                        <a:rPr lang="en-US" u="sng" baseline="0" dirty="0" smtClean="0"/>
                        <a:t>with remotes</a:t>
                      </a:r>
                    </a:p>
                    <a:p>
                      <a:pPr marL="285750" indent="-285750">
                        <a:buFont typeface="Arial" pitchFamily="34" charset="0"/>
                        <a:buChar char="•"/>
                      </a:pPr>
                      <a:r>
                        <a:rPr lang="en-US" u="none" baseline="0" dirty="0" smtClean="0"/>
                        <a:t>Allowed to discuss questions with neighbors. </a:t>
                      </a:r>
                      <a:endParaRPr lang="en-US" u="none" dirty="0"/>
                    </a:p>
                  </a:txBody>
                  <a:tcPr/>
                </a:tc>
                <a:tc>
                  <a:txBody>
                    <a:bodyPr/>
                    <a:lstStyle/>
                    <a:p>
                      <a:r>
                        <a:rPr lang="en-US" dirty="0" smtClean="0"/>
                        <a:t>Clicker Session:</a:t>
                      </a:r>
                      <a:r>
                        <a:rPr lang="en-US" baseline="0" dirty="0" smtClean="0">
                          <a:sym typeface="Wingdings" pitchFamily="2" charset="2"/>
                        </a:rPr>
                        <a:t> (n=10)</a:t>
                      </a:r>
                      <a:endParaRPr lang="en-US" dirty="0" smtClean="0"/>
                    </a:p>
                    <a:p>
                      <a:pPr marL="285750" indent="-285750">
                        <a:buFont typeface="Arial" pitchFamily="34" charset="0"/>
                        <a:buChar char="•"/>
                      </a:pPr>
                      <a:r>
                        <a:rPr lang="en-US" dirty="0" smtClean="0"/>
                        <a:t>Answered 3 related questions</a:t>
                      </a:r>
                      <a:r>
                        <a:rPr lang="en-US" baseline="0" dirty="0" smtClean="0"/>
                        <a:t> per class period </a:t>
                      </a:r>
                      <a:r>
                        <a:rPr lang="en-US" u="sng" baseline="0" dirty="0" smtClean="0"/>
                        <a:t>with remotes</a:t>
                      </a:r>
                    </a:p>
                    <a:p>
                      <a:pPr marL="285750" indent="-285750">
                        <a:buFont typeface="Arial" pitchFamily="34" charset="0"/>
                        <a:buChar char="•"/>
                      </a:pPr>
                      <a:r>
                        <a:rPr lang="en-US" u="none" baseline="0" dirty="0" smtClean="0"/>
                        <a:t>Allowed to discuss questions with neighbors </a:t>
                      </a:r>
                      <a:r>
                        <a:rPr lang="en-US" b="1" u="none" baseline="0" dirty="0" smtClean="0"/>
                        <a:t>EXCEPT for the last question. </a:t>
                      </a:r>
                      <a:endParaRPr lang="en-US" b="1" u="none" dirty="0" smtClean="0"/>
                    </a:p>
                    <a:p>
                      <a:endParaRPr lang="en-US" dirty="0"/>
                    </a:p>
                  </a:txBody>
                  <a:tcPr/>
                </a:tc>
              </a:tr>
              <a:tr h="1828031">
                <a:tc>
                  <a:txBody>
                    <a:bodyPr/>
                    <a:lstStyle/>
                    <a:p>
                      <a:r>
                        <a:rPr lang="en-US" dirty="0" smtClean="0"/>
                        <a:t>Non-Clicker Session: (n=10)</a:t>
                      </a:r>
                    </a:p>
                    <a:p>
                      <a:pPr marL="285750" indent="-285750">
                        <a:buFont typeface="Arial" pitchFamily="34" charset="0"/>
                        <a:buChar char="•"/>
                      </a:pPr>
                      <a:r>
                        <a:rPr lang="en-US" dirty="0" smtClean="0"/>
                        <a:t>Answered 1 to 3</a:t>
                      </a:r>
                      <a:r>
                        <a:rPr lang="en-US" baseline="0" dirty="0" smtClean="0"/>
                        <a:t> nonrelated questions per class period </a:t>
                      </a:r>
                      <a:r>
                        <a:rPr lang="en-US" u="sng" baseline="0" dirty="0" smtClean="0"/>
                        <a:t>as a class</a:t>
                      </a:r>
                    </a:p>
                    <a:p>
                      <a:pPr marL="285750" indent="-285750">
                        <a:buFont typeface="Arial" pitchFamily="34" charset="0"/>
                        <a:buChar char="•"/>
                      </a:pPr>
                      <a:r>
                        <a:rPr lang="en-US" u="none" baseline="0" dirty="0" smtClean="0"/>
                        <a:t>Allowed to discuss questions with neighbors. </a:t>
                      </a:r>
                    </a:p>
                    <a:p>
                      <a:pPr marL="285750" indent="-285750">
                        <a:buFont typeface="Arial" pitchFamily="34" charset="0"/>
                        <a:buChar char="•"/>
                      </a:pPr>
                      <a:endParaRPr lang="en-US" u="sng" dirty="0"/>
                    </a:p>
                  </a:txBody>
                  <a:tcPr/>
                </a:tc>
                <a:tc>
                  <a:txBody>
                    <a:bodyPr/>
                    <a:lstStyle/>
                    <a:p>
                      <a:r>
                        <a:rPr lang="en-US" dirty="0" smtClean="0"/>
                        <a:t>Non-Clicker Session: (n=20) </a:t>
                      </a:r>
                    </a:p>
                    <a:p>
                      <a:pPr marL="285750" indent="-285750">
                        <a:buFont typeface="Arial" pitchFamily="34" charset="0"/>
                        <a:buChar char="•"/>
                      </a:pPr>
                      <a:r>
                        <a:rPr lang="en-US" dirty="0" smtClean="0"/>
                        <a:t>Answered 3</a:t>
                      </a:r>
                      <a:r>
                        <a:rPr lang="en-US" baseline="0" dirty="0" smtClean="0"/>
                        <a:t> nonrelated questions per class period </a:t>
                      </a:r>
                      <a:r>
                        <a:rPr lang="en-US" u="sng" baseline="0" dirty="0" smtClean="0"/>
                        <a:t>as a class</a:t>
                      </a:r>
                    </a:p>
                    <a:p>
                      <a:pPr marL="285750" indent="-285750">
                        <a:buFont typeface="Arial" pitchFamily="34" charset="0"/>
                        <a:buChar char="•"/>
                      </a:pPr>
                      <a:r>
                        <a:rPr lang="en-US" u="none" baseline="0" dirty="0" smtClean="0"/>
                        <a:t>Allowed to discuss questions with neighbors.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Garfield</a:t>
            </a:r>
            <a:r>
              <a:rPr lang="en-US" dirty="0"/>
              <a:t>, Hogg, </a:t>
            </a:r>
            <a:r>
              <a:rPr lang="en-US" dirty="0" err="1"/>
              <a:t>Schau</a:t>
            </a:r>
            <a:r>
              <a:rPr lang="en-US" dirty="0"/>
              <a:t> and </a:t>
            </a:r>
            <a:r>
              <a:rPr lang="en-US" dirty="0" err="1"/>
              <a:t>Whittinghill</a:t>
            </a:r>
            <a:r>
              <a:rPr lang="en-US" dirty="0"/>
              <a:t> (</a:t>
            </a:r>
            <a:r>
              <a:rPr lang="en-US" dirty="0" smtClean="0"/>
              <a:t>2002 suggest </a:t>
            </a:r>
            <a:r>
              <a:rPr lang="en-US" dirty="0"/>
              <a:t>that the “desired outcomes of an introductory course include the following categories: learning (student’s understanding, reasoning, thinking), persistence (leading students to use their statistical knowledge and skills after they leave the course) and attitudes and beliefs (about the value and importance of statistics and about themselves as learners and users of statistics” (Garfield, Hogg, </a:t>
            </a:r>
            <a:r>
              <a:rPr lang="en-US" dirty="0" err="1"/>
              <a:t>Schau</a:t>
            </a:r>
            <a:r>
              <a:rPr lang="en-US" dirty="0"/>
              <a:t>, </a:t>
            </a:r>
            <a:r>
              <a:rPr lang="en-US" dirty="0" err="1"/>
              <a:t>Wittinghall</a:t>
            </a:r>
            <a:r>
              <a:rPr lang="en-US" dirty="0"/>
              <a:t>, 2002, </a:t>
            </a:r>
            <a:r>
              <a:rPr lang="en-US" dirty="0" err="1"/>
              <a:t>para</a:t>
            </a:r>
            <a:r>
              <a:rPr lang="en-US" dirty="0"/>
              <a:t>. 8). </a:t>
            </a:r>
            <a:endParaRPr lang="en-US" dirty="0" smtClean="0"/>
          </a:p>
          <a:p>
            <a:r>
              <a:rPr lang="en-US" dirty="0"/>
              <a:t>Breaking up the lectures into more easily digestible bites increases student learning (</a:t>
            </a:r>
            <a:r>
              <a:rPr lang="en-US" dirty="0" err="1"/>
              <a:t>Middendorf</a:t>
            </a:r>
            <a:r>
              <a:rPr lang="en-US" dirty="0"/>
              <a:t> &amp; </a:t>
            </a:r>
            <a:r>
              <a:rPr lang="en-US" dirty="0" err="1"/>
              <a:t>Kalish</a:t>
            </a:r>
            <a:r>
              <a:rPr lang="en-US" dirty="0"/>
              <a:t>, 1996).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600" dirty="0" smtClean="0"/>
              <a:t>Course Assessments</a:t>
            </a:r>
          </a:p>
          <a:p>
            <a:pPr lvl="1"/>
            <a:r>
              <a:rPr lang="en-US" dirty="0" smtClean="0"/>
              <a:t>12 homework assignments</a:t>
            </a:r>
          </a:p>
          <a:p>
            <a:pPr lvl="1"/>
            <a:r>
              <a:rPr lang="en-US" dirty="0" smtClean="0"/>
              <a:t>12 quizzes</a:t>
            </a:r>
          </a:p>
          <a:p>
            <a:pPr lvl="1"/>
            <a:r>
              <a:rPr lang="en-US" dirty="0" smtClean="0"/>
              <a:t>7 ( 13 during second year) labs (“hands on computer activities”)</a:t>
            </a:r>
          </a:p>
          <a:p>
            <a:pPr lvl="1"/>
            <a:r>
              <a:rPr lang="en-US" dirty="0" smtClean="0"/>
              <a:t>4 tests</a:t>
            </a:r>
          </a:p>
          <a:p>
            <a:pPr marL="365760" lvl="1" indent="0">
              <a:buNone/>
            </a:pPr>
            <a:endParaRPr lang="en-US" dirty="0" smtClean="0"/>
          </a:p>
          <a:p>
            <a:r>
              <a:rPr lang="en-US" sz="2600" dirty="0" smtClean="0"/>
              <a:t>Survey of Attitudes Towards Statistics - 36+ by Candace </a:t>
            </a:r>
            <a:r>
              <a:rPr lang="en-US" sz="2600" dirty="0" err="1" smtClean="0"/>
              <a:t>Schau</a:t>
            </a:r>
            <a:r>
              <a:rPr lang="en-US" sz="2600" dirty="0" smtClean="0"/>
              <a:t> </a:t>
            </a:r>
          </a:p>
          <a:p>
            <a:pPr lvl="1"/>
            <a:r>
              <a:rPr lang="en-US" dirty="0"/>
              <a:t>Affect </a:t>
            </a:r>
            <a:r>
              <a:rPr lang="en-US" dirty="0" smtClean="0"/>
              <a:t>– “positive </a:t>
            </a:r>
            <a:r>
              <a:rPr lang="en-US" dirty="0"/>
              <a:t>and negative feelings concerning statistics”</a:t>
            </a:r>
          </a:p>
          <a:p>
            <a:pPr lvl="1"/>
            <a:r>
              <a:rPr lang="en-US" dirty="0"/>
              <a:t>Cognitive Competence – “attitudes about intellectual knowledge and skills applied to statistics”</a:t>
            </a:r>
          </a:p>
          <a:p>
            <a:pPr lvl="1"/>
            <a:r>
              <a:rPr lang="en-US" dirty="0"/>
              <a:t>Value – “attitudes about the usefulness, relevance, and worth of statistics in personal and professional life”</a:t>
            </a:r>
          </a:p>
          <a:p>
            <a:pPr lvl="1"/>
            <a:r>
              <a:rPr lang="en-US" dirty="0"/>
              <a:t>Difficulty – “Attitudes about the difficulty of statistics as a subject”</a:t>
            </a:r>
          </a:p>
          <a:p>
            <a:pPr lvl="1"/>
            <a:r>
              <a:rPr lang="en-US" dirty="0"/>
              <a:t>Interest – “Students self-reported level of individual interest in statistics” </a:t>
            </a:r>
          </a:p>
          <a:p>
            <a:pPr lvl="1"/>
            <a:r>
              <a:rPr lang="en-US" dirty="0"/>
              <a:t>Effort – “Amount of work students say that they expend to learn statistics”</a:t>
            </a:r>
          </a:p>
          <a:p>
            <a:pPr lvl="1"/>
            <a:endParaRPr lang="en-US" dirty="0" smtClean="0"/>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8600" y="533400"/>
            <a:ext cx="86868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 y="457200"/>
            <a:ext cx="89154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80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Comments</a:t>
            </a:r>
            <a:endParaRPr lang="en-US" dirty="0"/>
          </a:p>
        </p:txBody>
      </p:sp>
      <p:sp>
        <p:nvSpPr>
          <p:cNvPr id="3" name="Content Placeholder 2"/>
          <p:cNvSpPr>
            <a:spLocks noGrp="1"/>
          </p:cNvSpPr>
          <p:nvPr>
            <p:ph sz="quarter" idx="1"/>
          </p:nvPr>
        </p:nvSpPr>
        <p:spPr/>
        <p:txBody>
          <a:bodyPr>
            <a:normAutofit fontScale="85000" lnSpcReduction="10000"/>
          </a:bodyPr>
          <a:lstStyle/>
          <a:p>
            <a:pPr lvl="0"/>
            <a:r>
              <a:rPr lang="en-US" dirty="0" smtClean="0"/>
              <a:t>“… the overall concept made me want to think about the answer and try to solve it without giving up.” </a:t>
            </a:r>
          </a:p>
          <a:p>
            <a:pPr lvl="0"/>
            <a:r>
              <a:rPr lang="en-US" dirty="0" smtClean="0"/>
              <a:t>“The remotes made you cover information that would be on the exams; caused you to think quick and help you practice on a daily basis.”</a:t>
            </a:r>
          </a:p>
          <a:p>
            <a:pPr lvl="0"/>
            <a:r>
              <a:rPr lang="en-US" dirty="0" smtClean="0"/>
              <a:t>“A lot because it’s either you know it or you don’t and that helps you to be more confident in your answers, ” </a:t>
            </a:r>
          </a:p>
          <a:p>
            <a:pPr lvl="0"/>
            <a:r>
              <a:rPr lang="en-US" dirty="0" smtClean="0"/>
              <a:t>“Influenced a lot, it made me think on my toes and helped me to recall information in my head. It also helped reinforce what I learned the previous day.”</a:t>
            </a:r>
          </a:p>
          <a:p>
            <a:pPr lvl="0"/>
            <a:r>
              <a:rPr lang="en-US" dirty="0" smtClean="0"/>
              <a:t>“It made me pay more attention therefore I participated more. I think that they are good because the teacher can then explain the problem if nobody understood it.”</a:t>
            </a:r>
          </a:p>
          <a:p>
            <a:pPr lvl="0"/>
            <a:r>
              <a:rPr lang="en-US" dirty="0" smtClean="0"/>
              <a:t>“I would not have come to class if we didn’t have remotes.” </a:t>
            </a:r>
          </a:p>
          <a:p>
            <a:pPr lvl="0"/>
            <a:r>
              <a:rPr lang="en-US" dirty="0" smtClean="0"/>
              <a:t>“I feel like the remote helped only a little.” </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483</TotalTime>
  <Words>1081</Words>
  <Application>Microsoft Office PowerPoint</Application>
  <PresentationFormat>On-screen Show (4:3)</PresentationFormat>
  <Paragraphs>96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A Two Semester Study: The Effects of an Audience Response System (ARS) on Achievement and Attitudes Towards Statistics in  An introductory Statistics Class</vt:lpstr>
      <vt:lpstr>Purpose of Study </vt:lpstr>
      <vt:lpstr>What is an Audience Response System(ARS)? </vt:lpstr>
      <vt:lpstr>Design of the Study</vt:lpstr>
      <vt:lpstr>Background</vt:lpstr>
      <vt:lpstr>Assessments</vt:lpstr>
      <vt:lpstr>PowerPoint Presentation</vt:lpstr>
      <vt:lpstr>PowerPoint Presentation</vt:lpstr>
      <vt:lpstr>Students Comments</vt:lpstr>
      <vt:lpstr>Analysis and Conclusions</vt:lpstr>
      <vt:lpstr>References</vt:lpstr>
    </vt:vector>
  </TitlesOfParts>
  <Company>UF College of Liberal Arts &amp;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mmeece</dc:creator>
  <cp:lastModifiedBy>Megan</cp:lastModifiedBy>
  <cp:revision>52</cp:revision>
  <cp:lastPrinted>2012-04-26T13:34:21Z</cp:lastPrinted>
  <dcterms:created xsi:type="dcterms:W3CDTF">2010-05-19T19:09:01Z</dcterms:created>
  <dcterms:modified xsi:type="dcterms:W3CDTF">2012-05-06T19:47:55Z</dcterms:modified>
</cp:coreProperties>
</file>