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60" r:id="rId3"/>
    <p:sldId id="273" r:id="rId4"/>
    <p:sldId id="271" r:id="rId5"/>
    <p:sldId id="272" r:id="rId6"/>
    <p:sldId id="276" r:id="rId7"/>
    <p:sldId id="264" r:id="rId8"/>
    <p:sldId id="27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3EB9"/>
    <a:srgbClr val="DE3B3C"/>
    <a:srgbClr val="F6AC41"/>
    <a:srgbClr val="1573BD"/>
    <a:srgbClr val="863DFF"/>
    <a:srgbClr val="7636E0"/>
    <a:srgbClr val="5A29AB"/>
    <a:srgbClr val="807F83"/>
    <a:srgbClr val="3B1B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1" d="100"/>
          <a:sy n="91" d="100"/>
        </p:scale>
        <p:origin x="-2214" y="-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CA"/>
              <a:t>Test 1 - CAOS Items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Center Applet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Center Q1</c:v>
                </c:pt>
                <c:pt idx="1">
                  <c:v>Center Q2</c:v>
                </c:pt>
                <c:pt idx="2">
                  <c:v>Spread Q1</c:v>
                </c:pt>
                <c:pt idx="3">
                  <c:v>Spread Q2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0.43529410000000002</c:v>
                </c:pt>
                <c:pt idx="1">
                  <c:v>0.65882350000000001</c:v>
                </c:pt>
                <c:pt idx="2">
                  <c:v>0.79411759999999998</c:v>
                </c:pt>
                <c:pt idx="3">
                  <c:v>0.56470589999999998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Spread Applet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Center Q1</c:v>
                </c:pt>
                <c:pt idx="1">
                  <c:v>Center Q2</c:v>
                </c:pt>
                <c:pt idx="2">
                  <c:v>Spread Q1</c:v>
                </c:pt>
                <c:pt idx="3">
                  <c:v>Spread Q2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0.4274194</c:v>
                </c:pt>
                <c:pt idx="1">
                  <c:v>0.65322579999999997</c:v>
                </c:pt>
                <c:pt idx="2">
                  <c:v>0.74193549999999997</c:v>
                </c:pt>
                <c:pt idx="3">
                  <c:v>0.5725806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87138816"/>
        <c:axId val="53237376"/>
      </c:barChart>
      <c:catAx>
        <c:axId val="87138816"/>
        <c:scaling>
          <c:orientation val="minMax"/>
        </c:scaling>
        <c:delete val="0"/>
        <c:axPos val="b"/>
        <c:majorTickMark val="none"/>
        <c:minorTickMark val="none"/>
        <c:tickLblPos val="nextTo"/>
        <c:crossAx val="53237376"/>
        <c:crosses val="autoZero"/>
        <c:auto val="1"/>
        <c:lblAlgn val="ctr"/>
        <c:lblOffset val="100"/>
        <c:noMultiLvlLbl val="0"/>
      </c:catAx>
      <c:valAx>
        <c:axId val="5323737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871388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CA"/>
              <a:t>Test 2 - CAOS Items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Sheet1!$G$1</c:f>
              <c:strCache>
                <c:ptCount val="1"/>
                <c:pt idx="0">
                  <c:v>Hypothesis Test Applet</c:v>
                </c:pt>
              </c:strCache>
            </c:strRef>
          </c:tx>
          <c:invertIfNegative val="0"/>
          <c:cat>
            <c:strRef>
              <c:f>Sheet1!$F$2:$F$5</c:f>
              <c:strCache>
                <c:ptCount val="4"/>
                <c:pt idx="0">
                  <c:v>Confidence Interval Q1</c:v>
                </c:pt>
                <c:pt idx="1">
                  <c:v>Confidence Interval Q2</c:v>
                </c:pt>
                <c:pt idx="2">
                  <c:v>Hypothesis Test Q1</c:v>
                </c:pt>
                <c:pt idx="3">
                  <c:v>Hypothesis Test Q2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0.77272730000000001</c:v>
                </c:pt>
                <c:pt idx="1">
                  <c:v>0.28030300000000002</c:v>
                </c:pt>
                <c:pt idx="2">
                  <c:v>0.71969700000000003</c:v>
                </c:pt>
                <c:pt idx="3">
                  <c:v>0.84090909999999996</c:v>
                </c:pt>
              </c:numCache>
            </c:numRef>
          </c:val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Confidence Interval Applet</c:v>
                </c:pt>
              </c:strCache>
            </c:strRef>
          </c:tx>
          <c:invertIfNegative val="0"/>
          <c:cat>
            <c:strRef>
              <c:f>Sheet1!$F$2:$F$5</c:f>
              <c:strCache>
                <c:ptCount val="4"/>
                <c:pt idx="0">
                  <c:v>Confidence Interval Q1</c:v>
                </c:pt>
                <c:pt idx="1">
                  <c:v>Confidence Interval Q2</c:v>
                </c:pt>
                <c:pt idx="2">
                  <c:v>Hypothesis Test Q1</c:v>
                </c:pt>
                <c:pt idx="3">
                  <c:v>Hypothesis Test Q2</c:v>
                </c:pt>
              </c:strCache>
            </c:strRef>
          </c:cat>
          <c:val>
            <c:numRef>
              <c:f>Sheet1!$H$2:$H$5</c:f>
              <c:numCache>
                <c:formatCode>General</c:formatCode>
                <c:ptCount val="4"/>
                <c:pt idx="0">
                  <c:v>0.752</c:v>
                </c:pt>
                <c:pt idx="1">
                  <c:v>0.35199999999999998</c:v>
                </c:pt>
                <c:pt idx="2">
                  <c:v>0.79200000000000004</c:v>
                </c:pt>
                <c:pt idx="3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85768192"/>
        <c:axId val="53239104"/>
      </c:barChart>
      <c:catAx>
        <c:axId val="85768192"/>
        <c:scaling>
          <c:orientation val="minMax"/>
        </c:scaling>
        <c:delete val="0"/>
        <c:axPos val="b"/>
        <c:majorTickMark val="none"/>
        <c:minorTickMark val="none"/>
        <c:tickLblPos val="nextTo"/>
        <c:crossAx val="53239104"/>
        <c:crosses val="autoZero"/>
        <c:auto val="1"/>
        <c:lblAlgn val="ctr"/>
        <c:lblOffset val="100"/>
        <c:noMultiLvlLbl val="0"/>
      </c:catAx>
      <c:valAx>
        <c:axId val="532391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8576819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2F84-8C07-A241-A0F1-97A64BEB2942}" type="datetimeFigureOut">
              <a:rPr lang="en-US" smtClean="0"/>
              <a:t>5/7/2012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669E8-6D21-0846-A3A4-0F8ECB872C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4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 Title 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0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Main Page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07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96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18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05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479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40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3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73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22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099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94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794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57D5E-A4F8-4A40-B17B-2E86626FA336}" type="datetimeFigureOut">
              <a:rPr lang="en-US" smtClean="0"/>
              <a:t>5/7/2012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82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stat.org/publications/jse/v16n3/PValueApplet.html" TargetMode="External"/><Relationship Id="rId2" Type="http://schemas.openxmlformats.org/officeDocument/2006/relationships/hyperlink" Target="http://web.uvic.ca/~esfchan/stats/Descriptive%20Statistics%20Applet/descriptiv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.usu.edu/~schneit/CTIS/CI/CI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3926" y="1042568"/>
            <a:ext cx="80057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/>
                <a:cs typeface="Arial Unicode MS"/>
              </a:rPr>
              <a:t>Making Statistics Make Sense with Web Applets</a:t>
            </a:r>
          </a:p>
          <a:p>
            <a:endParaRPr lang="en-US" sz="2400" dirty="0" smtClean="0">
              <a:solidFill>
                <a:schemeClr val="bg1"/>
              </a:solidFill>
              <a:latin typeface="Arial"/>
              <a:cs typeface="Arial Unicode MS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rial"/>
                <a:cs typeface="Arial Unicode MS"/>
              </a:rPr>
              <a:t>Jonathan Lee and Bethany White</a:t>
            </a:r>
          </a:p>
          <a:p>
            <a:r>
              <a:rPr lang="en-US" sz="2400" dirty="0" err="1" smtClean="0">
                <a:solidFill>
                  <a:schemeClr val="bg1"/>
                </a:solidFill>
                <a:latin typeface="Arial"/>
                <a:cs typeface="Arial Unicode MS"/>
              </a:rPr>
              <a:t>eCOTS</a:t>
            </a:r>
            <a:r>
              <a:rPr lang="en-US" sz="2400" dirty="0" smtClean="0">
                <a:solidFill>
                  <a:schemeClr val="bg1"/>
                </a:solidFill>
                <a:latin typeface="Arial"/>
                <a:cs typeface="Arial Unicode MS"/>
              </a:rPr>
              <a:t> Conference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rial"/>
                <a:cs typeface="Arial Unicode MS"/>
              </a:rPr>
              <a:t>May 14-18, 2012</a:t>
            </a:r>
            <a:endParaRPr lang="en-US" sz="2400" dirty="0">
              <a:solidFill>
                <a:schemeClr val="bg1"/>
              </a:solidFill>
              <a:latin typeface="Arial"/>
              <a:cs typeface="Arial Unicode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3517" y="6302963"/>
            <a:ext cx="5316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Department of Statistical and Actuarial Sciences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331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0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 Unicode MS"/>
              </a:rPr>
              <a:t>The Purpose</a:t>
            </a:r>
            <a:endParaRPr lang="en-US" sz="28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To measure the effectiveness of web applets in increasing student comprehension, engagement, and sense of mastery.</a:t>
            </a:r>
          </a:p>
          <a:p>
            <a:pPr marL="685800" indent="-685800">
              <a:buFont typeface="Arial"/>
              <a:buChar char="•"/>
            </a:pPr>
            <a:endParaRPr lang="en-US" sz="28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To examine how student attitudes towards statistics changes over time.</a:t>
            </a:r>
            <a:endParaRPr lang="en-US" sz="6000" dirty="0" smtClean="0">
              <a:solidFill>
                <a:schemeClr val="bg1"/>
              </a:solidFill>
              <a:latin typeface="Arial"/>
              <a:cs typeface="Arial Unicode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57903" y="6302963"/>
            <a:ext cx="5432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dirty="0">
                <a:solidFill>
                  <a:srgbClr val="3B1B70"/>
                </a:solidFill>
                <a:latin typeface="Arial"/>
                <a:cs typeface="Arial"/>
              </a:rPr>
              <a:t>Making Statistics Make Sense with Web Applets</a:t>
            </a:r>
          </a:p>
        </p:txBody>
      </p:sp>
    </p:spTree>
    <p:extLst>
      <p:ext uri="{BB962C8B-B14F-4D97-AF65-F5344CB8AC3E}">
        <p14:creationId xmlns:p14="http://schemas.microsoft.com/office/powerpoint/2010/main" val="418408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0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 Unicode MS"/>
              </a:rPr>
              <a:t>The Subjects</a:t>
            </a:r>
          </a:p>
          <a:p>
            <a:pPr marL="685800" indent="-685800">
              <a:buFont typeface="Arial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All students registered in the class </a:t>
            </a:r>
            <a:b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BIO/SS </a:t>
            </a: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2244B – “Analysis and Interpretation of Biological Data”/”Statistics for Science” (421 students)</a:t>
            </a:r>
          </a:p>
          <a:p>
            <a:pPr marL="1143000" lvl="1" indent="-685800">
              <a:buFont typeface="Arial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/>
                <a:cs typeface="Arial"/>
              </a:rPr>
              <a:t>This is a required course for many science and medical science students.</a:t>
            </a:r>
          </a:p>
          <a:p>
            <a:pPr marL="1143000" lvl="1" indent="-685800">
              <a:buFont typeface="Arial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/>
                <a:cs typeface="Arial"/>
              </a:rPr>
              <a:t>6 out of 7 required lab activity sessions</a:t>
            </a:r>
          </a:p>
          <a:p>
            <a:pPr marL="685800" indent="-685800">
              <a:buFont typeface="Arial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Incentive: Random draw for cash prize</a:t>
            </a:r>
          </a:p>
          <a:p>
            <a:pPr marL="1143000" lvl="1" indent="-685800">
              <a:buFont typeface="Arial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Arial"/>
                <a:cs typeface="Arial"/>
              </a:rPr>
              <a:t>$200 1</a:t>
            </a:r>
            <a:r>
              <a:rPr lang="en-US" sz="2400" b="1" baseline="30000" dirty="0" smtClean="0">
                <a:solidFill>
                  <a:schemeClr val="bg1"/>
                </a:solidFill>
                <a:latin typeface="Arial"/>
                <a:cs typeface="Arial"/>
              </a:rPr>
              <a:t>st</a:t>
            </a:r>
            <a:r>
              <a:rPr lang="en-US" sz="2400" b="1" dirty="0" smtClean="0">
                <a:solidFill>
                  <a:schemeClr val="bg1"/>
                </a:solidFill>
                <a:latin typeface="Arial"/>
                <a:cs typeface="Arial"/>
              </a:rPr>
              <a:t> place</a:t>
            </a:r>
          </a:p>
          <a:p>
            <a:pPr marL="1143000" lvl="1" indent="-685800">
              <a:buFont typeface="Arial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Arial"/>
                <a:cs typeface="Arial"/>
              </a:rPr>
              <a:t>$100 2</a:t>
            </a:r>
            <a:r>
              <a:rPr lang="en-US" sz="2400" b="1" baseline="30000" dirty="0" smtClean="0">
                <a:solidFill>
                  <a:schemeClr val="bg1"/>
                </a:solidFill>
                <a:latin typeface="Arial"/>
                <a:cs typeface="Arial"/>
              </a:rPr>
              <a:t>nd</a:t>
            </a:r>
            <a:r>
              <a:rPr lang="en-US" sz="2400" b="1" dirty="0" smtClean="0">
                <a:solidFill>
                  <a:schemeClr val="bg1"/>
                </a:solidFill>
                <a:latin typeface="Arial"/>
                <a:cs typeface="Arial"/>
              </a:rPr>
              <a:t> place</a:t>
            </a:r>
          </a:p>
          <a:p>
            <a:pPr marL="1143000" lvl="1" indent="-685800">
              <a:buFont typeface="Arial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Arial"/>
                <a:cs typeface="Arial"/>
              </a:rPr>
              <a:t>$100 3</a:t>
            </a:r>
            <a:r>
              <a:rPr lang="en-US" sz="2400" b="1" baseline="30000" dirty="0" smtClean="0">
                <a:solidFill>
                  <a:schemeClr val="bg1"/>
                </a:solidFill>
                <a:latin typeface="Arial"/>
                <a:cs typeface="Arial"/>
              </a:rPr>
              <a:t>rd</a:t>
            </a:r>
            <a:r>
              <a:rPr lang="en-US" sz="2400" b="1" dirty="0" smtClean="0">
                <a:solidFill>
                  <a:schemeClr val="bg1"/>
                </a:solidFill>
                <a:latin typeface="Arial"/>
                <a:cs typeface="Arial"/>
              </a:rPr>
              <a:t> place</a:t>
            </a:r>
            <a:endParaRPr lang="en-US" sz="6000" b="1" dirty="0" smtClean="0">
              <a:solidFill>
                <a:schemeClr val="bg1"/>
              </a:solidFill>
              <a:latin typeface="Arial"/>
              <a:cs typeface="Arial Unicode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57903" y="6302963"/>
            <a:ext cx="5432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dirty="0">
                <a:solidFill>
                  <a:srgbClr val="3B1B70"/>
                </a:solidFill>
                <a:latin typeface="Arial"/>
                <a:cs typeface="Arial"/>
              </a:rPr>
              <a:t>Making Statistics Make Sense with Web Applets</a:t>
            </a:r>
          </a:p>
        </p:txBody>
      </p:sp>
    </p:spTree>
    <p:extLst>
      <p:ext uri="{BB962C8B-B14F-4D97-AF65-F5344CB8AC3E}">
        <p14:creationId xmlns:p14="http://schemas.microsoft.com/office/powerpoint/2010/main" val="212698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5" y="573851"/>
            <a:ext cx="828864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0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 Unicode MS"/>
              </a:rPr>
              <a:t>The Applets</a:t>
            </a:r>
          </a:p>
          <a:p>
            <a:pPr marL="685800" indent="-685800">
              <a:buFont typeface="Arial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Descriptive statistics applets</a:t>
            </a:r>
          </a:p>
          <a:p>
            <a:pPr marL="1143000" lvl="1" indent="-685800">
              <a:buFont typeface="Arial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  <a:hlinkClick r:id="rId2"/>
              </a:rPr>
              <a:t>Measure of central tendency</a:t>
            </a:r>
            <a:endParaRPr lang="en-US" sz="28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1143000" lvl="1" indent="-685800">
              <a:buFont typeface="Arial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  <a:hlinkClick r:id="rId2"/>
              </a:rPr>
              <a:t>Measure of spread</a:t>
            </a:r>
            <a:endParaRPr lang="en-US" sz="28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Hypothesis testing/Confidence Interval applets</a:t>
            </a:r>
          </a:p>
          <a:p>
            <a:pPr marL="1143000" lvl="1" indent="-685800"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latin typeface="Arial"/>
                <a:cs typeface="Arial"/>
                <a:hlinkClick r:id="rId3"/>
              </a:rPr>
              <a:t>H</a:t>
            </a: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  <a:hlinkClick r:id="rId3"/>
              </a:rPr>
              <a:t>ypothesis testing</a:t>
            </a:r>
            <a:endParaRPr lang="en-US" sz="28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1143000" lvl="1" indent="-685800">
              <a:buFont typeface="Arial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  <a:hlinkClick r:id="rId4"/>
              </a:rPr>
              <a:t>Confidence intervals</a:t>
            </a:r>
            <a:endParaRPr lang="en-US" sz="28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All applet activities made available to all students after Term Test 2</a:t>
            </a:r>
            <a:endParaRPr lang="en-US" sz="28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6000" b="1" dirty="0" smtClean="0">
              <a:solidFill>
                <a:schemeClr val="bg1"/>
              </a:solidFill>
              <a:latin typeface="Arial"/>
              <a:cs typeface="Arial Unicode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9229" y="6302963"/>
            <a:ext cx="5610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dirty="0">
                <a:solidFill>
                  <a:srgbClr val="3B1B70"/>
                </a:solidFill>
                <a:latin typeface="Arial"/>
                <a:cs typeface="Arial"/>
              </a:rPr>
              <a:t>Making Statistics Make Sense with Web Applets</a:t>
            </a:r>
          </a:p>
        </p:txBody>
      </p:sp>
    </p:spTree>
    <p:extLst>
      <p:ext uri="{BB962C8B-B14F-4D97-AF65-F5344CB8AC3E}">
        <p14:creationId xmlns:p14="http://schemas.microsoft.com/office/powerpoint/2010/main" val="262510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ounded Rectangle 54"/>
          <p:cNvSpPr/>
          <p:nvPr/>
        </p:nvSpPr>
        <p:spPr>
          <a:xfrm>
            <a:off x="3965027" y="1776257"/>
            <a:ext cx="1295400" cy="277472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1600" b="1" dirty="0" smtClean="0"/>
              <a:t>Hypothesis Testing</a:t>
            </a:r>
            <a:endParaRPr lang="en-CA" sz="1600" b="1" dirty="0"/>
          </a:p>
        </p:txBody>
      </p:sp>
      <p:sp>
        <p:nvSpPr>
          <p:cNvPr id="54" name="Rounded Rectangle 53"/>
          <p:cNvSpPr/>
          <p:nvPr/>
        </p:nvSpPr>
        <p:spPr>
          <a:xfrm>
            <a:off x="1350579" y="1776257"/>
            <a:ext cx="1295400" cy="277472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CA" sz="1600" b="1" dirty="0" smtClean="0"/>
              <a:t>Descriptive Statistics</a:t>
            </a:r>
            <a:endParaRPr lang="en-CA" sz="1600" b="1" dirty="0"/>
          </a:p>
        </p:txBody>
      </p:sp>
      <p:sp>
        <p:nvSpPr>
          <p:cNvPr id="5" name="Rectangle 4"/>
          <p:cNvSpPr/>
          <p:nvPr/>
        </p:nvSpPr>
        <p:spPr>
          <a:xfrm>
            <a:off x="1502979" y="2402463"/>
            <a:ext cx="998483" cy="657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100" dirty="0" smtClean="0"/>
              <a:t>Measures of Center Applet</a:t>
            </a:r>
            <a:endParaRPr lang="en-CA" sz="1200" dirty="0" smtClean="0"/>
          </a:p>
          <a:p>
            <a:pPr algn="ctr"/>
            <a:r>
              <a:rPr lang="en-CA" sz="1200" dirty="0" smtClean="0"/>
              <a:t>(197)</a:t>
            </a:r>
            <a:endParaRPr lang="en-CA" sz="1100" dirty="0"/>
          </a:p>
        </p:txBody>
      </p:sp>
      <p:sp>
        <p:nvSpPr>
          <p:cNvPr id="6" name="Rectangle 5"/>
          <p:cNvSpPr/>
          <p:nvPr/>
        </p:nvSpPr>
        <p:spPr>
          <a:xfrm>
            <a:off x="1502979" y="3697525"/>
            <a:ext cx="998483" cy="657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100" dirty="0" smtClean="0"/>
              <a:t>Measures of Spread Applet</a:t>
            </a:r>
          </a:p>
          <a:p>
            <a:pPr algn="ctr"/>
            <a:r>
              <a:rPr lang="en-CA" sz="1200" dirty="0" smtClean="0"/>
              <a:t>(176)</a:t>
            </a:r>
            <a:endParaRPr lang="en-CA" sz="1200" dirty="0"/>
          </a:p>
        </p:txBody>
      </p:sp>
      <p:sp>
        <p:nvSpPr>
          <p:cNvPr id="7" name="Rectangle 6"/>
          <p:cNvSpPr/>
          <p:nvPr/>
        </p:nvSpPr>
        <p:spPr>
          <a:xfrm>
            <a:off x="2790496" y="3060017"/>
            <a:ext cx="998483" cy="657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200" dirty="0" smtClean="0"/>
              <a:t>Term Test 1</a:t>
            </a:r>
            <a:br>
              <a:rPr lang="en-CA" sz="1200" dirty="0" smtClean="0"/>
            </a:br>
            <a:r>
              <a:rPr lang="en-CA" sz="1200" dirty="0" smtClean="0"/>
              <a:t>(421)</a:t>
            </a:r>
            <a:endParaRPr lang="en-CA" sz="1200" dirty="0"/>
          </a:p>
        </p:txBody>
      </p:sp>
      <p:sp>
        <p:nvSpPr>
          <p:cNvPr id="8" name="Rectangle 7"/>
          <p:cNvSpPr/>
          <p:nvPr/>
        </p:nvSpPr>
        <p:spPr>
          <a:xfrm>
            <a:off x="4114800" y="2402463"/>
            <a:ext cx="998483" cy="657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 smtClean="0"/>
              <a:t>Hypothesis Test Applet</a:t>
            </a:r>
          </a:p>
          <a:p>
            <a:pPr algn="ctr"/>
            <a:r>
              <a:rPr lang="en-CA" sz="1200" dirty="0" smtClean="0"/>
              <a:t>(182)</a:t>
            </a:r>
            <a:endParaRPr lang="en-CA" sz="1200" dirty="0"/>
          </a:p>
        </p:txBody>
      </p:sp>
      <p:sp>
        <p:nvSpPr>
          <p:cNvPr id="9" name="Rectangle 8"/>
          <p:cNvSpPr/>
          <p:nvPr/>
        </p:nvSpPr>
        <p:spPr>
          <a:xfrm>
            <a:off x="4114799" y="3717571"/>
            <a:ext cx="998483" cy="657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100" dirty="0" smtClean="0"/>
              <a:t>Conf. Interval </a:t>
            </a:r>
            <a:r>
              <a:rPr lang="en-CA" sz="1200" dirty="0" smtClean="0"/>
              <a:t>Applet</a:t>
            </a:r>
          </a:p>
          <a:p>
            <a:pPr algn="ctr"/>
            <a:r>
              <a:rPr lang="en-CA" sz="1200" dirty="0" smtClean="0"/>
              <a:t>(171)</a:t>
            </a:r>
            <a:endParaRPr lang="en-CA" sz="1200" dirty="0"/>
          </a:p>
        </p:txBody>
      </p:sp>
      <p:sp>
        <p:nvSpPr>
          <p:cNvPr id="10" name="Rectangle 9"/>
          <p:cNvSpPr/>
          <p:nvPr/>
        </p:nvSpPr>
        <p:spPr>
          <a:xfrm>
            <a:off x="5407573" y="3060017"/>
            <a:ext cx="998483" cy="6306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200" dirty="0" smtClean="0"/>
              <a:t>Term Test 2</a:t>
            </a:r>
            <a:br>
              <a:rPr lang="en-CA" sz="1200" dirty="0" smtClean="0"/>
            </a:br>
            <a:r>
              <a:rPr lang="en-CA" sz="1200" dirty="0" smtClean="0"/>
              <a:t>(412)</a:t>
            </a:r>
            <a:endParaRPr lang="en-CA" sz="1200" dirty="0"/>
          </a:p>
        </p:txBody>
      </p:sp>
      <p:sp>
        <p:nvSpPr>
          <p:cNvPr id="11" name="Rectangle 10"/>
          <p:cNvSpPr/>
          <p:nvPr/>
        </p:nvSpPr>
        <p:spPr>
          <a:xfrm>
            <a:off x="6689836" y="3060017"/>
            <a:ext cx="998483" cy="6306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200" dirty="0" smtClean="0"/>
              <a:t>Post-study</a:t>
            </a:r>
          </a:p>
          <a:p>
            <a:pPr algn="ctr"/>
            <a:r>
              <a:rPr lang="en-CA" sz="1200" dirty="0" smtClean="0"/>
              <a:t>(233)</a:t>
            </a:r>
            <a:endParaRPr lang="en-CA" sz="1200" dirty="0"/>
          </a:p>
        </p:txBody>
      </p:sp>
      <p:sp>
        <p:nvSpPr>
          <p:cNvPr id="13" name="Rectangle 12"/>
          <p:cNvSpPr/>
          <p:nvPr/>
        </p:nvSpPr>
        <p:spPr>
          <a:xfrm>
            <a:off x="199696" y="3033083"/>
            <a:ext cx="998483" cy="657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200" dirty="0" smtClean="0"/>
              <a:t>Pre-study</a:t>
            </a:r>
            <a:br>
              <a:rPr lang="en-CA" sz="1200" dirty="0" smtClean="0"/>
            </a:br>
            <a:r>
              <a:rPr lang="en-CA" sz="1200" dirty="0" smtClean="0"/>
              <a:t>(395)</a:t>
            </a:r>
            <a:endParaRPr lang="en-CA" sz="1200" dirty="0"/>
          </a:p>
        </p:txBody>
      </p:sp>
      <p:sp>
        <p:nvSpPr>
          <p:cNvPr id="14" name="Rectangle 13"/>
          <p:cNvSpPr/>
          <p:nvPr/>
        </p:nvSpPr>
        <p:spPr>
          <a:xfrm>
            <a:off x="7966842" y="3060017"/>
            <a:ext cx="998483" cy="6306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200" dirty="0" smtClean="0"/>
              <a:t>Final Exam</a:t>
            </a:r>
          </a:p>
          <a:p>
            <a:pPr algn="ctr"/>
            <a:r>
              <a:rPr lang="en-CA" sz="1200" dirty="0" smtClean="0"/>
              <a:t>(?)</a:t>
            </a:r>
            <a:endParaRPr lang="en-CA" sz="1200" dirty="0"/>
          </a:p>
        </p:txBody>
      </p:sp>
      <p:cxnSp>
        <p:nvCxnSpPr>
          <p:cNvPr id="16" name="Straight Arrow Connector 15"/>
          <p:cNvCxnSpPr>
            <a:stCxn id="13" idx="3"/>
            <a:endCxn id="5" idx="1"/>
          </p:cNvCxnSpPr>
          <p:nvPr/>
        </p:nvCxnSpPr>
        <p:spPr>
          <a:xfrm flipV="1">
            <a:off x="1198179" y="2731240"/>
            <a:ext cx="304800" cy="6306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3" idx="3"/>
            <a:endCxn id="6" idx="1"/>
          </p:cNvCxnSpPr>
          <p:nvPr/>
        </p:nvCxnSpPr>
        <p:spPr>
          <a:xfrm>
            <a:off x="1198179" y="3361860"/>
            <a:ext cx="304800" cy="6644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3"/>
            <a:endCxn id="7" idx="1"/>
          </p:cNvCxnSpPr>
          <p:nvPr/>
        </p:nvCxnSpPr>
        <p:spPr>
          <a:xfrm>
            <a:off x="2501462" y="2731240"/>
            <a:ext cx="289034" cy="6575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3"/>
            <a:endCxn id="7" idx="1"/>
          </p:cNvCxnSpPr>
          <p:nvPr/>
        </p:nvCxnSpPr>
        <p:spPr>
          <a:xfrm flipV="1">
            <a:off x="2501462" y="3388794"/>
            <a:ext cx="289034" cy="6375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7" idx="3"/>
            <a:endCxn id="9" idx="1"/>
          </p:cNvCxnSpPr>
          <p:nvPr/>
        </p:nvCxnSpPr>
        <p:spPr>
          <a:xfrm>
            <a:off x="3788979" y="3388794"/>
            <a:ext cx="325820" cy="6575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3"/>
            <a:endCxn id="8" idx="1"/>
          </p:cNvCxnSpPr>
          <p:nvPr/>
        </p:nvCxnSpPr>
        <p:spPr>
          <a:xfrm flipV="1">
            <a:off x="3788979" y="2731240"/>
            <a:ext cx="325821" cy="6575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3"/>
            <a:endCxn id="10" idx="1"/>
          </p:cNvCxnSpPr>
          <p:nvPr/>
        </p:nvCxnSpPr>
        <p:spPr>
          <a:xfrm>
            <a:off x="5113283" y="2731240"/>
            <a:ext cx="294290" cy="6440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9" idx="3"/>
            <a:endCxn id="10" idx="1"/>
          </p:cNvCxnSpPr>
          <p:nvPr/>
        </p:nvCxnSpPr>
        <p:spPr>
          <a:xfrm flipV="1">
            <a:off x="5113282" y="3375327"/>
            <a:ext cx="294291" cy="67102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0" idx="3"/>
            <a:endCxn id="11" idx="1"/>
          </p:cNvCxnSpPr>
          <p:nvPr/>
        </p:nvCxnSpPr>
        <p:spPr>
          <a:xfrm>
            <a:off x="6406056" y="3375327"/>
            <a:ext cx="2837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1" idx="3"/>
            <a:endCxn id="14" idx="1"/>
          </p:cNvCxnSpPr>
          <p:nvPr/>
        </p:nvCxnSpPr>
        <p:spPr>
          <a:xfrm>
            <a:off x="7688319" y="3375327"/>
            <a:ext cx="27852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13926" y="573851"/>
            <a:ext cx="80057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0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 Unicode MS"/>
              </a:rPr>
              <a:t>Flowchart of Study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 Unicode MS"/>
              </a:rPr>
              <a:t>(number of participants)</a:t>
            </a:r>
            <a:endParaRPr lang="en-US" sz="5000" b="1" dirty="0" smtClean="0">
              <a:solidFill>
                <a:schemeClr val="bg1">
                  <a:lumMod val="75000"/>
                </a:schemeClr>
              </a:solidFill>
              <a:latin typeface="Arial"/>
              <a:cs typeface="Arial Unicode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1348" y="1865752"/>
            <a:ext cx="12151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>
                <a:solidFill>
                  <a:schemeClr val="bg1"/>
                </a:solidFill>
              </a:rPr>
              <a:t>Randomization of 10 lab sections</a:t>
            </a:r>
            <a:endParaRPr lang="en-CA" sz="1100" dirty="0">
              <a:solidFill>
                <a:schemeClr val="bg1"/>
              </a:solidFill>
            </a:endParaRPr>
          </a:p>
        </p:txBody>
      </p:sp>
      <p:cxnSp>
        <p:nvCxnSpPr>
          <p:cNvPr id="61" name="Straight Connector 60"/>
          <p:cNvCxnSpPr>
            <a:stCxn id="11" idx="2"/>
            <a:endCxn id="83" idx="0"/>
          </p:cNvCxnSpPr>
          <p:nvPr/>
        </p:nvCxnSpPr>
        <p:spPr>
          <a:xfrm>
            <a:off x="7189078" y="3690637"/>
            <a:ext cx="0" cy="56852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736711" y="1865752"/>
            <a:ext cx="12151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>
                <a:solidFill>
                  <a:schemeClr val="bg1"/>
                </a:solidFill>
              </a:rPr>
              <a:t>Randomization of 10 lab sections</a:t>
            </a:r>
            <a:endParaRPr lang="en-CA" sz="1100" dirty="0">
              <a:solidFill>
                <a:schemeClr val="bg1"/>
              </a:solidFill>
            </a:endParaRPr>
          </a:p>
        </p:txBody>
      </p:sp>
      <p:cxnSp>
        <p:nvCxnSpPr>
          <p:cNvPr id="63" name="Straight Connector 62"/>
          <p:cNvCxnSpPr>
            <a:endCxn id="62" idx="2"/>
          </p:cNvCxnSpPr>
          <p:nvPr/>
        </p:nvCxnSpPr>
        <p:spPr>
          <a:xfrm flipH="1" flipV="1">
            <a:off x="3344300" y="2296639"/>
            <a:ext cx="523507" cy="6337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076497" y="4852441"/>
            <a:ext cx="166063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>
                <a:solidFill>
                  <a:schemeClr val="bg1"/>
                </a:solidFill>
              </a:rPr>
              <a:t>ARTIST CAOS multiple choice items measuring </a:t>
            </a:r>
            <a:r>
              <a:rPr lang="en-CA" sz="1100" b="1" dirty="0" smtClean="0">
                <a:solidFill>
                  <a:schemeClr val="bg1"/>
                </a:solidFill>
              </a:rPr>
              <a:t>hypothesis testing/ confidence interval </a:t>
            </a:r>
            <a:r>
              <a:rPr lang="en-CA" sz="1100" dirty="0" smtClean="0">
                <a:solidFill>
                  <a:schemeClr val="bg1"/>
                </a:solidFill>
              </a:rPr>
              <a:t>objectives</a:t>
            </a:r>
            <a:endParaRPr lang="en-CA" sz="1100" dirty="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460423" y="4864066"/>
            <a:ext cx="161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>
                <a:solidFill>
                  <a:schemeClr val="bg1"/>
                </a:solidFill>
              </a:rPr>
              <a:t>ARTIST CAOS multiple choice items measuring </a:t>
            </a:r>
            <a:r>
              <a:rPr lang="en-CA" sz="1100" b="1" dirty="0" smtClean="0">
                <a:solidFill>
                  <a:schemeClr val="bg1"/>
                </a:solidFill>
              </a:rPr>
              <a:t>descriptive statistics </a:t>
            </a:r>
            <a:r>
              <a:rPr lang="en-CA" sz="1100" dirty="0" smtClean="0">
                <a:solidFill>
                  <a:schemeClr val="bg1"/>
                </a:solidFill>
              </a:rPr>
              <a:t>objectives</a:t>
            </a:r>
            <a:endParaRPr lang="en-CA" sz="1100" dirty="0">
              <a:solidFill>
                <a:schemeClr val="bg1"/>
              </a:solidFill>
            </a:endParaRPr>
          </a:p>
        </p:txBody>
      </p:sp>
      <p:cxnSp>
        <p:nvCxnSpPr>
          <p:cNvPr id="73" name="Straight Connector 72"/>
          <p:cNvCxnSpPr>
            <a:stCxn id="65" idx="0"/>
            <a:endCxn id="7" idx="2"/>
          </p:cNvCxnSpPr>
          <p:nvPr/>
        </p:nvCxnSpPr>
        <p:spPr>
          <a:xfrm flipV="1">
            <a:off x="3267093" y="3717571"/>
            <a:ext cx="22645" cy="114649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4" idx="0"/>
            <a:endCxn id="10" idx="2"/>
          </p:cNvCxnSpPr>
          <p:nvPr/>
        </p:nvCxnSpPr>
        <p:spPr>
          <a:xfrm flipV="1">
            <a:off x="5906815" y="3690637"/>
            <a:ext cx="0" cy="116180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91347" y="4839138"/>
            <a:ext cx="157979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>
                <a:solidFill>
                  <a:schemeClr val="bg1"/>
                </a:solidFill>
              </a:rPr>
              <a:t>Letter of information</a:t>
            </a:r>
          </a:p>
          <a:p>
            <a:r>
              <a:rPr lang="en-CA" sz="1100" dirty="0" smtClean="0">
                <a:solidFill>
                  <a:schemeClr val="bg1"/>
                </a:solidFill>
              </a:rPr>
              <a:t>Obtain consent</a:t>
            </a:r>
          </a:p>
          <a:p>
            <a:r>
              <a:rPr lang="en-CA" sz="1100" dirty="0" smtClean="0">
                <a:solidFill>
                  <a:schemeClr val="bg1"/>
                </a:solidFill>
              </a:rPr>
              <a:t>Pre-SATS survey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584733" y="4259159"/>
            <a:ext cx="12086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>
                <a:solidFill>
                  <a:schemeClr val="bg1"/>
                </a:solidFill>
              </a:rPr>
              <a:t>Post-SATS survey</a:t>
            </a:r>
          </a:p>
          <a:p>
            <a:r>
              <a:rPr lang="en-CA" sz="1100" dirty="0" smtClean="0">
                <a:solidFill>
                  <a:schemeClr val="bg1"/>
                </a:solidFill>
              </a:rPr>
              <a:t>Draw for prize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493875" y="4864066"/>
            <a:ext cx="16501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>
                <a:solidFill>
                  <a:schemeClr val="bg1"/>
                </a:solidFill>
              </a:rPr>
              <a:t>ARTIST CAOS multiple choice items measuring </a:t>
            </a:r>
            <a:r>
              <a:rPr lang="en-CA" sz="1100" b="1" dirty="0" smtClean="0">
                <a:solidFill>
                  <a:schemeClr val="bg1"/>
                </a:solidFill>
              </a:rPr>
              <a:t>descriptive statistics </a:t>
            </a:r>
            <a:r>
              <a:rPr lang="en-CA" sz="1100" i="1" dirty="0" smtClean="0">
                <a:solidFill>
                  <a:schemeClr val="bg1"/>
                </a:solidFill>
              </a:rPr>
              <a:t>and</a:t>
            </a:r>
            <a:r>
              <a:rPr lang="en-CA" sz="1100" dirty="0" smtClean="0">
                <a:solidFill>
                  <a:schemeClr val="bg1"/>
                </a:solidFill>
              </a:rPr>
              <a:t> </a:t>
            </a:r>
            <a:r>
              <a:rPr lang="en-CA" sz="1100" b="1" dirty="0" smtClean="0">
                <a:solidFill>
                  <a:schemeClr val="bg1"/>
                </a:solidFill>
              </a:rPr>
              <a:t>hypothesis testing/ confidence interval </a:t>
            </a:r>
            <a:r>
              <a:rPr lang="en-CA" sz="1100" dirty="0" smtClean="0">
                <a:solidFill>
                  <a:schemeClr val="bg1"/>
                </a:solidFill>
              </a:rPr>
              <a:t>objectives</a:t>
            </a:r>
            <a:endParaRPr lang="en-CA" sz="1100" dirty="0">
              <a:solidFill>
                <a:schemeClr val="bg1"/>
              </a:solidFill>
            </a:endParaRPr>
          </a:p>
        </p:txBody>
      </p:sp>
      <p:cxnSp>
        <p:nvCxnSpPr>
          <p:cNvPr id="85" name="Straight Connector 84"/>
          <p:cNvCxnSpPr>
            <a:endCxn id="14" idx="2"/>
          </p:cNvCxnSpPr>
          <p:nvPr/>
        </p:nvCxnSpPr>
        <p:spPr>
          <a:xfrm flipV="1">
            <a:off x="8466084" y="3690637"/>
            <a:ext cx="0" cy="116180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52" idx="2"/>
          </p:cNvCxnSpPr>
          <p:nvPr/>
        </p:nvCxnSpPr>
        <p:spPr>
          <a:xfrm flipH="1" flipV="1">
            <a:off x="698937" y="2296639"/>
            <a:ext cx="607589" cy="5962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13" idx="2"/>
          </p:cNvCxnSpPr>
          <p:nvPr/>
        </p:nvCxnSpPr>
        <p:spPr>
          <a:xfrm flipH="1">
            <a:off x="698937" y="3690637"/>
            <a:ext cx="1" cy="114850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3279229" y="6302963"/>
            <a:ext cx="5610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dirty="0">
                <a:solidFill>
                  <a:srgbClr val="3B1B70"/>
                </a:solidFill>
                <a:latin typeface="Arial"/>
                <a:cs typeface="Arial"/>
              </a:rPr>
              <a:t>Making Statistics Make Sense with Web Applets</a:t>
            </a:r>
          </a:p>
        </p:txBody>
      </p:sp>
    </p:spTree>
    <p:extLst>
      <p:ext uri="{BB962C8B-B14F-4D97-AF65-F5344CB8AC3E}">
        <p14:creationId xmlns:p14="http://schemas.microsoft.com/office/powerpoint/2010/main" val="387770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0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 Unicode MS"/>
              </a:rPr>
              <a:t>Preliminary Results</a:t>
            </a:r>
          </a:p>
          <a:p>
            <a:pPr marL="685800" indent="-685800">
              <a:buFont typeface="Arial"/>
              <a:buChar char="•"/>
            </a:pPr>
            <a:endParaRPr lang="en-US" sz="28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6000" b="1" dirty="0" smtClean="0">
              <a:solidFill>
                <a:schemeClr val="bg1"/>
              </a:solidFill>
              <a:latin typeface="Arial"/>
              <a:cs typeface="Arial Unicode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2291" y="6302963"/>
            <a:ext cx="5547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dirty="0">
                <a:solidFill>
                  <a:srgbClr val="3B1B70"/>
                </a:solidFill>
                <a:latin typeface="Arial"/>
                <a:cs typeface="Arial"/>
              </a:rPr>
              <a:t>Making Statistics Make Sense with Web Applets</a:t>
            </a: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220451"/>
              </p:ext>
            </p:extLst>
          </p:nvPr>
        </p:nvGraphicFramePr>
        <p:xfrm>
          <a:off x="244829" y="1769760"/>
          <a:ext cx="4171949" cy="3643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9622012"/>
              </p:ext>
            </p:extLst>
          </p:nvPr>
        </p:nvGraphicFramePr>
        <p:xfrm>
          <a:off x="4727576" y="1760233"/>
          <a:ext cx="4162425" cy="3652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769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0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 Unicode MS"/>
              </a:rPr>
              <a:t>Preliminary Results</a:t>
            </a:r>
            <a:endParaRPr lang="en-US" sz="28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Individual attitude</a:t>
            </a:r>
            <a:b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components from</a:t>
            </a:r>
            <a:b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SATS-36 computed</a:t>
            </a:r>
            <a:b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and compared from</a:t>
            </a:r>
            <a:b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pretest and posttest</a:t>
            </a:r>
          </a:p>
          <a:p>
            <a:pPr marL="685800" indent="-685800">
              <a:buFont typeface="Arial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Cognitive competence</a:t>
            </a:r>
            <a:b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(sense of mastery)</a:t>
            </a:r>
            <a:b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might be useful as</a:t>
            </a:r>
            <a:b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a predictor of exam</a:t>
            </a:r>
            <a:b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outcomes.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42291" y="6302963"/>
            <a:ext cx="5547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dirty="0">
                <a:solidFill>
                  <a:srgbClr val="3B1B70"/>
                </a:solidFill>
                <a:latin typeface="Arial"/>
                <a:cs typeface="Arial"/>
              </a:rPr>
              <a:t>Making Statistics Make Sense with Web Applets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054" y="1593884"/>
            <a:ext cx="3790947" cy="419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14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26" y="573851"/>
            <a:ext cx="800570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0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 Unicode MS"/>
              </a:rPr>
              <a:t>Next Steps</a:t>
            </a:r>
          </a:p>
          <a:p>
            <a:pPr marL="685800" indent="-685800">
              <a:buFont typeface="Arial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Examine results from final exam</a:t>
            </a:r>
          </a:p>
          <a:p>
            <a:pPr marL="685800" indent="-685800">
              <a:buFont typeface="Arial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Look at demographics as explanatory factors (gender, major, lab section etc.)</a:t>
            </a:r>
          </a:p>
          <a:p>
            <a:pPr marL="685800" indent="-685800">
              <a:buFont typeface="Arial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Reliability analysis of tests and final exams.</a:t>
            </a:r>
            <a:endParaRPr lang="en-US" sz="28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endParaRPr lang="en-US" sz="28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685800" indent="-685800">
              <a:buFont typeface="Arial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See forthcoming paper for more details and complete analysis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57903" y="6302963"/>
            <a:ext cx="5432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dirty="0">
                <a:solidFill>
                  <a:srgbClr val="3B1B70"/>
                </a:solidFill>
                <a:latin typeface="Arial"/>
                <a:cs typeface="Arial"/>
              </a:rPr>
              <a:t>Making Statistics Make Sense with Web Applets</a:t>
            </a:r>
          </a:p>
        </p:txBody>
      </p:sp>
    </p:spTree>
    <p:extLst>
      <p:ext uri="{BB962C8B-B14F-4D97-AF65-F5344CB8AC3E}">
        <p14:creationId xmlns:p14="http://schemas.microsoft.com/office/powerpoint/2010/main" val="341811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42291" y="6302963"/>
            <a:ext cx="5547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dirty="0">
                <a:solidFill>
                  <a:srgbClr val="3B1B70"/>
                </a:solidFill>
                <a:latin typeface="Arial"/>
                <a:cs typeface="Arial"/>
              </a:rPr>
              <a:t>Making Statistics Make Sense with Web Applets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3926" y="1589514"/>
            <a:ext cx="8005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Arial"/>
                <a:cs typeface="Arial Unicode MS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4259103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99694"/>
      </a:hlink>
      <a:folHlink>
        <a:srgbClr val="D9969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4229</TotalTime>
  <Words>326</Words>
  <Application>Microsoft Office PowerPoint</Application>
  <PresentationFormat>On-screen Show (4:3)</PresentationFormat>
  <Paragraphs>82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UWO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Wilson</dc:creator>
  <cp:lastModifiedBy>jlee</cp:lastModifiedBy>
  <cp:revision>59</cp:revision>
  <dcterms:created xsi:type="dcterms:W3CDTF">2011-12-22T19:42:13Z</dcterms:created>
  <dcterms:modified xsi:type="dcterms:W3CDTF">2012-05-07T19:03:19Z</dcterms:modified>
</cp:coreProperties>
</file>