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13"/>
  </p:notesMasterIdLst>
  <p:handoutMasterIdLst>
    <p:handoutMasterId r:id="rId14"/>
  </p:handoutMasterIdLst>
  <p:sldIdLst>
    <p:sldId id="256" r:id="rId2"/>
    <p:sldId id="258" r:id="rId3"/>
    <p:sldId id="265" r:id="rId4"/>
    <p:sldId id="259" r:id="rId5"/>
    <p:sldId id="260" r:id="rId6"/>
    <p:sldId id="261" r:id="rId7"/>
    <p:sldId id="262" r:id="rId8"/>
    <p:sldId id="267" r:id="rId9"/>
    <p:sldId id="263" r:id="rId10"/>
    <p:sldId id="264"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8" autoAdjust="0"/>
    <p:restoredTop sz="92605" autoAdjust="0"/>
  </p:normalViewPr>
  <p:slideViewPr>
    <p:cSldViewPr>
      <p:cViewPr>
        <p:scale>
          <a:sx n="70" d="100"/>
          <a:sy n="70" d="100"/>
        </p:scale>
        <p:origin x="-106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50251-B696-4F48-B86F-E0E63464B6F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BF83CE26-DD7B-46E8-A517-643908995318}">
      <dgm:prSet phldrT="[Text]" custT="1"/>
      <dgm:spPr/>
      <dgm:t>
        <a:bodyPr/>
        <a:lstStyle/>
        <a:p>
          <a:r>
            <a:rPr lang="en-US" sz="1900" dirty="0" smtClean="0">
              <a:latin typeface="Calibri" pitchFamily="34" charset="0"/>
              <a:cs typeface="Calibri" pitchFamily="34" charset="0"/>
            </a:rPr>
            <a:t>Each academic year, our Statistical Consulting Center is managed by a faculty member who also teaches the consulting course during the fall semester</a:t>
          </a:r>
          <a:endParaRPr lang="en-US" sz="1900" dirty="0">
            <a:latin typeface="Calibri" pitchFamily="34" charset="0"/>
            <a:cs typeface="Calibri" pitchFamily="34" charset="0"/>
          </a:endParaRPr>
        </a:p>
      </dgm:t>
    </dgm:pt>
    <dgm:pt modelId="{C1AEEA9C-2A75-4507-A1A3-EABA2F3984EE}" type="parTrans" cxnId="{900BF2C9-1450-4578-96E4-0B73B01CB067}">
      <dgm:prSet/>
      <dgm:spPr/>
      <dgm:t>
        <a:bodyPr/>
        <a:lstStyle/>
        <a:p>
          <a:endParaRPr lang="en-US"/>
        </a:p>
      </dgm:t>
    </dgm:pt>
    <dgm:pt modelId="{9E5A8A10-EAAA-4C92-BFE2-70ABAE1C1529}" type="sibTrans" cxnId="{900BF2C9-1450-4578-96E4-0B73B01CB067}">
      <dgm:prSet/>
      <dgm:spPr/>
      <dgm:t>
        <a:bodyPr/>
        <a:lstStyle/>
        <a:p>
          <a:endParaRPr lang="en-US"/>
        </a:p>
      </dgm:t>
    </dgm:pt>
    <dgm:pt modelId="{6082F547-2FF8-4D6A-8F4E-D7D68FEC3EB2}" type="asst">
      <dgm:prSet phldrT="[Text]" custT="1"/>
      <dgm:spPr/>
      <dgm:t>
        <a:bodyPr/>
        <a:lstStyle/>
        <a:p>
          <a:r>
            <a:rPr lang="en-US" sz="1900" dirty="0" smtClean="0">
              <a:latin typeface="Calibri" pitchFamily="34" charset="0"/>
              <a:cs typeface="Calibri" pitchFamily="34" charset="0"/>
            </a:rPr>
            <a:t>The projects that come in to the center in the fall are handled in the </a:t>
          </a:r>
          <a:br>
            <a:rPr lang="en-US" sz="1900" dirty="0" smtClean="0">
              <a:latin typeface="Calibri" pitchFamily="34" charset="0"/>
              <a:cs typeface="Calibri" pitchFamily="34" charset="0"/>
            </a:rPr>
          </a:br>
          <a:r>
            <a:rPr lang="en-US" sz="1900" dirty="0" smtClean="0">
              <a:latin typeface="Calibri" pitchFamily="34" charset="0"/>
              <a:cs typeface="Calibri" pitchFamily="34" charset="0"/>
            </a:rPr>
            <a:t>consulting course.</a:t>
          </a:r>
          <a:endParaRPr lang="en-US" sz="1900" dirty="0">
            <a:latin typeface="Calibri" pitchFamily="34" charset="0"/>
            <a:cs typeface="Calibri" pitchFamily="34" charset="0"/>
          </a:endParaRPr>
        </a:p>
      </dgm:t>
    </dgm:pt>
    <dgm:pt modelId="{E2082168-E42D-4F5D-9F43-114821A117C2}" type="parTrans" cxnId="{39534A85-B665-4C1A-83A3-8D0B234F7CE8}">
      <dgm:prSet/>
      <dgm:spPr/>
      <dgm:t>
        <a:bodyPr/>
        <a:lstStyle/>
        <a:p>
          <a:endParaRPr lang="en-US"/>
        </a:p>
      </dgm:t>
    </dgm:pt>
    <dgm:pt modelId="{2145BFAA-361A-4224-B934-6A6DEAF7A995}" type="sibTrans" cxnId="{39534A85-B665-4C1A-83A3-8D0B234F7CE8}">
      <dgm:prSet/>
      <dgm:spPr/>
      <dgm:t>
        <a:bodyPr/>
        <a:lstStyle/>
        <a:p>
          <a:endParaRPr lang="en-US"/>
        </a:p>
      </dgm:t>
    </dgm:pt>
    <dgm:pt modelId="{BBD71DD5-6022-4852-B6D4-823AEEB9C661}" type="asst">
      <dgm:prSet phldrT="[Text]" custT="1"/>
      <dgm:spPr/>
      <dgm:t>
        <a:bodyPr/>
        <a:lstStyle/>
        <a:p>
          <a:r>
            <a:rPr lang="en-US" sz="1900" dirty="0" smtClean="0">
              <a:latin typeface="Calibri" pitchFamily="34" charset="0"/>
              <a:cs typeface="Calibri" pitchFamily="34" charset="0"/>
            </a:rPr>
            <a:t>Each spring, students who have excelled in the course are hired to staff the center. They are paid $12.50 per hour and work about 5 hours per week.</a:t>
          </a:r>
          <a:endParaRPr lang="en-US" sz="1900" dirty="0">
            <a:latin typeface="Calibri" pitchFamily="34" charset="0"/>
            <a:cs typeface="Calibri" pitchFamily="34" charset="0"/>
          </a:endParaRPr>
        </a:p>
      </dgm:t>
    </dgm:pt>
    <dgm:pt modelId="{4155D08C-96CA-4404-AA81-4948D5A83BBC}" type="parTrans" cxnId="{B6AEC902-E33E-416F-87E6-5598568B3991}">
      <dgm:prSet/>
      <dgm:spPr/>
      <dgm:t>
        <a:bodyPr/>
        <a:lstStyle/>
        <a:p>
          <a:endParaRPr lang="en-US"/>
        </a:p>
      </dgm:t>
    </dgm:pt>
    <dgm:pt modelId="{085F14D5-B0D5-440C-8F13-23318FE8E68A}" type="sibTrans" cxnId="{B6AEC902-E33E-416F-87E6-5598568B3991}">
      <dgm:prSet/>
      <dgm:spPr/>
      <dgm:t>
        <a:bodyPr/>
        <a:lstStyle/>
        <a:p>
          <a:endParaRPr lang="en-US"/>
        </a:p>
      </dgm:t>
    </dgm:pt>
    <dgm:pt modelId="{F1BEA427-5631-49F3-AD2D-C02C3AF66307}" type="pres">
      <dgm:prSet presAssocID="{91650251-B696-4F48-B86F-E0E63464B6F0}" presName="hierChild1" presStyleCnt="0">
        <dgm:presLayoutVars>
          <dgm:chPref val="1"/>
          <dgm:dir/>
          <dgm:animOne val="branch"/>
          <dgm:animLvl val="lvl"/>
          <dgm:resizeHandles/>
        </dgm:presLayoutVars>
      </dgm:prSet>
      <dgm:spPr/>
    </dgm:pt>
    <dgm:pt modelId="{9C91D330-E302-4AC5-A2D8-1647CE6AA43C}" type="pres">
      <dgm:prSet presAssocID="{BF83CE26-DD7B-46E8-A517-643908995318}" presName="hierRoot1" presStyleCnt="0"/>
      <dgm:spPr/>
    </dgm:pt>
    <dgm:pt modelId="{7E601F7F-FC26-486D-B097-6EFB7983371D}" type="pres">
      <dgm:prSet presAssocID="{BF83CE26-DD7B-46E8-A517-643908995318}" presName="composite" presStyleCnt="0"/>
      <dgm:spPr/>
    </dgm:pt>
    <dgm:pt modelId="{9110332E-AED9-45AB-8B76-57E35CEB1012}" type="pres">
      <dgm:prSet presAssocID="{BF83CE26-DD7B-46E8-A517-643908995318}" presName="background" presStyleLbl="node0" presStyleIdx="0" presStyleCnt="1"/>
      <dgm:spPr/>
    </dgm:pt>
    <dgm:pt modelId="{18E43C27-A0E7-4F20-BC40-B5CCCEFC8FAD}" type="pres">
      <dgm:prSet presAssocID="{BF83CE26-DD7B-46E8-A517-643908995318}" presName="text" presStyleLbl="fgAcc0" presStyleIdx="0" presStyleCnt="1">
        <dgm:presLayoutVars>
          <dgm:chPref val="3"/>
        </dgm:presLayoutVars>
      </dgm:prSet>
      <dgm:spPr/>
      <dgm:t>
        <a:bodyPr/>
        <a:lstStyle/>
        <a:p>
          <a:endParaRPr lang="en-US"/>
        </a:p>
      </dgm:t>
    </dgm:pt>
    <dgm:pt modelId="{1C5C433A-7C5A-4042-852B-E0A3F11C9FF1}" type="pres">
      <dgm:prSet presAssocID="{BF83CE26-DD7B-46E8-A517-643908995318}" presName="hierChild2" presStyleCnt="0"/>
      <dgm:spPr/>
    </dgm:pt>
    <dgm:pt modelId="{63C5C48A-231A-4071-81CD-03473B0994BA}" type="pres">
      <dgm:prSet presAssocID="{E2082168-E42D-4F5D-9F43-114821A117C2}" presName="Name10" presStyleLbl="parChTrans1D2" presStyleIdx="0" presStyleCnt="2"/>
      <dgm:spPr/>
    </dgm:pt>
    <dgm:pt modelId="{C46F0E9C-A9A7-496A-9FA4-073B502E5196}" type="pres">
      <dgm:prSet presAssocID="{6082F547-2FF8-4D6A-8F4E-D7D68FEC3EB2}" presName="hierRoot2" presStyleCnt="0"/>
      <dgm:spPr/>
    </dgm:pt>
    <dgm:pt modelId="{4D0E46E1-BBAA-4D88-9BBC-77C8EBD2E672}" type="pres">
      <dgm:prSet presAssocID="{6082F547-2FF8-4D6A-8F4E-D7D68FEC3EB2}" presName="composite2" presStyleCnt="0"/>
      <dgm:spPr/>
    </dgm:pt>
    <dgm:pt modelId="{F930CBE1-0B93-492D-9A0C-92307168B007}" type="pres">
      <dgm:prSet presAssocID="{6082F547-2FF8-4D6A-8F4E-D7D68FEC3EB2}" presName="background2" presStyleLbl="asst1" presStyleIdx="0" presStyleCnt="2"/>
      <dgm:spPr/>
    </dgm:pt>
    <dgm:pt modelId="{15C505ED-06A1-401D-88CE-9DBDD68840C7}" type="pres">
      <dgm:prSet presAssocID="{6082F547-2FF8-4D6A-8F4E-D7D68FEC3EB2}" presName="text2" presStyleLbl="fgAcc2" presStyleIdx="0" presStyleCnt="2">
        <dgm:presLayoutVars>
          <dgm:chPref val="3"/>
        </dgm:presLayoutVars>
      </dgm:prSet>
      <dgm:spPr/>
      <dgm:t>
        <a:bodyPr/>
        <a:lstStyle/>
        <a:p>
          <a:endParaRPr lang="en-US"/>
        </a:p>
      </dgm:t>
    </dgm:pt>
    <dgm:pt modelId="{6880B6E2-B58C-4E18-9D51-80E843D197E0}" type="pres">
      <dgm:prSet presAssocID="{6082F547-2FF8-4D6A-8F4E-D7D68FEC3EB2}" presName="hierChild3" presStyleCnt="0"/>
      <dgm:spPr/>
    </dgm:pt>
    <dgm:pt modelId="{724F233F-238D-4ABA-9B5E-CD7FF9EB844B}" type="pres">
      <dgm:prSet presAssocID="{4155D08C-96CA-4404-AA81-4948D5A83BBC}" presName="Name10" presStyleLbl="parChTrans1D2" presStyleIdx="1" presStyleCnt="2"/>
      <dgm:spPr/>
    </dgm:pt>
    <dgm:pt modelId="{7DEC0028-9B5C-4A06-82C1-6D53E1426F64}" type="pres">
      <dgm:prSet presAssocID="{BBD71DD5-6022-4852-B6D4-823AEEB9C661}" presName="hierRoot2" presStyleCnt="0"/>
      <dgm:spPr/>
    </dgm:pt>
    <dgm:pt modelId="{D57034F3-C77D-4534-8FB0-9B46091D7BD1}" type="pres">
      <dgm:prSet presAssocID="{BBD71DD5-6022-4852-B6D4-823AEEB9C661}" presName="composite2" presStyleCnt="0"/>
      <dgm:spPr/>
    </dgm:pt>
    <dgm:pt modelId="{EE6E8E14-1736-4F0E-B3B3-06CD7646A59C}" type="pres">
      <dgm:prSet presAssocID="{BBD71DD5-6022-4852-B6D4-823AEEB9C661}" presName="background2" presStyleLbl="asst1" presStyleIdx="1" presStyleCnt="2"/>
      <dgm:spPr/>
    </dgm:pt>
    <dgm:pt modelId="{46F7B862-E470-4D32-ADDA-8683552AD643}" type="pres">
      <dgm:prSet presAssocID="{BBD71DD5-6022-4852-B6D4-823AEEB9C661}" presName="text2" presStyleLbl="fgAcc2" presStyleIdx="1" presStyleCnt="2">
        <dgm:presLayoutVars>
          <dgm:chPref val="3"/>
        </dgm:presLayoutVars>
      </dgm:prSet>
      <dgm:spPr/>
    </dgm:pt>
    <dgm:pt modelId="{7BF4D03E-CA7A-4F75-8301-15CB498F2261}" type="pres">
      <dgm:prSet presAssocID="{BBD71DD5-6022-4852-B6D4-823AEEB9C661}" presName="hierChild3" presStyleCnt="0"/>
      <dgm:spPr/>
    </dgm:pt>
  </dgm:ptLst>
  <dgm:cxnLst>
    <dgm:cxn modelId="{900BF2C9-1450-4578-96E4-0B73B01CB067}" srcId="{91650251-B696-4F48-B86F-E0E63464B6F0}" destId="{BF83CE26-DD7B-46E8-A517-643908995318}" srcOrd="0" destOrd="0" parTransId="{C1AEEA9C-2A75-4507-A1A3-EABA2F3984EE}" sibTransId="{9E5A8A10-EAAA-4C92-BFE2-70ABAE1C1529}"/>
    <dgm:cxn modelId="{2B9E34B2-A4B3-4688-9EE7-E839E13A1D26}" type="presOf" srcId="{6082F547-2FF8-4D6A-8F4E-D7D68FEC3EB2}" destId="{15C505ED-06A1-401D-88CE-9DBDD68840C7}" srcOrd="0" destOrd="0" presId="urn:microsoft.com/office/officeart/2005/8/layout/hierarchy1"/>
    <dgm:cxn modelId="{C6CA1EC5-D91C-4514-89F6-FADAAC74B003}" type="presOf" srcId="{E2082168-E42D-4F5D-9F43-114821A117C2}" destId="{63C5C48A-231A-4071-81CD-03473B0994BA}" srcOrd="0" destOrd="0" presId="urn:microsoft.com/office/officeart/2005/8/layout/hierarchy1"/>
    <dgm:cxn modelId="{03F8AD62-6839-450B-B766-4DF29FA5D1C6}" type="presOf" srcId="{4155D08C-96CA-4404-AA81-4948D5A83BBC}" destId="{724F233F-238D-4ABA-9B5E-CD7FF9EB844B}" srcOrd="0" destOrd="0" presId="urn:microsoft.com/office/officeart/2005/8/layout/hierarchy1"/>
    <dgm:cxn modelId="{9BA1CA30-C750-4F8F-B699-3E04752630D7}" type="presOf" srcId="{BBD71DD5-6022-4852-B6D4-823AEEB9C661}" destId="{46F7B862-E470-4D32-ADDA-8683552AD643}" srcOrd="0" destOrd="0" presId="urn:microsoft.com/office/officeart/2005/8/layout/hierarchy1"/>
    <dgm:cxn modelId="{B5EE13AB-7E78-45B0-8487-69955D984DCF}" type="presOf" srcId="{BF83CE26-DD7B-46E8-A517-643908995318}" destId="{18E43C27-A0E7-4F20-BC40-B5CCCEFC8FAD}" srcOrd="0" destOrd="0" presId="urn:microsoft.com/office/officeart/2005/8/layout/hierarchy1"/>
    <dgm:cxn modelId="{39534A85-B665-4C1A-83A3-8D0B234F7CE8}" srcId="{BF83CE26-DD7B-46E8-A517-643908995318}" destId="{6082F547-2FF8-4D6A-8F4E-D7D68FEC3EB2}" srcOrd="0" destOrd="0" parTransId="{E2082168-E42D-4F5D-9F43-114821A117C2}" sibTransId="{2145BFAA-361A-4224-B934-6A6DEAF7A995}"/>
    <dgm:cxn modelId="{8B2870A4-7449-4CF5-A3BD-FB7E818F797D}" type="presOf" srcId="{91650251-B696-4F48-B86F-E0E63464B6F0}" destId="{F1BEA427-5631-49F3-AD2D-C02C3AF66307}" srcOrd="0" destOrd="0" presId="urn:microsoft.com/office/officeart/2005/8/layout/hierarchy1"/>
    <dgm:cxn modelId="{B6AEC902-E33E-416F-87E6-5598568B3991}" srcId="{BF83CE26-DD7B-46E8-A517-643908995318}" destId="{BBD71DD5-6022-4852-B6D4-823AEEB9C661}" srcOrd="1" destOrd="0" parTransId="{4155D08C-96CA-4404-AA81-4948D5A83BBC}" sibTransId="{085F14D5-B0D5-440C-8F13-23318FE8E68A}"/>
    <dgm:cxn modelId="{67A69139-C08C-40A4-AAF0-0061F88FDCD2}" type="presParOf" srcId="{F1BEA427-5631-49F3-AD2D-C02C3AF66307}" destId="{9C91D330-E302-4AC5-A2D8-1647CE6AA43C}" srcOrd="0" destOrd="0" presId="urn:microsoft.com/office/officeart/2005/8/layout/hierarchy1"/>
    <dgm:cxn modelId="{DE017C78-2246-4889-A387-06FF8DEE971C}" type="presParOf" srcId="{9C91D330-E302-4AC5-A2D8-1647CE6AA43C}" destId="{7E601F7F-FC26-486D-B097-6EFB7983371D}" srcOrd="0" destOrd="0" presId="urn:microsoft.com/office/officeart/2005/8/layout/hierarchy1"/>
    <dgm:cxn modelId="{CA907724-8002-4E27-A8D5-AD32ED00DD5A}" type="presParOf" srcId="{7E601F7F-FC26-486D-B097-6EFB7983371D}" destId="{9110332E-AED9-45AB-8B76-57E35CEB1012}" srcOrd="0" destOrd="0" presId="urn:microsoft.com/office/officeart/2005/8/layout/hierarchy1"/>
    <dgm:cxn modelId="{9F32CC08-FC15-45CF-A04D-F9476842B41E}" type="presParOf" srcId="{7E601F7F-FC26-486D-B097-6EFB7983371D}" destId="{18E43C27-A0E7-4F20-BC40-B5CCCEFC8FAD}" srcOrd="1" destOrd="0" presId="urn:microsoft.com/office/officeart/2005/8/layout/hierarchy1"/>
    <dgm:cxn modelId="{A0A635D4-801E-4FCF-B5A6-66840F2FEE1D}" type="presParOf" srcId="{9C91D330-E302-4AC5-A2D8-1647CE6AA43C}" destId="{1C5C433A-7C5A-4042-852B-E0A3F11C9FF1}" srcOrd="1" destOrd="0" presId="urn:microsoft.com/office/officeart/2005/8/layout/hierarchy1"/>
    <dgm:cxn modelId="{2A4E74FF-0282-41E2-BA5C-00B9A85CED7F}" type="presParOf" srcId="{1C5C433A-7C5A-4042-852B-E0A3F11C9FF1}" destId="{63C5C48A-231A-4071-81CD-03473B0994BA}" srcOrd="0" destOrd="0" presId="urn:microsoft.com/office/officeart/2005/8/layout/hierarchy1"/>
    <dgm:cxn modelId="{8AC050BE-EFA2-46EB-AEA2-E964855EFCEB}" type="presParOf" srcId="{1C5C433A-7C5A-4042-852B-E0A3F11C9FF1}" destId="{C46F0E9C-A9A7-496A-9FA4-073B502E5196}" srcOrd="1" destOrd="0" presId="urn:microsoft.com/office/officeart/2005/8/layout/hierarchy1"/>
    <dgm:cxn modelId="{C17E1092-827E-40B4-9EC8-9CB3C0FD7796}" type="presParOf" srcId="{C46F0E9C-A9A7-496A-9FA4-073B502E5196}" destId="{4D0E46E1-BBAA-4D88-9BBC-77C8EBD2E672}" srcOrd="0" destOrd="0" presId="urn:microsoft.com/office/officeart/2005/8/layout/hierarchy1"/>
    <dgm:cxn modelId="{F6A6392F-792B-45DC-A997-234D4B9AD255}" type="presParOf" srcId="{4D0E46E1-BBAA-4D88-9BBC-77C8EBD2E672}" destId="{F930CBE1-0B93-492D-9A0C-92307168B007}" srcOrd="0" destOrd="0" presId="urn:microsoft.com/office/officeart/2005/8/layout/hierarchy1"/>
    <dgm:cxn modelId="{F0487264-0AE5-4386-9352-6602CA1D3019}" type="presParOf" srcId="{4D0E46E1-BBAA-4D88-9BBC-77C8EBD2E672}" destId="{15C505ED-06A1-401D-88CE-9DBDD68840C7}" srcOrd="1" destOrd="0" presId="urn:microsoft.com/office/officeart/2005/8/layout/hierarchy1"/>
    <dgm:cxn modelId="{356A6E9A-8B19-4969-A144-71B92F077442}" type="presParOf" srcId="{C46F0E9C-A9A7-496A-9FA4-073B502E5196}" destId="{6880B6E2-B58C-4E18-9D51-80E843D197E0}" srcOrd="1" destOrd="0" presId="urn:microsoft.com/office/officeart/2005/8/layout/hierarchy1"/>
    <dgm:cxn modelId="{6FC1FABD-95D6-4F92-A104-B8E7C4805A49}" type="presParOf" srcId="{1C5C433A-7C5A-4042-852B-E0A3F11C9FF1}" destId="{724F233F-238D-4ABA-9B5E-CD7FF9EB844B}" srcOrd="2" destOrd="0" presId="urn:microsoft.com/office/officeart/2005/8/layout/hierarchy1"/>
    <dgm:cxn modelId="{BEC68438-AA98-406D-84F6-BA9E4875DDF6}" type="presParOf" srcId="{1C5C433A-7C5A-4042-852B-E0A3F11C9FF1}" destId="{7DEC0028-9B5C-4A06-82C1-6D53E1426F64}" srcOrd="3" destOrd="0" presId="urn:microsoft.com/office/officeart/2005/8/layout/hierarchy1"/>
    <dgm:cxn modelId="{73E32CED-CBF7-46AC-984A-A417B404E82A}" type="presParOf" srcId="{7DEC0028-9B5C-4A06-82C1-6D53E1426F64}" destId="{D57034F3-C77D-4534-8FB0-9B46091D7BD1}" srcOrd="0" destOrd="0" presId="urn:microsoft.com/office/officeart/2005/8/layout/hierarchy1"/>
    <dgm:cxn modelId="{36ABE27A-D818-4DE4-854D-ADEB4EC5E456}" type="presParOf" srcId="{D57034F3-C77D-4534-8FB0-9B46091D7BD1}" destId="{EE6E8E14-1736-4F0E-B3B3-06CD7646A59C}" srcOrd="0" destOrd="0" presId="urn:microsoft.com/office/officeart/2005/8/layout/hierarchy1"/>
    <dgm:cxn modelId="{20BFF9EA-DCB1-40D5-A297-343B5C7916F5}" type="presParOf" srcId="{D57034F3-C77D-4534-8FB0-9B46091D7BD1}" destId="{46F7B862-E470-4D32-ADDA-8683552AD643}" srcOrd="1" destOrd="0" presId="urn:microsoft.com/office/officeart/2005/8/layout/hierarchy1"/>
    <dgm:cxn modelId="{204A79B1-B285-4E7C-A2B2-6A4F19ABC893}" type="presParOf" srcId="{7DEC0028-9B5C-4A06-82C1-6D53E1426F64}" destId="{7BF4D03E-CA7A-4F75-8301-15CB498F226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D8469F-C26A-409E-B923-F36F0E19524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53BAE66-0D14-4502-A08B-1E37C1CB3997}">
      <dgm:prSet phldrT="[Text]" custT="1"/>
      <dgm:spPr/>
      <dgm:t>
        <a:bodyPr anchor="ctr" anchorCtr="0"/>
        <a:lstStyle/>
        <a:p>
          <a:r>
            <a:rPr lang="en-US" sz="2100" b="1" dirty="0" smtClean="0">
              <a:effectLst>
                <a:outerShdw blurRad="38100" dist="38100" dir="2700000" algn="tl">
                  <a:srgbClr val="000000">
                    <a:alpha val="43137"/>
                  </a:srgbClr>
                </a:outerShdw>
              </a:effectLst>
              <a:latin typeface="Calibri" pitchFamily="34" charset="0"/>
              <a:cs typeface="Calibri" pitchFamily="34" charset="0"/>
            </a:rPr>
            <a:t>Who are the students?</a:t>
          </a:r>
          <a:endParaRPr lang="en-US" sz="2100" b="1" dirty="0">
            <a:effectLst>
              <a:outerShdw blurRad="38100" dist="38100" dir="2700000" algn="tl">
                <a:srgbClr val="000000">
                  <a:alpha val="43137"/>
                </a:srgbClr>
              </a:outerShdw>
            </a:effectLst>
            <a:latin typeface="Calibri" pitchFamily="34" charset="0"/>
            <a:cs typeface="Calibri" pitchFamily="34" charset="0"/>
          </a:endParaRPr>
        </a:p>
      </dgm:t>
    </dgm:pt>
    <dgm:pt modelId="{4DC7C094-4334-4B15-9AED-91E4D85B29DE}" type="parTrans" cxnId="{2DD66B8A-3D46-4268-9984-F3C8F369E6C8}">
      <dgm:prSet/>
      <dgm:spPr/>
      <dgm:t>
        <a:bodyPr/>
        <a:lstStyle/>
        <a:p>
          <a:endParaRPr lang="en-US"/>
        </a:p>
      </dgm:t>
    </dgm:pt>
    <dgm:pt modelId="{5E6DBB8F-55C2-4A93-A4FA-73617123CF2B}" type="sibTrans" cxnId="{2DD66B8A-3D46-4268-9984-F3C8F369E6C8}">
      <dgm:prSet/>
      <dgm:spPr/>
      <dgm:t>
        <a:bodyPr/>
        <a:lstStyle/>
        <a:p>
          <a:endParaRPr lang="en-US"/>
        </a:p>
      </dgm:t>
    </dgm:pt>
    <dgm:pt modelId="{1E0CA8DD-997E-4233-A188-8D3CA666D57C}">
      <dgm:prSet phldrT="[Text]" custT="1"/>
      <dgm:spPr/>
      <dgm:t>
        <a:bodyPr/>
        <a:lstStyle/>
        <a:p>
          <a:r>
            <a:rPr lang="en-US" sz="2100" b="1" dirty="0" smtClean="0">
              <a:effectLst>
                <a:outerShdw blurRad="38100" dist="38100" dir="2700000" algn="tl">
                  <a:srgbClr val="000000">
                    <a:alpha val="43137"/>
                  </a:srgbClr>
                </a:outerShdw>
              </a:effectLst>
              <a:latin typeface="Calibri" pitchFamily="34" charset="0"/>
              <a:cs typeface="Calibri" pitchFamily="34" charset="0"/>
            </a:rPr>
            <a:t>What are the prerequisites?</a:t>
          </a:r>
          <a:endParaRPr lang="en-US" sz="2100" b="1" dirty="0">
            <a:effectLst>
              <a:outerShdw blurRad="38100" dist="38100" dir="2700000" algn="tl">
                <a:srgbClr val="000000">
                  <a:alpha val="43137"/>
                </a:srgbClr>
              </a:outerShdw>
            </a:effectLst>
            <a:latin typeface="Calibri" pitchFamily="34" charset="0"/>
            <a:cs typeface="Calibri" pitchFamily="34" charset="0"/>
          </a:endParaRPr>
        </a:p>
      </dgm:t>
    </dgm:pt>
    <dgm:pt modelId="{A6108EA6-2D02-449F-98C0-514E106F2232}" type="parTrans" cxnId="{669D915E-C0A2-4BCD-9713-C530721BF157}">
      <dgm:prSet/>
      <dgm:spPr/>
      <dgm:t>
        <a:bodyPr/>
        <a:lstStyle/>
        <a:p>
          <a:endParaRPr lang="en-US"/>
        </a:p>
      </dgm:t>
    </dgm:pt>
    <dgm:pt modelId="{A1FD8A51-4DE0-4A78-A46B-08A8BAB44C2C}" type="sibTrans" cxnId="{669D915E-C0A2-4BCD-9713-C530721BF157}">
      <dgm:prSet/>
      <dgm:spPr/>
      <dgm:t>
        <a:bodyPr/>
        <a:lstStyle/>
        <a:p>
          <a:endParaRPr lang="en-US"/>
        </a:p>
      </dgm:t>
    </dgm:pt>
    <dgm:pt modelId="{00BD5767-0828-4AA0-922E-C413F5D69A8B}">
      <dgm:prSet phldrT="[Text]" custT="1"/>
      <dgm:spPr/>
      <dgm:t>
        <a:bodyPr/>
        <a:lstStyle/>
        <a:p>
          <a:r>
            <a:rPr lang="en-US" sz="2100" b="1" dirty="0" smtClean="0">
              <a:effectLst>
                <a:outerShdw blurRad="38100" dist="38100" dir="2700000" algn="tl">
                  <a:srgbClr val="000000">
                    <a:alpha val="43137"/>
                  </a:srgbClr>
                </a:outerShdw>
              </a:effectLst>
              <a:latin typeface="Calibri" pitchFamily="34" charset="0"/>
              <a:cs typeface="Calibri" pitchFamily="34" charset="0"/>
            </a:rPr>
            <a:t>What are the learning outcomes?</a:t>
          </a:r>
          <a:endParaRPr lang="en-US" sz="2100" b="1" dirty="0">
            <a:effectLst>
              <a:outerShdw blurRad="38100" dist="38100" dir="2700000" algn="tl">
                <a:srgbClr val="000000">
                  <a:alpha val="43137"/>
                </a:srgbClr>
              </a:outerShdw>
            </a:effectLst>
            <a:latin typeface="Calibri" pitchFamily="34" charset="0"/>
            <a:cs typeface="Calibri" pitchFamily="34" charset="0"/>
          </a:endParaRPr>
        </a:p>
      </dgm:t>
    </dgm:pt>
    <dgm:pt modelId="{53F12551-5AD1-46FE-B7B2-CAF8D3F34DFA}" type="parTrans" cxnId="{4C505407-DC10-4C61-94B4-C362143D97A1}">
      <dgm:prSet/>
      <dgm:spPr/>
      <dgm:t>
        <a:bodyPr/>
        <a:lstStyle/>
        <a:p>
          <a:endParaRPr lang="en-US"/>
        </a:p>
      </dgm:t>
    </dgm:pt>
    <dgm:pt modelId="{8C10FA2A-31C6-4920-8B01-6B8D1B63E4B8}" type="sibTrans" cxnId="{4C505407-DC10-4C61-94B4-C362143D97A1}">
      <dgm:prSet/>
      <dgm:spPr/>
      <dgm:t>
        <a:bodyPr/>
        <a:lstStyle/>
        <a:p>
          <a:endParaRPr lang="en-US"/>
        </a:p>
      </dgm:t>
    </dgm:pt>
    <dgm:pt modelId="{0EDB7C6A-DF2C-4BC1-B3BD-B25FF3BC1E83}">
      <dgm:prSet phldrT="[Text]" custT="1"/>
      <dgm:spPr/>
      <dgm:t>
        <a:bodyPr/>
        <a:lstStyle/>
        <a:p>
          <a:r>
            <a:rPr lang="en-US" sz="1900" dirty="0" smtClean="0">
              <a:latin typeface="Calibri" pitchFamily="34" charset="0"/>
              <a:cs typeface="Calibri" pitchFamily="34" charset="0"/>
            </a:rPr>
            <a:t>Class size is usually 10-15 students</a:t>
          </a:r>
          <a:endParaRPr lang="en-US" sz="1900" dirty="0">
            <a:latin typeface="Calibri" pitchFamily="34" charset="0"/>
            <a:cs typeface="Calibri" pitchFamily="34" charset="0"/>
          </a:endParaRPr>
        </a:p>
      </dgm:t>
    </dgm:pt>
    <dgm:pt modelId="{5330F3E5-3E62-4151-A2AA-A5FF1E9DE330}" type="parTrans" cxnId="{12CE4916-61E8-4570-BCF4-E61E0F802C61}">
      <dgm:prSet/>
      <dgm:spPr/>
      <dgm:t>
        <a:bodyPr/>
        <a:lstStyle/>
        <a:p>
          <a:endParaRPr lang="en-US"/>
        </a:p>
      </dgm:t>
    </dgm:pt>
    <dgm:pt modelId="{13D3E98A-919B-4E6F-B18B-983F0E40B84F}" type="sibTrans" cxnId="{12CE4916-61E8-4570-BCF4-E61E0F802C61}">
      <dgm:prSet/>
      <dgm:spPr/>
      <dgm:t>
        <a:bodyPr/>
        <a:lstStyle/>
        <a:p>
          <a:endParaRPr lang="en-US"/>
        </a:p>
      </dgm:t>
    </dgm:pt>
    <dgm:pt modelId="{3C8D6D46-7805-4EA4-91FE-BBD2A1F6F4CB}">
      <dgm:prSet phldrT="[Text]"/>
      <dgm:spPr/>
      <dgm:t>
        <a:bodyPr/>
        <a:lstStyle/>
        <a:p>
          <a:endParaRPr lang="en-US" sz="1600" dirty="0"/>
        </a:p>
      </dgm:t>
    </dgm:pt>
    <dgm:pt modelId="{BD08BFA7-4400-4C13-8015-536BF0A4074E}" type="parTrans" cxnId="{E1B472D3-18DB-4DA7-86EF-524E7178B1C6}">
      <dgm:prSet/>
      <dgm:spPr/>
      <dgm:t>
        <a:bodyPr/>
        <a:lstStyle/>
        <a:p>
          <a:endParaRPr lang="en-US"/>
        </a:p>
      </dgm:t>
    </dgm:pt>
    <dgm:pt modelId="{667C7805-D966-4D4A-8331-2102E96F0D5A}" type="sibTrans" cxnId="{E1B472D3-18DB-4DA7-86EF-524E7178B1C6}">
      <dgm:prSet/>
      <dgm:spPr/>
      <dgm:t>
        <a:bodyPr/>
        <a:lstStyle/>
        <a:p>
          <a:endParaRPr lang="en-US"/>
        </a:p>
      </dgm:t>
    </dgm:pt>
    <dgm:pt modelId="{712C8E39-ECB4-412A-AB0F-F97651391072}">
      <dgm:prSet phldrT="[Text]" custT="1"/>
      <dgm:spPr/>
      <dgm:t>
        <a:bodyPr/>
        <a:lstStyle/>
        <a:p>
          <a:r>
            <a:rPr lang="en-US" sz="1900" dirty="0" smtClean="0">
              <a:latin typeface="Calibri" pitchFamily="34" charset="0"/>
              <a:cs typeface="Calibri" pitchFamily="34" charset="0"/>
            </a:rPr>
            <a:t>Any introductory statistics course</a:t>
          </a:r>
          <a:endParaRPr lang="en-US" sz="1900" dirty="0">
            <a:latin typeface="Calibri" pitchFamily="34" charset="0"/>
            <a:cs typeface="Calibri" pitchFamily="34" charset="0"/>
          </a:endParaRPr>
        </a:p>
      </dgm:t>
    </dgm:pt>
    <dgm:pt modelId="{6AF7CADD-1AC5-4BA7-9ECF-8582CC6BF0F8}" type="parTrans" cxnId="{0CBAC443-4AB3-4996-9483-EC3FDFDE0F19}">
      <dgm:prSet/>
      <dgm:spPr/>
      <dgm:t>
        <a:bodyPr/>
        <a:lstStyle/>
        <a:p>
          <a:endParaRPr lang="en-US"/>
        </a:p>
      </dgm:t>
    </dgm:pt>
    <dgm:pt modelId="{753F90AD-9014-4669-8708-3187E29DBEDE}" type="sibTrans" cxnId="{0CBAC443-4AB3-4996-9483-EC3FDFDE0F19}">
      <dgm:prSet/>
      <dgm:spPr/>
      <dgm:t>
        <a:bodyPr/>
        <a:lstStyle/>
        <a:p>
          <a:endParaRPr lang="en-US"/>
        </a:p>
      </dgm:t>
    </dgm:pt>
    <dgm:pt modelId="{1345061D-B6E7-40E0-BBB4-117327812853}">
      <dgm:prSet phldrT="[Text]" custT="1"/>
      <dgm:spPr/>
      <dgm:t>
        <a:bodyPr/>
        <a:lstStyle/>
        <a:p>
          <a:r>
            <a:rPr lang="en-US" sz="1900" dirty="0" smtClean="0">
              <a:latin typeface="Calibri" pitchFamily="34" charset="0"/>
              <a:cs typeface="Calibri" pitchFamily="34" charset="0"/>
            </a:rPr>
            <a:t>Completion of either a regression or design course</a:t>
          </a:r>
          <a:endParaRPr lang="en-US" sz="1900" dirty="0">
            <a:latin typeface="Calibri" pitchFamily="34" charset="0"/>
            <a:cs typeface="Calibri" pitchFamily="34" charset="0"/>
          </a:endParaRPr>
        </a:p>
      </dgm:t>
    </dgm:pt>
    <dgm:pt modelId="{890FC5C8-D5AC-4403-9D06-C254D41C4A7A}" type="parTrans" cxnId="{B4B82FF2-FE06-4052-8B63-ED11626F1DB3}">
      <dgm:prSet/>
      <dgm:spPr/>
      <dgm:t>
        <a:bodyPr/>
        <a:lstStyle/>
        <a:p>
          <a:endParaRPr lang="en-US"/>
        </a:p>
      </dgm:t>
    </dgm:pt>
    <dgm:pt modelId="{5AB67331-ED2D-40E5-A1EA-DFD78812F0FE}" type="sibTrans" cxnId="{B4B82FF2-FE06-4052-8B63-ED11626F1DB3}">
      <dgm:prSet/>
      <dgm:spPr/>
      <dgm:t>
        <a:bodyPr/>
        <a:lstStyle/>
        <a:p>
          <a:endParaRPr lang="en-US"/>
        </a:p>
      </dgm:t>
    </dgm:pt>
    <dgm:pt modelId="{423C249A-4429-4C01-B398-EAF364AC0313}">
      <dgm:prSet phldrT="[Text]"/>
      <dgm:spPr/>
      <dgm:t>
        <a:bodyPr/>
        <a:lstStyle/>
        <a:p>
          <a:endParaRPr lang="en-US" sz="1700" dirty="0"/>
        </a:p>
      </dgm:t>
    </dgm:pt>
    <dgm:pt modelId="{023E0D72-B7A5-4956-87F8-8723FFBCEF40}" type="parTrans" cxnId="{F66D62DB-1743-417D-9D14-1545C5B00CD7}">
      <dgm:prSet/>
      <dgm:spPr/>
      <dgm:t>
        <a:bodyPr/>
        <a:lstStyle/>
        <a:p>
          <a:endParaRPr lang="en-US"/>
        </a:p>
      </dgm:t>
    </dgm:pt>
    <dgm:pt modelId="{239F4C31-A456-4FE8-9B90-BFF23C13E4BE}" type="sibTrans" cxnId="{F66D62DB-1743-417D-9D14-1545C5B00CD7}">
      <dgm:prSet/>
      <dgm:spPr/>
      <dgm:t>
        <a:bodyPr/>
        <a:lstStyle/>
        <a:p>
          <a:endParaRPr lang="en-US"/>
        </a:p>
      </dgm:t>
    </dgm:pt>
    <dgm:pt modelId="{90D35C17-02CB-420B-93FE-B725D032CD4B}">
      <dgm:prSet phldrT="[Text]" custT="1"/>
      <dgm:spPr/>
      <dgm:t>
        <a:bodyPr/>
        <a:lstStyle/>
        <a:p>
          <a:r>
            <a:rPr lang="en-US" sz="1900" dirty="0" smtClean="0">
              <a:latin typeface="Calibri" pitchFamily="34" charset="0"/>
              <a:cs typeface="Calibri" pitchFamily="34" charset="0"/>
            </a:rPr>
            <a:t>The course will enhance a student’s ability to communicate with both clients </a:t>
          </a:r>
          <a:r>
            <a:rPr lang="en-US" sz="1900" smtClean="0">
              <a:latin typeface="Calibri" pitchFamily="34" charset="0"/>
              <a:cs typeface="Calibri" pitchFamily="34" charset="0"/>
            </a:rPr>
            <a:t>and other statisticians</a:t>
          </a:r>
          <a:endParaRPr lang="en-US" sz="1900" dirty="0">
            <a:latin typeface="Calibri" pitchFamily="34" charset="0"/>
            <a:cs typeface="Calibri" pitchFamily="34" charset="0"/>
          </a:endParaRPr>
        </a:p>
      </dgm:t>
    </dgm:pt>
    <dgm:pt modelId="{4204E7F9-114A-4B0E-BF4B-A57B7016E3F4}" type="parTrans" cxnId="{9E262436-59D2-4D23-8575-3D088DB4BDCA}">
      <dgm:prSet/>
      <dgm:spPr/>
      <dgm:t>
        <a:bodyPr/>
        <a:lstStyle/>
        <a:p>
          <a:endParaRPr lang="en-US"/>
        </a:p>
      </dgm:t>
    </dgm:pt>
    <dgm:pt modelId="{051AD574-418B-4FE8-8FE4-547B621388D0}" type="sibTrans" cxnId="{9E262436-59D2-4D23-8575-3D088DB4BDCA}">
      <dgm:prSet/>
      <dgm:spPr/>
      <dgm:t>
        <a:bodyPr/>
        <a:lstStyle/>
        <a:p>
          <a:endParaRPr lang="en-US"/>
        </a:p>
      </dgm:t>
    </dgm:pt>
    <dgm:pt modelId="{25139356-36D6-4783-9EE7-5879227C70D4}">
      <dgm:prSet phldrT="[Text]" custT="1"/>
      <dgm:spPr/>
      <dgm:t>
        <a:bodyPr/>
        <a:lstStyle/>
        <a:p>
          <a:r>
            <a:rPr lang="en-US" sz="1900" dirty="0" smtClean="0">
              <a:latin typeface="Calibri" pitchFamily="34" charset="0"/>
              <a:cs typeface="Calibri" pitchFamily="34" charset="0"/>
            </a:rPr>
            <a:t>Most students are statistics majors</a:t>
          </a:r>
          <a:endParaRPr lang="en-US" sz="1900" dirty="0">
            <a:latin typeface="Calibri" pitchFamily="34" charset="0"/>
            <a:cs typeface="Calibri" pitchFamily="34" charset="0"/>
          </a:endParaRPr>
        </a:p>
      </dgm:t>
    </dgm:pt>
    <dgm:pt modelId="{C2A0EA8A-CE78-4DAF-9ECA-6C910CF2D7F8}" type="parTrans" cxnId="{A2E5B0CA-4A1D-4FD7-BF5E-47CAF71BA227}">
      <dgm:prSet/>
      <dgm:spPr/>
      <dgm:t>
        <a:bodyPr/>
        <a:lstStyle/>
        <a:p>
          <a:endParaRPr lang="en-US"/>
        </a:p>
      </dgm:t>
    </dgm:pt>
    <dgm:pt modelId="{C817C15A-E9CC-4624-9117-FCC8BB766373}" type="sibTrans" cxnId="{A2E5B0CA-4A1D-4FD7-BF5E-47CAF71BA227}">
      <dgm:prSet/>
      <dgm:spPr/>
      <dgm:t>
        <a:bodyPr/>
        <a:lstStyle/>
        <a:p>
          <a:endParaRPr lang="en-US"/>
        </a:p>
      </dgm:t>
    </dgm:pt>
    <dgm:pt modelId="{519E2B5A-F85D-4628-A65E-178D3A9F0F8A}">
      <dgm:prSet phldrT="[Text]" custT="1"/>
      <dgm:spPr/>
      <dgm:t>
        <a:bodyPr/>
        <a:lstStyle/>
        <a:p>
          <a:r>
            <a:rPr lang="en-US" sz="1900" dirty="0" smtClean="0">
              <a:latin typeface="Calibri" pitchFamily="34" charset="0"/>
              <a:cs typeface="Calibri" pitchFamily="34" charset="0"/>
            </a:rPr>
            <a:t>Students develop a personal philosophy of consulting and also become aware of issues statisticians encounter when consulting</a:t>
          </a:r>
          <a:endParaRPr lang="en-US" sz="1900" dirty="0">
            <a:latin typeface="Calibri" pitchFamily="34" charset="0"/>
            <a:cs typeface="Calibri" pitchFamily="34" charset="0"/>
          </a:endParaRPr>
        </a:p>
      </dgm:t>
    </dgm:pt>
    <dgm:pt modelId="{B38AB616-6165-443A-91F4-523A4CF1715E}" type="sibTrans" cxnId="{5C263451-4823-4347-8587-70E2BBA2C2C8}">
      <dgm:prSet/>
      <dgm:spPr/>
      <dgm:t>
        <a:bodyPr/>
        <a:lstStyle/>
        <a:p>
          <a:endParaRPr lang="en-US"/>
        </a:p>
      </dgm:t>
    </dgm:pt>
    <dgm:pt modelId="{A76F891A-F8A3-4CF7-9E66-EC823DE3AC8B}" type="parTrans" cxnId="{5C263451-4823-4347-8587-70E2BBA2C2C8}">
      <dgm:prSet/>
      <dgm:spPr/>
      <dgm:t>
        <a:bodyPr/>
        <a:lstStyle/>
        <a:p>
          <a:endParaRPr lang="en-US"/>
        </a:p>
      </dgm:t>
    </dgm:pt>
    <dgm:pt modelId="{6A02E43F-B4DA-4970-9EE7-E241F9EA685B}">
      <dgm:prSet phldrT="[Text]" custT="1"/>
      <dgm:spPr/>
      <dgm:t>
        <a:bodyPr/>
        <a:lstStyle/>
        <a:p>
          <a:r>
            <a:rPr lang="en-US" sz="1900" dirty="0" smtClean="0">
              <a:latin typeface="Calibri" pitchFamily="34" charset="0"/>
              <a:cs typeface="Calibri" pitchFamily="34" charset="0"/>
            </a:rPr>
            <a:t>Students gain experience in analyzing data and writing summary reports</a:t>
          </a:r>
          <a:endParaRPr lang="en-US" sz="1900" dirty="0">
            <a:latin typeface="Calibri" pitchFamily="34" charset="0"/>
            <a:cs typeface="Calibri" pitchFamily="34" charset="0"/>
          </a:endParaRPr>
        </a:p>
      </dgm:t>
    </dgm:pt>
    <dgm:pt modelId="{A7F44746-CF72-431D-B885-B567E59B1786}" type="parTrans" cxnId="{1D194823-C21E-487B-A05D-092F64EB6B5C}">
      <dgm:prSet/>
      <dgm:spPr/>
      <dgm:t>
        <a:bodyPr/>
        <a:lstStyle/>
        <a:p>
          <a:endParaRPr lang="en-US"/>
        </a:p>
      </dgm:t>
    </dgm:pt>
    <dgm:pt modelId="{9CB3232F-9A2C-4F7C-838B-C68D94E1F36B}" type="sibTrans" cxnId="{1D194823-C21E-487B-A05D-092F64EB6B5C}">
      <dgm:prSet/>
      <dgm:spPr/>
      <dgm:t>
        <a:bodyPr/>
        <a:lstStyle/>
        <a:p>
          <a:endParaRPr lang="en-US"/>
        </a:p>
      </dgm:t>
    </dgm:pt>
    <dgm:pt modelId="{76FD7192-3420-42CA-A6CE-4AEDB580920A}" type="pres">
      <dgm:prSet presAssocID="{D7D8469F-C26A-409E-B923-F36F0E195242}" presName="linear" presStyleCnt="0">
        <dgm:presLayoutVars>
          <dgm:animLvl val="lvl"/>
          <dgm:resizeHandles val="exact"/>
        </dgm:presLayoutVars>
      </dgm:prSet>
      <dgm:spPr/>
    </dgm:pt>
    <dgm:pt modelId="{8BDB7225-1646-4452-9720-99AE27ED1A0E}" type="pres">
      <dgm:prSet presAssocID="{753BAE66-0D14-4502-A08B-1E37C1CB3997}" presName="parentText" presStyleLbl="node1" presStyleIdx="0" presStyleCnt="3" custScaleY="65083">
        <dgm:presLayoutVars>
          <dgm:chMax val="0"/>
          <dgm:bulletEnabled val="1"/>
        </dgm:presLayoutVars>
      </dgm:prSet>
      <dgm:spPr/>
      <dgm:t>
        <a:bodyPr/>
        <a:lstStyle/>
        <a:p>
          <a:endParaRPr lang="en-US"/>
        </a:p>
      </dgm:t>
    </dgm:pt>
    <dgm:pt modelId="{32EFF846-E477-4819-9ACB-429CE142A095}" type="pres">
      <dgm:prSet presAssocID="{753BAE66-0D14-4502-A08B-1E37C1CB3997}" presName="childText" presStyleLbl="revTx" presStyleIdx="0" presStyleCnt="3" custLinFactNeighborY="15341">
        <dgm:presLayoutVars>
          <dgm:bulletEnabled val="1"/>
        </dgm:presLayoutVars>
      </dgm:prSet>
      <dgm:spPr/>
      <dgm:t>
        <a:bodyPr/>
        <a:lstStyle/>
        <a:p>
          <a:endParaRPr lang="en-US"/>
        </a:p>
      </dgm:t>
    </dgm:pt>
    <dgm:pt modelId="{46F58B43-07D3-48D0-8107-0A6891A6BDED}" type="pres">
      <dgm:prSet presAssocID="{1E0CA8DD-997E-4233-A188-8D3CA666D57C}" presName="parentText" presStyleLbl="node1" presStyleIdx="1" presStyleCnt="3" custScaleY="64398" custLinFactNeighborY="-2796">
        <dgm:presLayoutVars>
          <dgm:chMax val="0"/>
          <dgm:bulletEnabled val="1"/>
        </dgm:presLayoutVars>
      </dgm:prSet>
      <dgm:spPr/>
    </dgm:pt>
    <dgm:pt modelId="{D63BB8FE-B994-468B-B521-6D773DD45A0D}" type="pres">
      <dgm:prSet presAssocID="{1E0CA8DD-997E-4233-A188-8D3CA666D57C}" presName="childText" presStyleLbl="revTx" presStyleIdx="1" presStyleCnt="3" custLinFactNeighborY="12916">
        <dgm:presLayoutVars>
          <dgm:bulletEnabled val="1"/>
        </dgm:presLayoutVars>
      </dgm:prSet>
      <dgm:spPr/>
      <dgm:t>
        <a:bodyPr/>
        <a:lstStyle/>
        <a:p>
          <a:endParaRPr lang="en-US"/>
        </a:p>
      </dgm:t>
    </dgm:pt>
    <dgm:pt modelId="{4939F6E1-5E41-4AD9-8FB1-C417B74664DD}" type="pres">
      <dgm:prSet presAssocID="{00BD5767-0828-4AA0-922E-C413F5D69A8B}" presName="parentText" presStyleLbl="node1" presStyleIdx="2" presStyleCnt="3" custScaleY="58850" custLinFactNeighborY="-2092">
        <dgm:presLayoutVars>
          <dgm:chMax val="0"/>
          <dgm:bulletEnabled val="1"/>
        </dgm:presLayoutVars>
      </dgm:prSet>
      <dgm:spPr/>
      <dgm:t>
        <a:bodyPr/>
        <a:lstStyle/>
        <a:p>
          <a:endParaRPr lang="en-US"/>
        </a:p>
      </dgm:t>
    </dgm:pt>
    <dgm:pt modelId="{23379B13-BEF6-45C5-BF55-40AAC535F0C9}" type="pres">
      <dgm:prSet presAssocID="{00BD5767-0828-4AA0-922E-C413F5D69A8B}" presName="childText" presStyleLbl="revTx" presStyleIdx="2" presStyleCnt="3" custLinFactNeighborY="17269">
        <dgm:presLayoutVars>
          <dgm:bulletEnabled val="1"/>
        </dgm:presLayoutVars>
      </dgm:prSet>
      <dgm:spPr/>
      <dgm:t>
        <a:bodyPr/>
        <a:lstStyle/>
        <a:p>
          <a:endParaRPr lang="en-US"/>
        </a:p>
      </dgm:t>
    </dgm:pt>
  </dgm:ptLst>
  <dgm:cxnLst>
    <dgm:cxn modelId="{7B525EED-C2BB-4271-B8CB-1762F0241152}" type="presOf" srcId="{25139356-36D6-4783-9EE7-5879227C70D4}" destId="{32EFF846-E477-4819-9ACB-429CE142A095}" srcOrd="0" destOrd="1" presId="urn:microsoft.com/office/officeart/2005/8/layout/vList2"/>
    <dgm:cxn modelId="{D092FBF1-2E4A-4761-9C00-D8B421DB013D}" type="presOf" srcId="{753BAE66-0D14-4502-A08B-1E37C1CB3997}" destId="{8BDB7225-1646-4452-9720-99AE27ED1A0E}" srcOrd="0" destOrd="0" presId="urn:microsoft.com/office/officeart/2005/8/layout/vList2"/>
    <dgm:cxn modelId="{669D915E-C0A2-4BCD-9713-C530721BF157}" srcId="{D7D8469F-C26A-409E-B923-F36F0E195242}" destId="{1E0CA8DD-997E-4233-A188-8D3CA666D57C}" srcOrd="1" destOrd="0" parTransId="{A6108EA6-2D02-449F-98C0-514E106F2232}" sibTransId="{A1FD8A51-4DE0-4A78-A46B-08A8BAB44C2C}"/>
    <dgm:cxn modelId="{0CBAC443-4AB3-4996-9483-EC3FDFDE0F19}" srcId="{1E0CA8DD-997E-4233-A188-8D3CA666D57C}" destId="{712C8E39-ECB4-412A-AB0F-F97651391072}" srcOrd="0" destOrd="0" parTransId="{6AF7CADD-1AC5-4BA7-9ECF-8582CC6BF0F8}" sibTransId="{753F90AD-9014-4669-8708-3187E29DBEDE}"/>
    <dgm:cxn modelId="{5AA29246-0289-4676-B431-FF3979FB850F}" type="presOf" srcId="{00BD5767-0828-4AA0-922E-C413F5D69A8B}" destId="{4939F6E1-5E41-4AD9-8FB1-C417B74664DD}" srcOrd="0" destOrd="0" presId="urn:microsoft.com/office/officeart/2005/8/layout/vList2"/>
    <dgm:cxn modelId="{12CE4916-61E8-4570-BCF4-E61E0F802C61}" srcId="{753BAE66-0D14-4502-A08B-1E37C1CB3997}" destId="{0EDB7C6A-DF2C-4BC1-B3BD-B25FF3BC1E83}" srcOrd="0" destOrd="0" parTransId="{5330F3E5-3E62-4151-A2AA-A5FF1E9DE330}" sibTransId="{13D3E98A-919B-4E6F-B18B-983F0E40B84F}"/>
    <dgm:cxn modelId="{5C263451-4823-4347-8587-70E2BBA2C2C8}" srcId="{00BD5767-0828-4AA0-922E-C413F5D69A8B}" destId="{519E2B5A-F85D-4628-A65E-178D3A9F0F8A}" srcOrd="1" destOrd="0" parTransId="{A76F891A-F8A3-4CF7-9E66-EC823DE3AC8B}" sibTransId="{B38AB616-6165-443A-91F4-523A4CF1715E}"/>
    <dgm:cxn modelId="{F66D62DB-1743-417D-9D14-1545C5B00CD7}" srcId="{1E0CA8DD-997E-4233-A188-8D3CA666D57C}" destId="{423C249A-4429-4C01-B398-EAF364AC0313}" srcOrd="2" destOrd="0" parTransId="{023E0D72-B7A5-4956-87F8-8723FFBCEF40}" sibTransId="{239F4C31-A456-4FE8-9B90-BFF23C13E4BE}"/>
    <dgm:cxn modelId="{D3BEF7E0-B74C-4DB0-8EB4-E20F954120CE}" type="presOf" srcId="{712C8E39-ECB4-412A-AB0F-F97651391072}" destId="{D63BB8FE-B994-468B-B521-6D773DD45A0D}" srcOrd="0" destOrd="0" presId="urn:microsoft.com/office/officeart/2005/8/layout/vList2"/>
    <dgm:cxn modelId="{FA9403EE-9F07-4B53-97A1-108AEA1AF239}" type="presOf" srcId="{3C8D6D46-7805-4EA4-91FE-BBD2A1F6F4CB}" destId="{32EFF846-E477-4819-9ACB-429CE142A095}" srcOrd="0" destOrd="2" presId="urn:microsoft.com/office/officeart/2005/8/layout/vList2"/>
    <dgm:cxn modelId="{7020003C-F804-4E0F-BC1E-C418D3A097FE}" type="presOf" srcId="{1345061D-B6E7-40E0-BBB4-117327812853}" destId="{D63BB8FE-B994-468B-B521-6D773DD45A0D}" srcOrd="0" destOrd="1" presId="urn:microsoft.com/office/officeart/2005/8/layout/vList2"/>
    <dgm:cxn modelId="{2DD66B8A-3D46-4268-9984-F3C8F369E6C8}" srcId="{D7D8469F-C26A-409E-B923-F36F0E195242}" destId="{753BAE66-0D14-4502-A08B-1E37C1CB3997}" srcOrd="0" destOrd="0" parTransId="{4DC7C094-4334-4B15-9AED-91E4D85B29DE}" sibTransId="{5E6DBB8F-55C2-4A93-A4FA-73617123CF2B}"/>
    <dgm:cxn modelId="{A2E5B0CA-4A1D-4FD7-BF5E-47CAF71BA227}" srcId="{753BAE66-0D14-4502-A08B-1E37C1CB3997}" destId="{25139356-36D6-4783-9EE7-5879227C70D4}" srcOrd="1" destOrd="0" parTransId="{C2A0EA8A-CE78-4DAF-9ECA-6C910CF2D7F8}" sibTransId="{C817C15A-E9CC-4624-9117-FCC8BB766373}"/>
    <dgm:cxn modelId="{51982667-88A0-4A66-8FB1-1F267C82AD6E}" type="presOf" srcId="{D7D8469F-C26A-409E-B923-F36F0E195242}" destId="{76FD7192-3420-42CA-A6CE-4AEDB580920A}" srcOrd="0" destOrd="0" presId="urn:microsoft.com/office/officeart/2005/8/layout/vList2"/>
    <dgm:cxn modelId="{14CC7DE1-6236-4538-B0CD-9E6572FFAF8D}" type="presOf" srcId="{90D35C17-02CB-420B-93FE-B725D032CD4B}" destId="{23379B13-BEF6-45C5-BF55-40AAC535F0C9}" srcOrd="0" destOrd="0" presId="urn:microsoft.com/office/officeart/2005/8/layout/vList2"/>
    <dgm:cxn modelId="{466526F6-C05F-40FE-A1F9-55B0484C91A2}" type="presOf" srcId="{519E2B5A-F85D-4628-A65E-178D3A9F0F8A}" destId="{23379B13-BEF6-45C5-BF55-40AAC535F0C9}" srcOrd="0" destOrd="1" presId="urn:microsoft.com/office/officeart/2005/8/layout/vList2"/>
    <dgm:cxn modelId="{9E262436-59D2-4D23-8575-3D088DB4BDCA}" srcId="{00BD5767-0828-4AA0-922E-C413F5D69A8B}" destId="{90D35C17-02CB-420B-93FE-B725D032CD4B}" srcOrd="0" destOrd="0" parTransId="{4204E7F9-114A-4B0E-BF4B-A57B7016E3F4}" sibTransId="{051AD574-418B-4FE8-8FE4-547B621388D0}"/>
    <dgm:cxn modelId="{1D194823-C21E-487B-A05D-092F64EB6B5C}" srcId="{00BD5767-0828-4AA0-922E-C413F5D69A8B}" destId="{6A02E43F-B4DA-4970-9EE7-E241F9EA685B}" srcOrd="2" destOrd="0" parTransId="{A7F44746-CF72-431D-B885-B567E59B1786}" sibTransId="{9CB3232F-9A2C-4F7C-838B-C68D94E1F36B}"/>
    <dgm:cxn modelId="{4C505407-DC10-4C61-94B4-C362143D97A1}" srcId="{D7D8469F-C26A-409E-B923-F36F0E195242}" destId="{00BD5767-0828-4AA0-922E-C413F5D69A8B}" srcOrd="2" destOrd="0" parTransId="{53F12551-5AD1-46FE-B7B2-CAF8D3F34DFA}" sibTransId="{8C10FA2A-31C6-4920-8B01-6B8D1B63E4B8}"/>
    <dgm:cxn modelId="{0855B484-FE53-4903-809A-9DD44587EA63}" type="presOf" srcId="{423C249A-4429-4C01-B398-EAF364AC0313}" destId="{D63BB8FE-B994-468B-B521-6D773DD45A0D}" srcOrd="0" destOrd="2" presId="urn:microsoft.com/office/officeart/2005/8/layout/vList2"/>
    <dgm:cxn modelId="{C406B4DC-D1FE-46E2-889F-6271488F923F}" type="presOf" srcId="{6A02E43F-B4DA-4970-9EE7-E241F9EA685B}" destId="{23379B13-BEF6-45C5-BF55-40AAC535F0C9}" srcOrd="0" destOrd="2" presId="urn:microsoft.com/office/officeart/2005/8/layout/vList2"/>
    <dgm:cxn modelId="{E1B472D3-18DB-4DA7-86EF-524E7178B1C6}" srcId="{753BAE66-0D14-4502-A08B-1E37C1CB3997}" destId="{3C8D6D46-7805-4EA4-91FE-BBD2A1F6F4CB}" srcOrd="2" destOrd="0" parTransId="{BD08BFA7-4400-4C13-8015-536BF0A4074E}" sibTransId="{667C7805-D966-4D4A-8331-2102E96F0D5A}"/>
    <dgm:cxn modelId="{6308DD32-7CBC-4502-8574-5379B67D5508}" type="presOf" srcId="{0EDB7C6A-DF2C-4BC1-B3BD-B25FF3BC1E83}" destId="{32EFF846-E477-4819-9ACB-429CE142A095}" srcOrd="0" destOrd="0" presId="urn:microsoft.com/office/officeart/2005/8/layout/vList2"/>
    <dgm:cxn modelId="{B4B82FF2-FE06-4052-8B63-ED11626F1DB3}" srcId="{1E0CA8DD-997E-4233-A188-8D3CA666D57C}" destId="{1345061D-B6E7-40E0-BBB4-117327812853}" srcOrd="1" destOrd="0" parTransId="{890FC5C8-D5AC-4403-9D06-C254D41C4A7A}" sibTransId="{5AB67331-ED2D-40E5-A1EA-DFD78812F0FE}"/>
    <dgm:cxn modelId="{859F76B4-81FE-4CC1-8EC3-C5056BFACB11}" type="presOf" srcId="{1E0CA8DD-997E-4233-A188-8D3CA666D57C}" destId="{46F58B43-07D3-48D0-8107-0A6891A6BDED}" srcOrd="0" destOrd="0" presId="urn:microsoft.com/office/officeart/2005/8/layout/vList2"/>
    <dgm:cxn modelId="{9A2F5793-A735-4F28-AC3A-4BCD7157E7AB}" type="presParOf" srcId="{76FD7192-3420-42CA-A6CE-4AEDB580920A}" destId="{8BDB7225-1646-4452-9720-99AE27ED1A0E}" srcOrd="0" destOrd="0" presId="urn:microsoft.com/office/officeart/2005/8/layout/vList2"/>
    <dgm:cxn modelId="{455485F4-BADB-4911-98E7-4C4F05E81255}" type="presParOf" srcId="{76FD7192-3420-42CA-A6CE-4AEDB580920A}" destId="{32EFF846-E477-4819-9ACB-429CE142A095}" srcOrd="1" destOrd="0" presId="urn:microsoft.com/office/officeart/2005/8/layout/vList2"/>
    <dgm:cxn modelId="{B0C94E34-364A-4A74-9119-652950D6AA52}" type="presParOf" srcId="{76FD7192-3420-42CA-A6CE-4AEDB580920A}" destId="{46F58B43-07D3-48D0-8107-0A6891A6BDED}" srcOrd="2" destOrd="0" presId="urn:microsoft.com/office/officeart/2005/8/layout/vList2"/>
    <dgm:cxn modelId="{A7659558-7797-4D10-8A86-0AF21BEBB12B}" type="presParOf" srcId="{76FD7192-3420-42CA-A6CE-4AEDB580920A}" destId="{D63BB8FE-B994-468B-B521-6D773DD45A0D}" srcOrd="3" destOrd="0" presId="urn:microsoft.com/office/officeart/2005/8/layout/vList2"/>
    <dgm:cxn modelId="{423FD7CF-81E3-4B6E-AF4F-173F1715246A}" type="presParOf" srcId="{76FD7192-3420-42CA-A6CE-4AEDB580920A}" destId="{4939F6E1-5E41-4AD9-8FB1-C417B74664DD}" srcOrd="4" destOrd="0" presId="urn:microsoft.com/office/officeart/2005/8/layout/vList2"/>
    <dgm:cxn modelId="{27DABE07-C7E1-43F1-9634-FF976255D434}" type="presParOf" srcId="{76FD7192-3420-42CA-A6CE-4AEDB580920A}" destId="{23379B13-BEF6-45C5-BF55-40AAC535F0C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5CEA06-3F1E-4268-9744-B7AD17825205}"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E07E4B39-D203-48B0-AAA4-8F02BDCC9E55}">
      <dgm:prSet custT="1"/>
      <dgm:spPr/>
      <dgm:t>
        <a:bodyPr/>
        <a:lstStyle/>
        <a:p>
          <a:pPr algn="l"/>
          <a:r>
            <a:rPr lang="en-US" sz="2100" dirty="0" smtClean="0">
              <a:effectLst>
                <a:outerShdw blurRad="38100" dist="38100" dir="2700000" algn="tl">
                  <a:srgbClr val="000000">
                    <a:alpha val="43137"/>
                  </a:srgbClr>
                </a:outerShdw>
              </a:effectLst>
              <a:latin typeface="Calibri" pitchFamily="34" charset="0"/>
              <a:cs typeface="Calibri" pitchFamily="34" charset="0"/>
            </a:rPr>
            <a:t>Discuss the process of consulting</a:t>
          </a:r>
          <a:endParaRPr lang="en-US" sz="2100" dirty="0">
            <a:effectLst>
              <a:outerShdw blurRad="38100" dist="38100" dir="2700000" algn="tl">
                <a:srgbClr val="000000">
                  <a:alpha val="43137"/>
                </a:srgbClr>
              </a:outerShdw>
            </a:effectLst>
            <a:latin typeface="Calibri" pitchFamily="34" charset="0"/>
            <a:cs typeface="Calibri" pitchFamily="34" charset="0"/>
          </a:endParaRPr>
        </a:p>
      </dgm:t>
    </dgm:pt>
    <dgm:pt modelId="{DACA4555-DC7D-44CB-A546-DCD8069CB921}" type="parTrans" cxnId="{8FDE842F-5AB6-4FF3-8729-7F6CECC560A8}">
      <dgm:prSet/>
      <dgm:spPr/>
      <dgm:t>
        <a:bodyPr/>
        <a:lstStyle/>
        <a:p>
          <a:pPr algn="ctr"/>
          <a:endParaRPr lang="en-US"/>
        </a:p>
      </dgm:t>
    </dgm:pt>
    <dgm:pt modelId="{1EA0ECC4-AA3B-4ADF-BB6D-7BF35ECE21D9}" type="sibTrans" cxnId="{8FDE842F-5AB6-4FF3-8729-7F6CECC560A8}">
      <dgm:prSet/>
      <dgm:spPr/>
      <dgm:t>
        <a:bodyPr/>
        <a:lstStyle/>
        <a:p>
          <a:pPr algn="l"/>
          <a:endParaRPr lang="en-US"/>
        </a:p>
      </dgm:t>
    </dgm:pt>
    <dgm:pt modelId="{D23BE8CD-6D2A-4813-BEB7-3E83B0C687F1}">
      <dgm:prSet custT="1"/>
      <dgm:spPr/>
      <dgm:t>
        <a:bodyPr/>
        <a:lstStyle/>
        <a:p>
          <a:pPr algn="l"/>
          <a:r>
            <a:rPr lang="en-US" sz="1900" dirty="0" smtClean="0">
              <a:latin typeface="Calibri" pitchFamily="34" charset="0"/>
              <a:cs typeface="Calibri" pitchFamily="34" charset="0"/>
            </a:rPr>
            <a:t>Students become aware of client expectations and the role of a consultant</a:t>
          </a:r>
          <a:endParaRPr lang="en-US" sz="1900" dirty="0">
            <a:latin typeface="Calibri" pitchFamily="34" charset="0"/>
            <a:cs typeface="Calibri" pitchFamily="34" charset="0"/>
          </a:endParaRPr>
        </a:p>
      </dgm:t>
    </dgm:pt>
    <dgm:pt modelId="{B758B1E9-F311-4D46-ACE9-85E8CB8CEFAE}" type="parTrans" cxnId="{AFCBA449-3A09-45C9-948B-0B652BFF3033}">
      <dgm:prSet/>
      <dgm:spPr/>
      <dgm:t>
        <a:bodyPr/>
        <a:lstStyle/>
        <a:p>
          <a:pPr algn="ctr"/>
          <a:endParaRPr lang="en-US"/>
        </a:p>
      </dgm:t>
    </dgm:pt>
    <dgm:pt modelId="{0C858FC6-23C6-4292-9862-C4A144527E67}" type="sibTrans" cxnId="{AFCBA449-3A09-45C9-948B-0B652BFF3033}">
      <dgm:prSet/>
      <dgm:spPr/>
      <dgm:t>
        <a:bodyPr/>
        <a:lstStyle/>
        <a:p>
          <a:pPr algn="ctr"/>
          <a:endParaRPr lang="en-US"/>
        </a:p>
      </dgm:t>
    </dgm:pt>
    <dgm:pt modelId="{F89B2BC1-B0FD-42C6-9525-E1B368919445}">
      <dgm:prSet custT="1"/>
      <dgm:spPr/>
      <dgm:t>
        <a:bodyPr/>
        <a:lstStyle/>
        <a:p>
          <a:pPr algn="l"/>
          <a:r>
            <a:rPr lang="en-US" sz="2100" dirty="0" smtClean="0">
              <a:effectLst>
                <a:outerShdw blurRad="38100" dist="38100" dir="2700000" algn="tl">
                  <a:srgbClr val="000000">
                    <a:alpha val="43137"/>
                  </a:srgbClr>
                </a:outerShdw>
              </a:effectLst>
              <a:latin typeface="Calibri" pitchFamily="34" charset="0"/>
              <a:cs typeface="Calibri" pitchFamily="34" charset="0"/>
            </a:rPr>
            <a:t>Participate in mock consulting sessions</a:t>
          </a:r>
          <a:endParaRPr lang="en-US" sz="2100" dirty="0">
            <a:effectLst>
              <a:outerShdw blurRad="38100" dist="38100" dir="2700000" algn="tl">
                <a:srgbClr val="000000">
                  <a:alpha val="43137"/>
                </a:srgbClr>
              </a:outerShdw>
            </a:effectLst>
            <a:latin typeface="Calibri" pitchFamily="34" charset="0"/>
            <a:cs typeface="Calibri" pitchFamily="34" charset="0"/>
          </a:endParaRPr>
        </a:p>
      </dgm:t>
    </dgm:pt>
    <dgm:pt modelId="{A540B445-D84B-4068-8900-4B87B9A4E442}" type="parTrans" cxnId="{AC0277F6-CA2F-458C-8BB5-6F8F851A78D3}">
      <dgm:prSet/>
      <dgm:spPr/>
      <dgm:t>
        <a:bodyPr/>
        <a:lstStyle/>
        <a:p>
          <a:pPr algn="ctr"/>
          <a:endParaRPr lang="en-US"/>
        </a:p>
      </dgm:t>
    </dgm:pt>
    <dgm:pt modelId="{7A1D3B69-234A-4CC2-A75E-BCD6AD628216}" type="sibTrans" cxnId="{AC0277F6-CA2F-458C-8BB5-6F8F851A78D3}">
      <dgm:prSet/>
      <dgm:spPr/>
      <dgm:t>
        <a:bodyPr/>
        <a:lstStyle/>
        <a:p>
          <a:pPr algn="ctr"/>
          <a:endParaRPr lang="en-US"/>
        </a:p>
      </dgm:t>
    </dgm:pt>
    <dgm:pt modelId="{63250D26-10B0-4712-925E-FADB315BEBD6}">
      <dgm:prSet custT="1"/>
      <dgm:spPr/>
      <dgm:t>
        <a:bodyPr/>
        <a:lstStyle/>
        <a:p>
          <a:pPr algn="l"/>
          <a:r>
            <a:rPr lang="en-US" sz="1900" dirty="0" smtClean="0">
              <a:latin typeface="Calibri" pitchFamily="34" charset="0"/>
              <a:cs typeface="Calibri" pitchFamily="34" charset="0"/>
            </a:rPr>
            <a:t>Students learn qualities of an effective consultant</a:t>
          </a:r>
          <a:endParaRPr lang="en-US" sz="1900" dirty="0">
            <a:latin typeface="Calibri" pitchFamily="34" charset="0"/>
            <a:cs typeface="Calibri" pitchFamily="34" charset="0"/>
          </a:endParaRPr>
        </a:p>
      </dgm:t>
    </dgm:pt>
    <dgm:pt modelId="{8CC5F291-CDAF-4428-963D-3CB66448C2B9}" type="parTrans" cxnId="{485C2B80-4798-4DB7-BAC4-ACA5C1E92389}">
      <dgm:prSet/>
      <dgm:spPr/>
      <dgm:t>
        <a:bodyPr/>
        <a:lstStyle/>
        <a:p>
          <a:pPr algn="ctr"/>
          <a:endParaRPr lang="en-US"/>
        </a:p>
      </dgm:t>
    </dgm:pt>
    <dgm:pt modelId="{7CD12F03-389B-4F53-BCE5-D5F0EE7AB632}" type="sibTrans" cxnId="{485C2B80-4798-4DB7-BAC4-ACA5C1E92389}">
      <dgm:prSet/>
      <dgm:spPr/>
      <dgm:t>
        <a:bodyPr/>
        <a:lstStyle/>
        <a:p>
          <a:pPr algn="ctr"/>
          <a:endParaRPr lang="en-US"/>
        </a:p>
      </dgm:t>
    </dgm:pt>
    <dgm:pt modelId="{F017C7DE-230B-4C72-A8AA-BC1B8C9808FD}">
      <dgm:prSet custT="1"/>
      <dgm:spPr/>
      <dgm:t>
        <a:bodyPr/>
        <a:lstStyle/>
        <a:p>
          <a:pPr algn="l"/>
          <a:r>
            <a:rPr lang="en-US" sz="1900" dirty="0" smtClean="0">
              <a:latin typeface="Calibri" pitchFamily="34" charset="0"/>
              <a:cs typeface="Calibri" pitchFamily="34" charset="0"/>
            </a:rPr>
            <a:t>Students learn how to ask good questions and refine their listening skills</a:t>
          </a:r>
          <a:endParaRPr lang="en-US" sz="1900" dirty="0">
            <a:latin typeface="Calibri" pitchFamily="34" charset="0"/>
            <a:cs typeface="Calibri" pitchFamily="34" charset="0"/>
          </a:endParaRPr>
        </a:p>
      </dgm:t>
    </dgm:pt>
    <dgm:pt modelId="{D558E9BF-CE30-40B7-A89C-496B7CDA3844}" type="parTrans" cxnId="{84600F39-B243-4E58-9023-0E215F56D355}">
      <dgm:prSet/>
      <dgm:spPr/>
      <dgm:t>
        <a:bodyPr/>
        <a:lstStyle/>
        <a:p>
          <a:pPr algn="ctr"/>
          <a:endParaRPr lang="en-US"/>
        </a:p>
      </dgm:t>
    </dgm:pt>
    <dgm:pt modelId="{26B03F1D-5357-4789-AA92-43FBA816E16A}" type="sibTrans" cxnId="{84600F39-B243-4E58-9023-0E215F56D355}">
      <dgm:prSet/>
      <dgm:spPr/>
      <dgm:t>
        <a:bodyPr/>
        <a:lstStyle/>
        <a:p>
          <a:pPr algn="ctr"/>
          <a:endParaRPr lang="en-US"/>
        </a:p>
      </dgm:t>
    </dgm:pt>
    <dgm:pt modelId="{83031B80-219A-42D4-93CD-F368B80586F2}">
      <dgm:prSet custT="1"/>
      <dgm:spPr/>
      <dgm:t>
        <a:bodyPr/>
        <a:lstStyle/>
        <a:p>
          <a:pPr algn="l"/>
          <a:r>
            <a:rPr lang="en-US" sz="1900" dirty="0" smtClean="0">
              <a:latin typeface="Calibri" pitchFamily="34" charset="0"/>
              <a:cs typeface="Calibri" pitchFamily="34" charset="0"/>
            </a:rPr>
            <a:t>In preparation for meetings with actual clients, students practice with mock clients and receive feedback from this client, the instructor, and their peers</a:t>
          </a:r>
          <a:endParaRPr lang="en-US" sz="1900" dirty="0">
            <a:latin typeface="Calibri" pitchFamily="34" charset="0"/>
            <a:cs typeface="Calibri" pitchFamily="34" charset="0"/>
          </a:endParaRPr>
        </a:p>
      </dgm:t>
    </dgm:pt>
    <dgm:pt modelId="{D8FDF659-A211-4767-A315-EDB8B8780A18}" type="parTrans" cxnId="{A4C493D6-FDA6-4C7E-91D9-24D0C4044598}">
      <dgm:prSet/>
      <dgm:spPr/>
      <dgm:t>
        <a:bodyPr/>
        <a:lstStyle/>
        <a:p>
          <a:pPr algn="ctr"/>
          <a:endParaRPr lang="en-US"/>
        </a:p>
      </dgm:t>
    </dgm:pt>
    <dgm:pt modelId="{B3A91560-F380-46E1-8A45-8E60819B2088}" type="sibTrans" cxnId="{A4C493D6-FDA6-4C7E-91D9-24D0C4044598}">
      <dgm:prSet/>
      <dgm:spPr/>
      <dgm:t>
        <a:bodyPr/>
        <a:lstStyle/>
        <a:p>
          <a:pPr algn="ctr"/>
          <a:endParaRPr lang="en-US"/>
        </a:p>
      </dgm:t>
    </dgm:pt>
    <dgm:pt modelId="{6312E8B4-1D73-4682-9F4F-6ADC995FA419}">
      <dgm:prSet custT="1"/>
      <dgm:spPr/>
      <dgm:t>
        <a:bodyPr/>
        <a:lstStyle/>
        <a:p>
          <a:pPr algn="l"/>
          <a:r>
            <a:rPr lang="en-US" sz="1900" dirty="0" smtClean="0">
              <a:latin typeface="Calibri" pitchFamily="34" charset="0"/>
              <a:cs typeface="Calibri" pitchFamily="34" charset="0"/>
            </a:rPr>
            <a:t>Mock clients are typically past clients of the Consulting Center or other instructors</a:t>
          </a:r>
          <a:endParaRPr lang="en-US" sz="1900" dirty="0">
            <a:latin typeface="Calibri" pitchFamily="34" charset="0"/>
            <a:cs typeface="Calibri" pitchFamily="34" charset="0"/>
          </a:endParaRPr>
        </a:p>
      </dgm:t>
    </dgm:pt>
    <dgm:pt modelId="{EB576BE9-DACB-4876-8539-244EDE78FC73}" type="parTrans" cxnId="{C754B5FE-57C6-4871-9661-A894A7D09A2A}">
      <dgm:prSet/>
      <dgm:spPr/>
      <dgm:t>
        <a:bodyPr/>
        <a:lstStyle/>
        <a:p>
          <a:pPr algn="ctr"/>
          <a:endParaRPr lang="en-US"/>
        </a:p>
      </dgm:t>
    </dgm:pt>
    <dgm:pt modelId="{EDB4C25E-834A-47E8-89BB-5415ACD02F90}" type="sibTrans" cxnId="{C754B5FE-57C6-4871-9661-A894A7D09A2A}">
      <dgm:prSet/>
      <dgm:spPr/>
      <dgm:t>
        <a:bodyPr/>
        <a:lstStyle/>
        <a:p>
          <a:pPr algn="ctr"/>
          <a:endParaRPr lang="en-US"/>
        </a:p>
      </dgm:t>
    </dgm:pt>
    <dgm:pt modelId="{24091CDD-C864-4316-A890-75B6BC992F53}" type="pres">
      <dgm:prSet presAssocID="{DF5CEA06-3F1E-4268-9744-B7AD17825205}" presName="linearFlow" presStyleCnt="0">
        <dgm:presLayoutVars>
          <dgm:dir/>
          <dgm:animLvl val="lvl"/>
          <dgm:resizeHandles val="exact"/>
        </dgm:presLayoutVars>
      </dgm:prSet>
      <dgm:spPr/>
    </dgm:pt>
    <dgm:pt modelId="{CFBFB826-3542-4773-8602-5739348F4623}" type="pres">
      <dgm:prSet presAssocID="{E07E4B39-D203-48B0-AAA4-8F02BDCC9E55}" presName="composite" presStyleCnt="0"/>
      <dgm:spPr/>
    </dgm:pt>
    <dgm:pt modelId="{BAE9854C-6EF6-41F1-9139-CA290D5CD1E3}" type="pres">
      <dgm:prSet presAssocID="{E07E4B39-D203-48B0-AAA4-8F02BDCC9E55}" presName="parTx" presStyleLbl="node1" presStyleIdx="0" presStyleCnt="2">
        <dgm:presLayoutVars>
          <dgm:chMax val="0"/>
          <dgm:chPref val="0"/>
          <dgm:bulletEnabled val="1"/>
        </dgm:presLayoutVars>
      </dgm:prSet>
      <dgm:spPr/>
    </dgm:pt>
    <dgm:pt modelId="{EC689EA6-923F-4A4D-9593-F25FBB302203}" type="pres">
      <dgm:prSet presAssocID="{E07E4B39-D203-48B0-AAA4-8F02BDCC9E55}" presName="parSh" presStyleLbl="node1" presStyleIdx="0" presStyleCnt="2"/>
      <dgm:spPr/>
    </dgm:pt>
    <dgm:pt modelId="{519008B9-456D-478A-8CA8-39E7582852AA}" type="pres">
      <dgm:prSet presAssocID="{E07E4B39-D203-48B0-AAA4-8F02BDCC9E55}" presName="desTx" presStyleLbl="fgAcc1" presStyleIdx="0" presStyleCnt="2" custScaleX="120987">
        <dgm:presLayoutVars>
          <dgm:bulletEnabled val="1"/>
        </dgm:presLayoutVars>
      </dgm:prSet>
      <dgm:spPr/>
      <dgm:t>
        <a:bodyPr/>
        <a:lstStyle/>
        <a:p>
          <a:endParaRPr lang="en-US"/>
        </a:p>
      </dgm:t>
    </dgm:pt>
    <dgm:pt modelId="{50EA57DF-D48D-4390-8B19-CE93847C09DB}" type="pres">
      <dgm:prSet presAssocID="{1EA0ECC4-AA3B-4ADF-BB6D-7BF35ECE21D9}" presName="sibTrans" presStyleLbl="sibTrans2D1" presStyleIdx="0" presStyleCnt="1" custLinFactNeighborX="4433"/>
      <dgm:spPr/>
    </dgm:pt>
    <dgm:pt modelId="{746C780D-32DD-4186-9B30-7E39A6202954}" type="pres">
      <dgm:prSet presAssocID="{1EA0ECC4-AA3B-4ADF-BB6D-7BF35ECE21D9}" presName="connTx" presStyleLbl="sibTrans2D1" presStyleIdx="0" presStyleCnt="1"/>
      <dgm:spPr/>
    </dgm:pt>
    <dgm:pt modelId="{758D0AD3-0FE6-47DF-894A-F2D8EE58C333}" type="pres">
      <dgm:prSet presAssocID="{F89B2BC1-B0FD-42C6-9525-E1B368919445}" presName="composite" presStyleCnt="0"/>
      <dgm:spPr/>
    </dgm:pt>
    <dgm:pt modelId="{244AA614-D70E-4924-81F1-46F280391626}" type="pres">
      <dgm:prSet presAssocID="{F89B2BC1-B0FD-42C6-9525-E1B368919445}" presName="parTx" presStyleLbl="node1" presStyleIdx="0" presStyleCnt="2">
        <dgm:presLayoutVars>
          <dgm:chMax val="0"/>
          <dgm:chPref val="0"/>
          <dgm:bulletEnabled val="1"/>
        </dgm:presLayoutVars>
      </dgm:prSet>
      <dgm:spPr/>
      <dgm:t>
        <a:bodyPr/>
        <a:lstStyle/>
        <a:p>
          <a:endParaRPr lang="en-US"/>
        </a:p>
      </dgm:t>
    </dgm:pt>
    <dgm:pt modelId="{E446E3B9-52E2-46BB-B839-E77245358882}" type="pres">
      <dgm:prSet presAssocID="{F89B2BC1-B0FD-42C6-9525-E1B368919445}" presName="parSh" presStyleLbl="node1" presStyleIdx="1" presStyleCnt="2"/>
      <dgm:spPr/>
      <dgm:t>
        <a:bodyPr/>
        <a:lstStyle/>
        <a:p>
          <a:endParaRPr lang="en-US"/>
        </a:p>
      </dgm:t>
    </dgm:pt>
    <dgm:pt modelId="{4F1000CB-B36A-4A7D-96F8-EDB05BD209D3}" type="pres">
      <dgm:prSet presAssocID="{F89B2BC1-B0FD-42C6-9525-E1B368919445}" presName="desTx" presStyleLbl="fgAcc1" presStyleIdx="1" presStyleCnt="2" custScaleX="120429">
        <dgm:presLayoutVars>
          <dgm:bulletEnabled val="1"/>
        </dgm:presLayoutVars>
      </dgm:prSet>
      <dgm:spPr/>
      <dgm:t>
        <a:bodyPr/>
        <a:lstStyle/>
        <a:p>
          <a:endParaRPr lang="en-US"/>
        </a:p>
      </dgm:t>
    </dgm:pt>
  </dgm:ptLst>
  <dgm:cxnLst>
    <dgm:cxn modelId="{12BAADF9-F048-4744-A074-3755182731D0}" type="presOf" srcId="{63250D26-10B0-4712-925E-FADB315BEBD6}" destId="{519008B9-456D-478A-8CA8-39E7582852AA}" srcOrd="0" destOrd="1" presId="urn:microsoft.com/office/officeart/2005/8/layout/process3"/>
    <dgm:cxn modelId="{CA50B74A-A31A-43F6-9886-07FA885A44CD}" type="presOf" srcId="{E07E4B39-D203-48B0-AAA4-8F02BDCC9E55}" destId="{BAE9854C-6EF6-41F1-9139-CA290D5CD1E3}" srcOrd="0" destOrd="0" presId="urn:microsoft.com/office/officeart/2005/8/layout/process3"/>
    <dgm:cxn modelId="{C754B5FE-57C6-4871-9661-A894A7D09A2A}" srcId="{F89B2BC1-B0FD-42C6-9525-E1B368919445}" destId="{6312E8B4-1D73-4682-9F4F-6ADC995FA419}" srcOrd="1" destOrd="0" parTransId="{EB576BE9-DACB-4876-8539-244EDE78FC73}" sibTransId="{EDB4C25E-834A-47E8-89BB-5415ACD02F90}"/>
    <dgm:cxn modelId="{FB5608F6-050C-4092-B2FB-D10995E1238F}" type="presOf" srcId="{1EA0ECC4-AA3B-4ADF-BB6D-7BF35ECE21D9}" destId="{746C780D-32DD-4186-9B30-7E39A6202954}" srcOrd="1" destOrd="0" presId="urn:microsoft.com/office/officeart/2005/8/layout/process3"/>
    <dgm:cxn modelId="{485C2B80-4798-4DB7-BAC4-ACA5C1E92389}" srcId="{E07E4B39-D203-48B0-AAA4-8F02BDCC9E55}" destId="{63250D26-10B0-4712-925E-FADB315BEBD6}" srcOrd="1" destOrd="0" parTransId="{8CC5F291-CDAF-4428-963D-3CB66448C2B9}" sibTransId="{7CD12F03-389B-4F53-BCE5-D5F0EE7AB632}"/>
    <dgm:cxn modelId="{57332305-964E-4452-B4E0-56367747C0A9}" type="presOf" srcId="{F89B2BC1-B0FD-42C6-9525-E1B368919445}" destId="{244AA614-D70E-4924-81F1-46F280391626}" srcOrd="0" destOrd="0" presId="urn:microsoft.com/office/officeart/2005/8/layout/process3"/>
    <dgm:cxn modelId="{DD077D2C-1D6D-44CA-970F-1A8986A46D77}" type="presOf" srcId="{DF5CEA06-3F1E-4268-9744-B7AD17825205}" destId="{24091CDD-C864-4316-A890-75B6BC992F53}" srcOrd="0" destOrd="0" presId="urn:microsoft.com/office/officeart/2005/8/layout/process3"/>
    <dgm:cxn modelId="{84600F39-B243-4E58-9023-0E215F56D355}" srcId="{E07E4B39-D203-48B0-AAA4-8F02BDCC9E55}" destId="{F017C7DE-230B-4C72-A8AA-BC1B8C9808FD}" srcOrd="2" destOrd="0" parTransId="{D558E9BF-CE30-40B7-A89C-496B7CDA3844}" sibTransId="{26B03F1D-5357-4789-AA92-43FBA816E16A}"/>
    <dgm:cxn modelId="{AC0277F6-CA2F-458C-8BB5-6F8F851A78D3}" srcId="{DF5CEA06-3F1E-4268-9744-B7AD17825205}" destId="{F89B2BC1-B0FD-42C6-9525-E1B368919445}" srcOrd="1" destOrd="0" parTransId="{A540B445-D84B-4068-8900-4B87B9A4E442}" sibTransId="{7A1D3B69-234A-4CC2-A75E-BCD6AD628216}"/>
    <dgm:cxn modelId="{AFCBA449-3A09-45C9-948B-0B652BFF3033}" srcId="{E07E4B39-D203-48B0-AAA4-8F02BDCC9E55}" destId="{D23BE8CD-6D2A-4813-BEB7-3E83B0C687F1}" srcOrd="0" destOrd="0" parTransId="{B758B1E9-F311-4D46-ACE9-85E8CB8CEFAE}" sibTransId="{0C858FC6-23C6-4292-9862-C4A144527E67}"/>
    <dgm:cxn modelId="{1CA97020-45D7-4018-9123-63C7247BCBCA}" type="presOf" srcId="{1EA0ECC4-AA3B-4ADF-BB6D-7BF35ECE21D9}" destId="{50EA57DF-D48D-4390-8B19-CE93847C09DB}" srcOrd="0" destOrd="0" presId="urn:microsoft.com/office/officeart/2005/8/layout/process3"/>
    <dgm:cxn modelId="{FED9D883-02BF-4D44-8E9B-B88417B99DC7}" type="presOf" srcId="{D23BE8CD-6D2A-4813-BEB7-3E83B0C687F1}" destId="{519008B9-456D-478A-8CA8-39E7582852AA}" srcOrd="0" destOrd="0" presId="urn:microsoft.com/office/officeart/2005/8/layout/process3"/>
    <dgm:cxn modelId="{FD17B579-25E1-49FE-9177-F3BD179F8040}" type="presOf" srcId="{F89B2BC1-B0FD-42C6-9525-E1B368919445}" destId="{E446E3B9-52E2-46BB-B839-E77245358882}" srcOrd="1" destOrd="0" presId="urn:microsoft.com/office/officeart/2005/8/layout/process3"/>
    <dgm:cxn modelId="{472E13E4-0A03-47F2-A630-8CFE706CFE1A}" type="presOf" srcId="{6312E8B4-1D73-4682-9F4F-6ADC995FA419}" destId="{4F1000CB-B36A-4A7D-96F8-EDB05BD209D3}" srcOrd="0" destOrd="1" presId="urn:microsoft.com/office/officeart/2005/8/layout/process3"/>
    <dgm:cxn modelId="{1C983661-0EB8-45C2-9E4D-DE7AE15986D3}" type="presOf" srcId="{E07E4B39-D203-48B0-AAA4-8F02BDCC9E55}" destId="{EC689EA6-923F-4A4D-9593-F25FBB302203}" srcOrd="1" destOrd="0" presId="urn:microsoft.com/office/officeart/2005/8/layout/process3"/>
    <dgm:cxn modelId="{8FDE842F-5AB6-4FF3-8729-7F6CECC560A8}" srcId="{DF5CEA06-3F1E-4268-9744-B7AD17825205}" destId="{E07E4B39-D203-48B0-AAA4-8F02BDCC9E55}" srcOrd="0" destOrd="0" parTransId="{DACA4555-DC7D-44CB-A546-DCD8069CB921}" sibTransId="{1EA0ECC4-AA3B-4ADF-BB6D-7BF35ECE21D9}"/>
    <dgm:cxn modelId="{A4C493D6-FDA6-4C7E-91D9-24D0C4044598}" srcId="{F89B2BC1-B0FD-42C6-9525-E1B368919445}" destId="{83031B80-219A-42D4-93CD-F368B80586F2}" srcOrd="0" destOrd="0" parTransId="{D8FDF659-A211-4767-A315-EDB8B8780A18}" sibTransId="{B3A91560-F380-46E1-8A45-8E60819B2088}"/>
    <dgm:cxn modelId="{B0AE2BA7-C788-4D49-9830-5D0EF77FD540}" type="presOf" srcId="{F017C7DE-230B-4C72-A8AA-BC1B8C9808FD}" destId="{519008B9-456D-478A-8CA8-39E7582852AA}" srcOrd="0" destOrd="2" presId="urn:microsoft.com/office/officeart/2005/8/layout/process3"/>
    <dgm:cxn modelId="{669E62D9-D22C-48EC-8BC3-ED1424EE8D98}" type="presOf" srcId="{83031B80-219A-42D4-93CD-F368B80586F2}" destId="{4F1000CB-B36A-4A7D-96F8-EDB05BD209D3}" srcOrd="0" destOrd="0" presId="urn:microsoft.com/office/officeart/2005/8/layout/process3"/>
    <dgm:cxn modelId="{6800421A-A08F-42AB-A635-5B5F51B3ADA2}" type="presParOf" srcId="{24091CDD-C864-4316-A890-75B6BC992F53}" destId="{CFBFB826-3542-4773-8602-5739348F4623}" srcOrd="0" destOrd="0" presId="urn:microsoft.com/office/officeart/2005/8/layout/process3"/>
    <dgm:cxn modelId="{CE9FDC31-2066-432C-A2C3-13FAE869F83E}" type="presParOf" srcId="{CFBFB826-3542-4773-8602-5739348F4623}" destId="{BAE9854C-6EF6-41F1-9139-CA290D5CD1E3}" srcOrd="0" destOrd="0" presId="urn:microsoft.com/office/officeart/2005/8/layout/process3"/>
    <dgm:cxn modelId="{E2EFF127-49D4-41EE-9146-AFA6A3AE59BF}" type="presParOf" srcId="{CFBFB826-3542-4773-8602-5739348F4623}" destId="{EC689EA6-923F-4A4D-9593-F25FBB302203}" srcOrd="1" destOrd="0" presId="urn:microsoft.com/office/officeart/2005/8/layout/process3"/>
    <dgm:cxn modelId="{AD27F5A3-93D9-4424-A3FC-C963B819773F}" type="presParOf" srcId="{CFBFB826-3542-4773-8602-5739348F4623}" destId="{519008B9-456D-478A-8CA8-39E7582852AA}" srcOrd="2" destOrd="0" presId="urn:microsoft.com/office/officeart/2005/8/layout/process3"/>
    <dgm:cxn modelId="{DF7FB941-4CF3-4DB5-9CFF-72A02844B248}" type="presParOf" srcId="{24091CDD-C864-4316-A890-75B6BC992F53}" destId="{50EA57DF-D48D-4390-8B19-CE93847C09DB}" srcOrd="1" destOrd="0" presId="urn:microsoft.com/office/officeart/2005/8/layout/process3"/>
    <dgm:cxn modelId="{4DC33CF1-8E44-4FAE-81C3-A278785F924F}" type="presParOf" srcId="{50EA57DF-D48D-4390-8B19-CE93847C09DB}" destId="{746C780D-32DD-4186-9B30-7E39A6202954}" srcOrd="0" destOrd="0" presId="urn:microsoft.com/office/officeart/2005/8/layout/process3"/>
    <dgm:cxn modelId="{1FB5F5CD-C134-436F-B5F9-9C53C47989DC}" type="presParOf" srcId="{24091CDD-C864-4316-A890-75B6BC992F53}" destId="{758D0AD3-0FE6-47DF-894A-F2D8EE58C333}" srcOrd="2" destOrd="0" presId="urn:microsoft.com/office/officeart/2005/8/layout/process3"/>
    <dgm:cxn modelId="{6D00EB30-A84F-4371-AB12-D889857590A6}" type="presParOf" srcId="{758D0AD3-0FE6-47DF-894A-F2D8EE58C333}" destId="{244AA614-D70E-4924-81F1-46F280391626}" srcOrd="0" destOrd="0" presId="urn:microsoft.com/office/officeart/2005/8/layout/process3"/>
    <dgm:cxn modelId="{BE35625B-1C9F-4F8D-9695-A6BA1B5827C4}" type="presParOf" srcId="{758D0AD3-0FE6-47DF-894A-F2D8EE58C333}" destId="{E446E3B9-52E2-46BB-B839-E77245358882}" srcOrd="1" destOrd="0" presId="urn:microsoft.com/office/officeart/2005/8/layout/process3"/>
    <dgm:cxn modelId="{26DB9859-13A6-4D4F-BEAE-F06F0C83FABD}" type="presParOf" srcId="{758D0AD3-0FE6-47DF-894A-F2D8EE58C333}" destId="{4F1000CB-B36A-4A7D-96F8-EDB05BD209D3}"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1B9BBA-8AA9-4395-9046-3688A5F7256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AEA9989-22C1-4EBF-8FDA-05D50A7C9A61}">
      <dgm:prSet phldrT="[Text]" custT="1"/>
      <dgm:spPr/>
      <dgm:t>
        <a:bodyPr/>
        <a:lstStyle/>
        <a:p>
          <a:pPr algn="ctr"/>
          <a:r>
            <a:rPr lang="en-US" sz="2100" b="1" dirty="0" smtClean="0">
              <a:effectLst>
                <a:outerShdw blurRad="38100" dist="38100" dir="2700000" algn="tl">
                  <a:srgbClr val="000000">
                    <a:alpha val="43137"/>
                  </a:srgbClr>
                </a:outerShdw>
              </a:effectLst>
              <a:latin typeface="Calibri" pitchFamily="34" charset="0"/>
              <a:cs typeface="Calibri" pitchFamily="34" charset="0"/>
            </a:rPr>
            <a:t>Write reflections on relevant reading assignments</a:t>
          </a:r>
          <a:endParaRPr lang="en-US" sz="2100" b="1" dirty="0">
            <a:effectLst>
              <a:outerShdw blurRad="38100" dist="38100" dir="2700000" algn="tl">
                <a:srgbClr val="000000">
                  <a:alpha val="43137"/>
                </a:srgbClr>
              </a:outerShdw>
            </a:effectLst>
            <a:latin typeface="Calibri" pitchFamily="34" charset="0"/>
            <a:cs typeface="Calibri" pitchFamily="34" charset="0"/>
          </a:endParaRPr>
        </a:p>
      </dgm:t>
    </dgm:pt>
    <dgm:pt modelId="{B0457DEC-8F4A-45E5-85C8-BEC9A1337698}" type="parTrans" cxnId="{1D464C52-68F7-4CCA-8E7E-3143B600F778}">
      <dgm:prSet/>
      <dgm:spPr/>
      <dgm:t>
        <a:bodyPr/>
        <a:lstStyle/>
        <a:p>
          <a:endParaRPr lang="en-US"/>
        </a:p>
      </dgm:t>
    </dgm:pt>
    <dgm:pt modelId="{E4988BD7-2B8A-4BCF-A3C9-8F461961D11E}" type="sibTrans" cxnId="{1D464C52-68F7-4CCA-8E7E-3143B600F778}">
      <dgm:prSet/>
      <dgm:spPr/>
      <dgm:t>
        <a:bodyPr/>
        <a:lstStyle/>
        <a:p>
          <a:endParaRPr lang="en-US"/>
        </a:p>
      </dgm:t>
    </dgm:pt>
    <dgm:pt modelId="{2C720CC4-F4DE-47E0-8A83-B8A24865A280}">
      <dgm:prSet phldrT="[Text]" custT="1"/>
      <dgm:spPr/>
      <dgm:t>
        <a:bodyPr/>
        <a:lstStyle/>
        <a:p>
          <a:pPr algn="ctr"/>
          <a:r>
            <a:rPr lang="en-US" sz="2100" b="1" dirty="0" smtClean="0">
              <a:effectLst>
                <a:outerShdw blurRad="38100" dist="38100" dir="2700000" algn="tl">
                  <a:srgbClr val="000000">
                    <a:alpha val="43137"/>
                  </a:srgbClr>
                </a:outerShdw>
              </a:effectLst>
              <a:latin typeface="Calibri" pitchFamily="34" charset="0"/>
              <a:cs typeface="Calibri" pitchFamily="34" charset="0"/>
            </a:rPr>
            <a:t>Interact with experienced statistical consultants</a:t>
          </a:r>
          <a:endParaRPr lang="en-US" sz="2100" b="1" dirty="0">
            <a:effectLst>
              <a:outerShdw blurRad="38100" dist="38100" dir="2700000" algn="tl">
                <a:srgbClr val="000000">
                  <a:alpha val="43137"/>
                </a:srgbClr>
              </a:outerShdw>
            </a:effectLst>
            <a:latin typeface="Calibri" pitchFamily="34" charset="0"/>
            <a:cs typeface="Calibri" pitchFamily="34" charset="0"/>
          </a:endParaRPr>
        </a:p>
      </dgm:t>
    </dgm:pt>
    <dgm:pt modelId="{0F5044CB-EA14-4D4A-8F93-6799FB2F4CCB}" type="parTrans" cxnId="{73253C0B-5E78-4DB0-8B78-063E6413A320}">
      <dgm:prSet/>
      <dgm:spPr/>
      <dgm:t>
        <a:bodyPr/>
        <a:lstStyle/>
        <a:p>
          <a:endParaRPr lang="en-US"/>
        </a:p>
      </dgm:t>
    </dgm:pt>
    <dgm:pt modelId="{D46BF3C8-AF74-42C9-ABD3-7CCCF813A475}" type="sibTrans" cxnId="{73253C0B-5E78-4DB0-8B78-063E6413A320}">
      <dgm:prSet/>
      <dgm:spPr/>
      <dgm:t>
        <a:bodyPr/>
        <a:lstStyle/>
        <a:p>
          <a:endParaRPr lang="en-US"/>
        </a:p>
      </dgm:t>
    </dgm:pt>
    <dgm:pt modelId="{B08DC440-1F0C-4938-B60D-535A1298D8F1}">
      <dgm:prSet phldrT="[Text]" custT="1"/>
      <dgm:spPr/>
      <dgm:t>
        <a:bodyPr/>
        <a:lstStyle/>
        <a:p>
          <a:pPr algn="l"/>
          <a:r>
            <a:rPr lang="en-US" sz="1900" u="none" dirty="0" smtClean="0">
              <a:latin typeface="Calibri" pitchFamily="34" charset="0"/>
              <a:cs typeface="Calibri" pitchFamily="34" charset="0"/>
            </a:rPr>
            <a:t>Selected readings from </a:t>
          </a:r>
          <a:r>
            <a:rPr lang="en-US" sz="1900" i="1" u="none" dirty="0" smtClean="0">
              <a:latin typeface="Calibri" pitchFamily="34" charset="0"/>
              <a:cs typeface="Calibri" pitchFamily="34" charset="0"/>
            </a:rPr>
            <a:t>Statistical Consulting</a:t>
          </a:r>
          <a:r>
            <a:rPr lang="en-US" sz="1900" u="none" dirty="0" smtClean="0">
              <a:latin typeface="Calibri" pitchFamily="34" charset="0"/>
              <a:cs typeface="Calibri" pitchFamily="34" charset="0"/>
            </a:rPr>
            <a:t>… by Janice </a:t>
          </a:r>
          <a:r>
            <a:rPr lang="en-US" sz="1900" u="none" dirty="0" err="1" smtClean="0">
              <a:latin typeface="Calibri" pitchFamily="34" charset="0"/>
              <a:cs typeface="Calibri" pitchFamily="34" charset="0"/>
            </a:rPr>
            <a:t>Derr</a:t>
          </a:r>
          <a:endParaRPr lang="en-US" sz="1900" u="none" dirty="0">
            <a:latin typeface="Calibri" pitchFamily="34" charset="0"/>
            <a:cs typeface="Calibri" pitchFamily="34" charset="0"/>
          </a:endParaRPr>
        </a:p>
      </dgm:t>
    </dgm:pt>
    <dgm:pt modelId="{B505D6A2-6A05-4FD2-BA39-D3342ED69E1E}" type="parTrans" cxnId="{8AC14A8A-F20D-4CAC-967F-0B52130FB6AC}">
      <dgm:prSet/>
      <dgm:spPr/>
      <dgm:t>
        <a:bodyPr/>
        <a:lstStyle/>
        <a:p>
          <a:endParaRPr lang="en-US"/>
        </a:p>
      </dgm:t>
    </dgm:pt>
    <dgm:pt modelId="{F9DE9D89-47C1-4A68-981D-0808A4FA4C09}" type="sibTrans" cxnId="{8AC14A8A-F20D-4CAC-967F-0B52130FB6AC}">
      <dgm:prSet/>
      <dgm:spPr/>
      <dgm:t>
        <a:bodyPr/>
        <a:lstStyle/>
        <a:p>
          <a:endParaRPr lang="en-US"/>
        </a:p>
      </dgm:t>
    </dgm:pt>
    <dgm:pt modelId="{826F1A4A-03F9-46AB-806A-DBFFBB2A7C42}">
      <dgm:prSet phldrT="[Text]" custT="1"/>
      <dgm:spPr/>
      <dgm:t>
        <a:bodyPr anchor="t" anchorCtr="0"/>
        <a:lstStyle/>
        <a:p>
          <a:pPr algn="ctr"/>
          <a:r>
            <a:rPr lang="en-US" sz="2100" b="1" dirty="0" smtClean="0">
              <a:effectLst>
                <a:outerShdw blurRad="38100" dist="38100" dir="2700000" algn="tl">
                  <a:srgbClr val="000000">
                    <a:alpha val="43137"/>
                  </a:srgbClr>
                </a:outerShdw>
              </a:effectLst>
              <a:latin typeface="Calibri" pitchFamily="34" charset="0"/>
              <a:cs typeface="Calibri" pitchFamily="34" charset="0"/>
            </a:rPr>
            <a:t>Analyze data, write summaries, and present to mock clients</a:t>
          </a:r>
          <a:endParaRPr lang="en-US" sz="2100" b="1" dirty="0">
            <a:effectLst>
              <a:outerShdw blurRad="38100" dist="38100" dir="2700000" algn="tl">
                <a:srgbClr val="000000">
                  <a:alpha val="43137"/>
                </a:srgbClr>
              </a:outerShdw>
            </a:effectLst>
            <a:latin typeface="Calibri" pitchFamily="34" charset="0"/>
            <a:cs typeface="Calibri" pitchFamily="34" charset="0"/>
          </a:endParaRPr>
        </a:p>
      </dgm:t>
    </dgm:pt>
    <dgm:pt modelId="{BB5666DF-F634-48CA-9917-C5475D8E965E}" type="parTrans" cxnId="{31D19673-B99B-4D8B-B017-24670504C3AF}">
      <dgm:prSet/>
      <dgm:spPr/>
      <dgm:t>
        <a:bodyPr/>
        <a:lstStyle/>
        <a:p>
          <a:endParaRPr lang="en-US"/>
        </a:p>
      </dgm:t>
    </dgm:pt>
    <dgm:pt modelId="{70D5A1EA-5A10-4173-AC44-2FBA7BE816CA}" type="sibTrans" cxnId="{31D19673-B99B-4D8B-B017-24670504C3AF}">
      <dgm:prSet/>
      <dgm:spPr/>
      <dgm:t>
        <a:bodyPr/>
        <a:lstStyle/>
        <a:p>
          <a:endParaRPr lang="en-US"/>
        </a:p>
      </dgm:t>
    </dgm:pt>
    <dgm:pt modelId="{455939F9-6068-49A0-BEED-AE0E9A1ECECB}">
      <dgm:prSet phldrT="[Text]" custT="1"/>
      <dgm:spPr/>
      <dgm:t>
        <a:bodyPr/>
        <a:lstStyle/>
        <a:p>
          <a:pPr algn="l"/>
          <a:r>
            <a:rPr lang="en-US" sz="1900" dirty="0" smtClean="0">
              <a:latin typeface="Calibri" pitchFamily="34" charset="0"/>
              <a:cs typeface="Calibri" pitchFamily="34" charset="0"/>
            </a:rPr>
            <a:t>Students interview experienced statistical consultants</a:t>
          </a:r>
          <a:endParaRPr lang="en-US" sz="1900" dirty="0">
            <a:latin typeface="Calibri" pitchFamily="34" charset="0"/>
            <a:cs typeface="Calibri" pitchFamily="34" charset="0"/>
          </a:endParaRPr>
        </a:p>
      </dgm:t>
    </dgm:pt>
    <dgm:pt modelId="{A7C0C8DB-ED10-4856-9484-67DDF430FA9F}" type="parTrans" cxnId="{ECB697EC-9E1C-4DA5-BB0C-101A98D97F37}">
      <dgm:prSet/>
      <dgm:spPr/>
      <dgm:t>
        <a:bodyPr/>
        <a:lstStyle/>
        <a:p>
          <a:endParaRPr lang="en-US"/>
        </a:p>
      </dgm:t>
    </dgm:pt>
    <dgm:pt modelId="{87C1BA87-9A47-4089-979D-7DE462183330}" type="sibTrans" cxnId="{ECB697EC-9E1C-4DA5-BB0C-101A98D97F37}">
      <dgm:prSet/>
      <dgm:spPr/>
      <dgm:t>
        <a:bodyPr/>
        <a:lstStyle/>
        <a:p>
          <a:endParaRPr lang="en-US"/>
        </a:p>
      </dgm:t>
    </dgm:pt>
    <dgm:pt modelId="{62B5B57D-D75A-4D38-BF21-DBFA0ACC73D0}">
      <dgm:prSet phldrT="[Text]" custT="1"/>
      <dgm:spPr/>
      <dgm:t>
        <a:bodyPr/>
        <a:lstStyle/>
        <a:p>
          <a:pPr algn="l"/>
          <a:r>
            <a:rPr lang="en-US" sz="1900" u="none" dirty="0" smtClean="0">
              <a:latin typeface="Calibri" pitchFamily="34" charset="0"/>
              <a:cs typeface="Calibri" pitchFamily="34" charset="0"/>
            </a:rPr>
            <a:t>“Ethical Guidelines for Statistical Practice” from the ASA</a:t>
          </a:r>
          <a:endParaRPr lang="en-US" sz="1900" u="none" dirty="0">
            <a:latin typeface="Calibri" pitchFamily="34" charset="0"/>
            <a:cs typeface="Calibri" pitchFamily="34" charset="0"/>
          </a:endParaRPr>
        </a:p>
      </dgm:t>
    </dgm:pt>
    <dgm:pt modelId="{25BC68FE-4CCF-44A1-A281-6F70CF3CC20F}" type="parTrans" cxnId="{25EE97C7-7445-43E8-87EC-648257E721B3}">
      <dgm:prSet/>
      <dgm:spPr/>
      <dgm:t>
        <a:bodyPr/>
        <a:lstStyle/>
        <a:p>
          <a:endParaRPr lang="en-US"/>
        </a:p>
      </dgm:t>
    </dgm:pt>
    <dgm:pt modelId="{DE9941D6-36A0-4A62-B990-C1484C8C14D2}" type="sibTrans" cxnId="{25EE97C7-7445-43E8-87EC-648257E721B3}">
      <dgm:prSet/>
      <dgm:spPr/>
      <dgm:t>
        <a:bodyPr/>
        <a:lstStyle/>
        <a:p>
          <a:endParaRPr lang="en-US"/>
        </a:p>
      </dgm:t>
    </dgm:pt>
    <dgm:pt modelId="{0EB3606B-D785-4136-86EC-2367D7497A6F}">
      <dgm:prSet phldrT="[Text]" custT="1"/>
      <dgm:spPr/>
      <dgm:t>
        <a:bodyPr anchor="t" anchorCtr="0"/>
        <a:lstStyle/>
        <a:p>
          <a:pPr algn="l"/>
          <a:r>
            <a:rPr lang="en-US" sz="1900" dirty="0" smtClean="0">
              <a:latin typeface="Calibri" pitchFamily="34" charset="0"/>
              <a:cs typeface="Calibri" pitchFamily="34" charset="0"/>
            </a:rPr>
            <a:t>Feedback on both oral and written communication skills is essential</a:t>
          </a:r>
          <a:endParaRPr lang="en-US" sz="1900" dirty="0">
            <a:latin typeface="Calibri" pitchFamily="34" charset="0"/>
            <a:cs typeface="Calibri" pitchFamily="34" charset="0"/>
          </a:endParaRPr>
        </a:p>
      </dgm:t>
    </dgm:pt>
    <dgm:pt modelId="{52D6C865-AB63-48CF-BB14-B40024BD2E14}" type="parTrans" cxnId="{5292C775-9B48-40B1-B015-B7A9CB9609D9}">
      <dgm:prSet/>
      <dgm:spPr/>
      <dgm:t>
        <a:bodyPr/>
        <a:lstStyle/>
        <a:p>
          <a:endParaRPr lang="en-US"/>
        </a:p>
      </dgm:t>
    </dgm:pt>
    <dgm:pt modelId="{116C383B-1AAB-4DE3-90D1-ABB13B7126D4}" type="sibTrans" cxnId="{5292C775-9B48-40B1-B015-B7A9CB9609D9}">
      <dgm:prSet/>
      <dgm:spPr/>
      <dgm:t>
        <a:bodyPr/>
        <a:lstStyle/>
        <a:p>
          <a:endParaRPr lang="en-US"/>
        </a:p>
      </dgm:t>
    </dgm:pt>
    <dgm:pt modelId="{D8AAA2CE-22C8-4FAD-B64B-9DDCEAAAF8BA}">
      <dgm:prSet phldrT="[Text]" custT="1"/>
      <dgm:spPr/>
      <dgm:t>
        <a:bodyPr/>
        <a:lstStyle/>
        <a:p>
          <a:pPr algn="l"/>
          <a:r>
            <a:rPr lang="en-US" sz="1900" u="none" dirty="0" smtClean="0">
              <a:latin typeface="Calibri" pitchFamily="34" charset="0"/>
              <a:cs typeface="Calibri" pitchFamily="34" charset="0"/>
            </a:rPr>
            <a:t>“The Impertinent Questioner…” by </a:t>
          </a:r>
          <a:r>
            <a:rPr lang="en-US" sz="1900" u="none" dirty="0" err="1" smtClean="0">
              <a:latin typeface="Calibri" pitchFamily="34" charset="0"/>
              <a:cs typeface="Calibri" pitchFamily="34" charset="0"/>
            </a:rPr>
            <a:t>Willliam</a:t>
          </a:r>
          <a:r>
            <a:rPr lang="en-US" sz="1900" u="none" dirty="0" smtClean="0">
              <a:latin typeface="Calibri" pitchFamily="34" charset="0"/>
              <a:cs typeface="Calibri" pitchFamily="34" charset="0"/>
            </a:rPr>
            <a:t> Lurie</a:t>
          </a:r>
          <a:endParaRPr lang="en-US" sz="1900" u="none" dirty="0">
            <a:latin typeface="Calibri" pitchFamily="34" charset="0"/>
            <a:cs typeface="Calibri" pitchFamily="34" charset="0"/>
          </a:endParaRPr>
        </a:p>
      </dgm:t>
    </dgm:pt>
    <dgm:pt modelId="{47A87354-6C5C-4121-9873-5C9AB195F31F}" type="parTrans" cxnId="{E94928F4-C81C-4705-9BE1-2F6DA290EF10}">
      <dgm:prSet/>
      <dgm:spPr/>
      <dgm:t>
        <a:bodyPr/>
        <a:lstStyle/>
        <a:p>
          <a:endParaRPr lang="en-US"/>
        </a:p>
      </dgm:t>
    </dgm:pt>
    <dgm:pt modelId="{4054F0FD-3EF1-4877-BCB2-09990D8D6670}" type="sibTrans" cxnId="{E94928F4-C81C-4705-9BE1-2F6DA290EF10}">
      <dgm:prSet/>
      <dgm:spPr/>
      <dgm:t>
        <a:bodyPr/>
        <a:lstStyle/>
        <a:p>
          <a:endParaRPr lang="en-US"/>
        </a:p>
      </dgm:t>
    </dgm:pt>
    <dgm:pt modelId="{B4A67FB2-DE42-46E2-82BB-649753CF91F0}">
      <dgm:prSet phldrT="[Text]" custT="1"/>
      <dgm:spPr/>
      <dgm:t>
        <a:bodyPr/>
        <a:lstStyle/>
        <a:p>
          <a:pPr algn="l"/>
          <a:r>
            <a:rPr lang="en-US" sz="1900" u="none" dirty="0" smtClean="0">
              <a:latin typeface="Calibri" pitchFamily="34" charset="0"/>
              <a:cs typeface="Calibri" pitchFamily="34" charset="0"/>
            </a:rPr>
            <a:t>“Some General Remarks on Consulting …” by Cuthbert Daniel</a:t>
          </a:r>
          <a:endParaRPr lang="en-US" sz="1900" u="none" dirty="0">
            <a:latin typeface="Calibri" pitchFamily="34" charset="0"/>
            <a:cs typeface="Calibri" pitchFamily="34" charset="0"/>
          </a:endParaRPr>
        </a:p>
      </dgm:t>
    </dgm:pt>
    <dgm:pt modelId="{E407A8EB-F063-454D-B78F-33E5511C18C1}" type="parTrans" cxnId="{6E858B6E-FA47-4F2E-9A1A-89F699F0417D}">
      <dgm:prSet/>
      <dgm:spPr/>
      <dgm:t>
        <a:bodyPr/>
        <a:lstStyle/>
        <a:p>
          <a:endParaRPr lang="en-US"/>
        </a:p>
      </dgm:t>
    </dgm:pt>
    <dgm:pt modelId="{13139115-A4D1-464D-9261-CFAA5E0780D4}" type="sibTrans" cxnId="{6E858B6E-FA47-4F2E-9A1A-89F699F0417D}">
      <dgm:prSet/>
      <dgm:spPr/>
      <dgm:t>
        <a:bodyPr/>
        <a:lstStyle/>
        <a:p>
          <a:endParaRPr lang="en-US"/>
        </a:p>
      </dgm:t>
    </dgm:pt>
    <dgm:pt modelId="{C000F240-33E9-4818-A575-3634E347E462}">
      <dgm:prSet phldrT="[Text]" custT="1"/>
      <dgm:spPr/>
      <dgm:t>
        <a:bodyPr/>
        <a:lstStyle/>
        <a:p>
          <a:pPr algn="l"/>
          <a:r>
            <a:rPr lang="en-US" sz="1900" u="none" dirty="0" smtClean="0">
              <a:latin typeface="Calibri" pitchFamily="34" charset="0"/>
              <a:cs typeface="Calibri" pitchFamily="34" charset="0"/>
            </a:rPr>
            <a:t>“The Practice of Statistics…” by William G. Hunter</a:t>
          </a:r>
          <a:endParaRPr lang="en-US" sz="1900" u="none" dirty="0">
            <a:latin typeface="Calibri" pitchFamily="34" charset="0"/>
            <a:cs typeface="Calibri" pitchFamily="34" charset="0"/>
          </a:endParaRPr>
        </a:p>
      </dgm:t>
    </dgm:pt>
    <dgm:pt modelId="{F6797A2C-646B-490A-BC1F-8599DDF8712A}" type="parTrans" cxnId="{78C320AF-540B-4703-916A-FEB52458E3D1}">
      <dgm:prSet/>
      <dgm:spPr/>
      <dgm:t>
        <a:bodyPr/>
        <a:lstStyle/>
        <a:p>
          <a:endParaRPr lang="en-US"/>
        </a:p>
      </dgm:t>
    </dgm:pt>
    <dgm:pt modelId="{6BB7C77C-5D6D-49AB-9B0C-2A6330A41FDF}" type="sibTrans" cxnId="{78C320AF-540B-4703-916A-FEB52458E3D1}">
      <dgm:prSet/>
      <dgm:spPr/>
      <dgm:t>
        <a:bodyPr/>
        <a:lstStyle/>
        <a:p>
          <a:endParaRPr lang="en-US"/>
        </a:p>
      </dgm:t>
    </dgm:pt>
    <dgm:pt modelId="{0C64CFDD-A1CE-42EF-8DAC-E8280BFB1603}">
      <dgm:prSet phldrT="[Text]" custT="1"/>
      <dgm:spPr/>
      <dgm:t>
        <a:bodyPr/>
        <a:lstStyle/>
        <a:p>
          <a:pPr algn="l"/>
          <a:r>
            <a:rPr lang="en-US" sz="1900" dirty="0" smtClean="0">
              <a:latin typeface="Calibri" pitchFamily="34" charset="0"/>
              <a:cs typeface="Calibri" pitchFamily="34" charset="0"/>
            </a:rPr>
            <a:t>If possible, students observe consulting sessions led by other faculty</a:t>
          </a:r>
          <a:endParaRPr lang="en-US" sz="1900" dirty="0">
            <a:latin typeface="Calibri" pitchFamily="34" charset="0"/>
            <a:cs typeface="Calibri" pitchFamily="34" charset="0"/>
          </a:endParaRPr>
        </a:p>
      </dgm:t>
    </dgm:pt>
    <dgm:pt modelId="{BB878A31-2954-430A-BB70-97A26743E451}" type="parTrans" cxnId="{C47CA4B1-8709-4792-80F4-71C4AA63F261}">
      <dgm:prSet/>
      <dgm:spPr/>
      <dgm:t>
        <a:bodyPr/>
        <a:lstStyle/>
        <a:p>
          <a:endParaRPr lang="en-US"/>
        </a:p>
      </dgm:t>
    </dgm:pt>
    <dgm:pt modelId="{75F3643A-82BF-45EA-AD76-37CD19F7BE27}" type="sibTrans" cxnId="{C47CA4B1-8709-4792-80F4-71C4AA63F261}">
      <dgm:prSet/>
      <dgm:spPr/>
      <dgm:t>
        <a:bodyPr/>
        <a:lstStyle/>
        <a:p>
          <a:endParaRPr lang="en-US"/>
        </a:p>
      </dgm:t>
    </dgm:pt>
    <dgm:pt modelId="{9E259442-3B52-432E-9DF7-DF2E27F2A7B4}">
      <dgm:prSet phldrT="[Text]" custT="1"/>
      <dgm:spPr/>
      <dgm:t>
        <a:bodyPr anchor="t" anchorCtr="0"/>
        <a:lstStyle/>
        <a:p>
          <a:pPr algn="l"/>
          <a:r>
            <a:rPr lang="en-US" sz="1900" dirty="0" smtClean="0">
              <a:latin typeface="Calibri" pitchFamily="34" charset="0"/>
              <a:cs typeface="Calibri" pitchFamily="34" charset="0"/>
            </a:rPr>
            <a:t>Course does not focus on analysis of data, but these mock projects  allow some time for a brief review of common statistical techniques</a:t>
          </a:r>
          <a:endParaRPr lang="en-US" sz="1900" dirty="0">
            <a:latin typeface="Calibri" pitchFamily="34" charset="0"/>
            <a:cs typeface="Calibri" pitchFamily="34" charset="0"/>
          </a:endParaRPr>
        </a:p>
      </dgm:t>
    </dgm:pt>
    <dgm:pt modelId="{3958DFE2-C26F-419C-AA2A-22364A7E4FC7}" type="parTrans" cxnId="{51044E3B-A991-40C1-AD55-CC7F3E04F99C}">
      <dgm:prSet/>
      <dgm:spPr/>
      <dgm:t>
        <a:bodyPr/>
        <a:lstStyle/>
        <a:p>
          <a:endParaRPr lang="en-US"/>
        </a:p>
      </dgm:t>
    </dgm:pt>
    <dgm:pt modelId="{922A1284-4129-4C73-A2E2-C90A07444BAB}" type="sibTrans" cxnId="{51044E3B-A991-40C1-AD55-CC7F3E04F99C}">
      <dgm:prSet/>
      <dgm:spPr/>
      <dgm:t>
        <a:bodyPr/>
        <a:lstStyle/>
        <a:p>
          <a:endParaRPr lang="en-US"/>
        </a:p>
      </dgm:t>
    </dgm:pt>
    <dgm:pt modelId="{538025A4-9CB2-4B4A-83DB-7182E0E27834}" type="pres">
      <dgm:prSet presAssocID="{811B9BBA-8AA9-4395-9046-3688A5F72564}" presName="linear" presStyleCnt="0">
        <dgm:presLayoutVars>
          <dgm:animLvl val="lvl"/>
          <dgm:resizeHandles val="exact"/>
        </dgm:presLayoutVars>
      </dgm:prSet>
      <dgm:spPr/>
    </dgm:pt>
    <dgm:pt modelId="{E3122B63-60DE-4B78-88B4-E552088674B8}" type="pres">
      <dgm:prSet presAssocID="{FAEA9989-22C1-4EBF-8FDA-05D50A7C9A61}" presName="parentText" presStyleLbl="node1" presStyleIdx="0" presStyleCnt="3" custScaleY="39442" custLinFactNeighborY="-642">
        <dgm:presLayoutVars>
          <dgm:chMax val="0"/>
          <dgm:bulletEnabled val="1"/>
        </dgm:presLayoutVars>
      </dgm:prSet>
      <dgm:spPr/>
      <dgm:t>
        <a:bodyPr/>
        <a:lstStyle/>
        <a:p>
          <a:endParaRPr lang="en-US"/>
        </a:p>
      </dgm:t>
    </dgm:pt>
    <dgm:pt modelId="{E4E62EF0-F58A-47B9-A959-EAE7900E04A3}" type="pres">
      <dgm:prSet presAssocID="{FAEA9989-22C1-4EBF-8FDA-05D50A7C9A61}" presName="childText" presStyleLbl="revTx" presStyleIdx="0" presStyleCnt="3" custLinFactNeighborY="7492">
        <dgm:presLayoutVars>
          <dgm:bulletEnabled val="1"/>
        </dgm:presLayoutVars>
      </dgm:prSet>
      <dgm:spPr/>
      <dgm:t>
        <a:bodyPr/>
        <a:lstStyle/>
        <a:p>
          <a:endParaRPr lang="en-US"/>
        </a:p>
      </dgm:t>
    </dgm:pt>
    <dgm:pt modelId="{AAFD33B4-4177-49A0-8C03-94C1D2AE0FFE}" type="pres">
      <dgm:prSet presAssocID="{2C720CC4-F4DE-47E0-8A83-B8A24865A280}" presName="parentText" presStyleLbl="node1" presStyleIdx="1" presStyleCnt="3" custScaleY="38767" custLinFactNeighborY="19472">
        <dgm:presLayoutVars>
          <dgm:chMax val="0"/>
          <dgm:bulletEnabled val="1"/>
        </dgm:presLayoutVars>
      </dgm:prSet>
      <dgm:spPr/>
      <dgm:t>
        <a:bodyPr/>
        <a:lstStyle/>
        <a:p>
          <a:endParaRPr lang="en-US"/>
        </a:p>
      </dgm:t>
    </dgm:pt>
    <dgm:pt modelId="{67B4A3FB-955B-421F-8924-C2E356EAF92B}" type="pres">
      <dgm:prSet presAssocID="{2C720CC4-F4DE-47E0-8A83-B8A24865A280}" presName="childText" presStyleLbl="revTx" presStyleIdx="1" presStyleCnt="3" custLinFactNeighborY="23585">
        <dgm:presLayoutVars>
          <dgm:bulletEnabled val="1"/>
        </dgm:presLayoutVars>
      </dgm:prSet>
      <dgm:spPr/>
      <dgm:t>
        <a:bodyPr/>
        <a:lstStyle/>
        <a:p>
          <a:endParaRPr lang="en-US"/>
        </a:p>
      </dgm:t>
    </dgm:pt>
    <dgm:pt modelId="{967803FE-B994-4640-BF77-7DEC80A717A3}" type="pres">
      <dgm:prSet presAssocID="{826F1A4A-03F9-46AB-806A-DBFFBB2A7C42}" presName="parentText" presStyleLbl="node1" presStyleIdx="2" presStyleCnt="3" custScaleY="39392" custLinFactNeighborY="4358">
        <dgm:presLayoutVars>
          <dgm:chMax val="0"/>
          <dgm:bulletEnabled val="1"/>
        </dgm:presLayoutVars>
      </dgm:prSet>
      <dgm:spPr/>
      <dgm:t>
        <a:bodyPr/>
        <a:lstStyle/>
        <a:p>
          <a:endParaRPr lang="en-US"/>
        </a:p>
      </dgm:t>
    </dgm:pt>
    <dgm:pt modelId="{945A4AAD-F4AE-4526-9BFB-A38261390203}" type="pres">
      <dgm:prSet presAssocID="{826F1A4A-03F9-46AB-806A-DBFFBB2A7C42}" presName="childText" presStyleLbl="revTx" presStyleIdx="2" presStyleCnt="3" custLinFactNeighborY="12623">
        <dgm:presLayoutVars>
          <dgm:bulletEnabled val="1"/>
        </dgm:presLayoutVars>
      </dgm:prSet>
      <dgm:spPr/>
      <dgm:t>
        <a:bodyPr/>
        <a:lstStyle/>
        <a:p>
          <a:endParaRPr lang="en-US"/>
        </a:p>
      </dgm:t>
    </dgm:pt>
  </dgm:ptLst>
  <dgm:cxnLst>
    <dgm:cxn modelId="{78C320AF-540B-4703-916A-FEB52458E3D1}" srcId="{FAEA9989-22C1-4EBF-8FDA-05D50A7C9A61}" destId="{C000F240-33E9-4818-A575-3634E347E462}" srcOrd="4" destOrd="0" parTransId="{F6797A2C-646B-490A-BC1F-8599DDF8712A}" sibTransId="{6BB7C77C-5D6D-49AB-9B0C-2A6330A41FDF}"/>
    <dgm:cxn modelId="{25EE97C7-7445-43E8-87EC-648257E721B3}" srcId="{FAEA9989-22C1-4EBF-8FDA-05D50A7C9A61}" destId="{62B5B57D-D75A-4D38-BF21-DBFA0ACC73D0}" srcOrd="1" destOrd="0" parTransId="{25BC68FE-4CCF-44A1-A281-6F70CF3CC20F}" sibTransId="{DE9941D6-36A0-4A62-B990-C1484C8C14D2}"/>
    <dgm:cxn modelId="{6C91C844-B034-4F1C-95DF-088D8ED4302E}" type="presOf" srcId="{9E259442-3B52-432E-9DF7-DF2E27F2A7B4}" destId="{945A4AAD-F4AE-4526-9BFB-A38261390203}" srcOrd="0" destOrd="0" presId="urn:microsoft.com/office/officeart/2005/8/layout/vList2"/>
    <dgm:cxn modelId="{ECB697EC-9E1C-4DA5-BB0C-101A98D97F37}" srcId="{2C720CC4-F4DE-47E0-8A83-B8A24865A280}" destId="{455939F9-6068-49A0-BEED-AE0E9A1ECECB}" srcOrd="0" destOrd="0" parTransId="{A7C0C8DB-ED10-4856-9484-67DDF430FA9F}" sibTransId="{87C1BA87-9A47-4089-979D-7DE462183330}"/>
    <dgm:cxn modelId="{A66D4E82-55DD-4287-A64F-4CEBFAA553D0}" type="presOf" srcId="{811B9BBA-8AA9-4395-9046-3688A5F72564}" destId="{538025A4-9CB2-4B4A-83DB-7182E0E27834}" srcOrd="0" destOrd="0" presId="urn:microsoft.com/office/officeart/2005/8/layout/vList2"/>
    <dgm:cxn modelId="{C2006094-00E9-4966-8B4A-6582224C4BA4}" type="presOf" srcId="{FAEA9989-22C1-4EBF-8FDA-05D50A7C9A61}" destId="{E3122B63-60DE-4B78-88B4-E552088674B8}" srcOrd="0" destOrd="0" presId="urn:microsoft.com/office/officeart/2005/8/layout/vList2"/>
    <dgm:cxn modelId="{612688E4-DB3C-4DA9-86AB-ACAE608E3806}" type="presOf" srcId="{2C720CC4-F4DE-47E0-8A83-B8A24865A280}" destId="{AAFD33B4-4177-49A0-8C03-94C1D2AE0FFE}" srcOrd="0" destOrd="0" presId="urn:microsoft.com/office/officeart/2005/8/layout/vList2"/>
    <dgm:cxn modelId="{2DB688CD-0BFF-4B5F-9B09-2942C343AB73}" type="presOf" srcId="{B08DC440-1F0C-4938-B60D-535A1298D8F1}" destId="{E4E62EF0-F58A-47B9-A959-EAE7900E04A3}" srcOrd="0" destOrd="0" presId="urn:microsoft.com/office/officeart/2005/8/layout/vList2"/>
    <dgm:cxn modelId="{DA811811-D5DA-4D7B-BEB6-BDDF20832611}" type="presOf" srcId="{D8AAA2CE-22C8-4FAD-B64B-9DDCEAAAF8BA}" destId="{E4E62EF0-F58A-47B9-A959-EAE7900E04A3}" srcOrd="0" destOrd="2" presId="urn:microsoft.com/office/officeart/2005/8/layout/vList2"/>
    <dgm:cxn modelId="{0F69B722-9276-4797-ACC6-D7FB9D392D6E}" type="presOf" srcId="{B4A67FB2-DE42-46E2-82BB-649753CF91F0}" destId="{E4E62EF0-F58A-47B9-A959-EAE7900E04A3}" srcOrd="0" destOrd="3" presId="urn:microsoft.com/office/officeart/2005/8/layout/vList2"/>
    <dgm:cxn modelId="{437149E3-F107-48F4-A45E-2B1CC9FBA63D}" type="presOf" srcId="{0C64CFDD-A1CE-42EF-8DAC-E8280BFB1603}" destId="{67B4A3FB-955B-421F-8924-C2E356EAF92B}" srcOrd="0" destOrd="1" presId="urn:microsoft.com/office/officeart/2005/8/layout/vList2"/>
    <dgm:cxn modelId="{C47CA4B1-8709-4792-80F4-71C4AA63F261}" srcId="{2C720CC4-F4DE-47E0-8A83-B8A24865A280}" destId="{0C64CFDD-A1CE-42EF-8DAC-E8280BFB1603}" srcOrd="1" destOrd="0" parTransId="{BB878A31-2954-430A-BB70-97A26743E451}" sibTransId="{75F3643A-82BF-45EA-AD76-37CD19F7BE27}"/>
    <dgm:cxn modelId="{73253C0B-5E78-4DB0-8B78-063E6413A320}" srcId="{811B9BBA-8AA9-4395-9046-3688A5F72564}" destId="{2C720CC4-F4DE-47E0-8A83-B8A24865A280}" srcOrd="1" destOrd="0" parTransId="{0F5044CB-EA14-4D4A-8F93-6799FB2F4CCB}" sibTransId="{D46BF3C8-AF74-42C9-ABD3-7CCCF813A475}"/>
    <dgm:cxn modelId="{51044E3B-A991-40C1-AD55-CC7F3E04F99C}" srcId="{826F1A4A-03F9-46AB-806A-DBFFBB2A7C42}" destId="{9E259442-3B52-432E-9DF7-DF2E27F2A7B4}" srcOrd="0" destOrd="0" parTransId="{3958DFE2-C26F-419C-AA2A-22364A7E4FC7}" sibTransId="{922A1284-4129-4C73-A2E2-C90A07444BAB}"/>
    <dgm:cxn modelId="{41003847-6A31-4B97-8A5C-2CFCE3D05868}" type="presOf" srcId="{826F1A4A-03F9-46AB-806A-DBFFBB2A7C42}" destId="{967803FE-B994-4640-BF77-7DEC80A717A3}" srcOrd="0" destOrd="0" presId="urn:microsoft.com/office/officeart/2005/8/layout/vList2"/>
    <dgm:cxn modelId="{8AC14A8A-F20D-4CAC-967F-0B52130FB6AC}" srcId="{FAEA9989-22C1-4EBF-8FDA-05D50A7C9A61}" destId="{B08DC440-1F0C-4938-B60D-535A1298D8F1}" srcOrd="0" destOrd="0" parTransId="{B505D6A2-6A05-4FD2-BA39-D3342ED69E1E}" sibTransId="{F9DE9D89-47C1-4A68-981D-0808A4FA4C09}"/>
    <dgm:cxn modelId="{67A2B0A0-F543-40A2-8465-F810E025D541}" type="presOf" srcId="{455939F9-6068-49A0-BEED-AE0E9A1ECECB}" destId="{67B4A3FB-955B-421F-8924-C2E356EAF92B}" srcOrd="0" destOrd="0" presId="urn:microsoft.com/office/officeart/2005/8/layout/vList2"/>
    <dgm:cxn modelId="{31D19673-B99B-4D8B-B017-24670504C3AF}" srcId="{811B9BBA-8AA9-4395-9046-3688A5F72564}" destId="{826F1A4A-03F9-46AB-806A-DBFFBB2A7C42}" srcOrd="2" destOrd="0" parTransId="{BB5666DF-F634-48CA-9917-C5475D8E965E}" sibTransId="{70D5A1EA-5A10-4173-AC44-2FBA7BE816CA}"/>
    <dgm:cxn modelId="{E94928F4-C81C-4705-9BE1-2F6DA290EF10}" srcId="{FAEA9989-22C1-4EBF-8FDA-05D50A7C9A61}" destId="{D8AAA2CE-22C8-4FAD-B64B-9DDCEAAAF8BA}" srcOrd="2" destOrd="0" parTransId="{47A87354-6C5C-4121-9873-5C9AB195F31F}" sibTransId="{4054F0FD-3EF1-4877-BCB2-09990D8D6670}"/>
    <dgm:cxn modelId="{4A31F89D-735E-42B5-9993-16CAC92CF91F}" type="presOf" srcId="{62B5B57D-D75A-4D38-BF21-DBFA0ACC73D0}" destId="{E4E62EF0-F58A-47B9-A959-EAE7900E04A3}" srcOrd="0" destOrd="1" presId="urn:microsoft.com/office/officeart/2005/8/layout/vList2"/>
    <dgm:cxn modelId="{5292C775-9B48-40B1-B015-B7A9CB9609D9}" srcId="{826F1A4A-03F9-46AB-806A-DBFFBB2A7C42}" destId="{0EB3606B-D785-4136-86EC-2367D7497A6F}" srcOrd="1" destOrd="0" parTransId="{52D6C865-AB63-48CF-BB14-B40024BD2E14}" sibTransId="{116C383B-1AAB-4DE3-90D1-ABB13B7126D4}"/>
    <dgm:cxn modelId="{6C4BAF04-64FC-4ED4-B74D-039AE890AD8F}" type="presOf" srcId="{C000F240-33E9-4818-A575-3634E347E462}" destId="{E4E62EF0-F58A-47B9-A959-EAE7900E04A3}" srcOrd="0" destOrd="4" presId="urn:microsoft.com/office/officeart/2005/8/layout/vList2"/>
    <dgm:cxn modelId="{6E858B6E-FA47-4F2E-9A1A-89F699F0417D}" srcId="{FAEA9989-22C1-4EBF-8FDA-05D50A7C9A61}" destId="{B4A67FB2-DE42-46E2-82BB-649753CF91F0}" srcOrd="3" destOrd="0" parTransId="{E407A8EB-F063-454D-B78F-33E5511C18C1}" sibTransId="{13139115-A4D1-464D-9261-CFAA5E0780D4}"/>
    <dgm:cxn modelId="{1D464C52-68F7-4CCA-8E7E-3143B600F778}" srcId="{811B9BBA-8AA9-4395-9046-3688A5F72564}" destId="{FAEA9989-22C1-4EBF-8FDA-05D50A7C9A61}" srcOrd="0" destOrd="0" parTransId="{B0457DEC-8F4A-45E5-85C8-BEC9A1337698}" sibTransId="{E4988BD7-2B8A-4BCF-A3C9-8F461961D11E}"/>
    <dgm:cxn modelId="{36624D54-DD29-493A-B8C1-F1B60F55FB22}" type="presOf" srcId="{0EB3606B-D785-4136-86EC-2367D7497A6F}" destId="{945A4AAD-F4AE-4526-9BFB-A38261390203}" srcOrd="0" destOrd="1" presId="urn:microsoft.com/office/officeart/2005/8/layout/vList2"/>
    <dgm:cxn modelId="{A5F81CF8-9DA1-4D43-8D0C-AC5BEF3298DD}" type="presParOf" srcId="{538025A4-9CB2-4B4A-83DB-7182E0E27834}" destId="{E3122B63-60DE-4B78-88B4-E552088674B8}" srcOrd="0" destOrd="0" presId="urn:microsoft.com/office/officeart/2005/8/layout/vList2"/>
    <dgm:cxn modelId="{CF979D14-F8D1-43EF-9DF9-9D55E841B3F8}" type="presParOf" srcId="{538025A4-9CB2-4B4A-83DB-7182E0E27834}" destId="{E4E62EF0-F58A-47B9-A959-EAE7900E04A3}" srcOrd="1" destOrd="0" presId="urn:microsoft.com/office/officeart/2005/8/layout/vList2"/>
    <dgm:cxn modelId="{66994BB2-ED28-45E1-9EAB-58613B1E19E2}" type="presParOf" srcId="{538025A4-9CB2-4B4A-83DB-7182E0E27834}" destId="{AAFD33B4-4177-49A0-8C03-94C1D2AE0FFE}" srcOrd="2" destOrd="0" presId="urn:microsoft.com/office/officeart/2005/8/layout/vList2"/>
    <dgm:cxn modelId="{3A9150D5-7B6D-41AC-ABD5-CF24765B60A9}" type="presParOf" srcId="{538025A4-9CB2-4B4A-83DB-7182E0E27834}" destId="{67B4A3FB-955B-421F-8924-C2E356EAF92B}" srcOrd="3" destOrd="0" presId="urn:microsoft.com/office/officeart/2005/8/layout/vList2"/>
    <dgm:cxn modelId="{F83BD803-E50A-4636-A542-B8D1215B1D39}" type="presParOf" srcId="{538025A4-9CB2-4B4A-83DB-7182E0E27834}" destId="{967803FE-B994-4640-BF77-7DEC80A717A3}" srcOrd="4" destOrd="0" presId="urn:microsoft.com/office/officeart/2005/8/layout/vList2"/>
    <dgm:cxn modelId="{FCFB2297-9D49-473E-8436-2C59F4CA89F2}" type="presParOf" srcId="{538025A4-9CB2-4B4A-83DB-7182E0E27834}" destId="{945A4AAD-F4AE-4526-9BFB-A38261390203}"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1B9BBA-8AA9-4395-9046-3688A5F7256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AEA9989-22C1-4EBF-8FDA-05D50A7C9A61}">
      <dgm:prSet phldrT="[Text]" custT="1"/>
      <dgm:spPr/>
      <dgm:t>
        <a:bodyPr/>
        <a:lstStyle/>
        <a:p>
          <a:pPr algn="ctr"/>
          <a:r>
            <a:rPr lang="en-US" sz="2100" b="1" dirty="0" smtClean="0">
              <a:effectLst>
                <a:outerShdw blurRad="38100" dist="38100" dir="2700000" algn="tl">
                  <a:srgbClr val="000000">
                    <a:alpha val="43137"/>
                  </a:srgbClr>
                </a:outerShdw>
              </a:effectLst>
              <a:latin typeface="Calibri" pitchFamily="34" charset="0"/>
              <a:cs typeface="Calibri" pitchFamily="34" charset="0"/>
            </a:rPr>
            <a:t>Meet with actual clients</a:t>
          </a:r>
          <a:endParaRPr lang="en-US" sz="2100" b="1" dirty="0">
            <a:effectLst>
              <a:outerShdw blurRad="38100" dist="38100" dir="2700000" algn="tl">
                <a:srgbClr val="000000">
                  <a:alpha val="43137"/>
                </a:srgbClr>
              </a:outerShdw>
            </a:effectLst>
            <a:latin typeface="Calibri" pitchFamily="34" charset="0"/>
            <a:cs typeface="Calibri" pitchFamily="34" charset="0"/>
          </a:endParaRPr>
        </a:p>
      </dgm:t>
    </dgm:pt>
    <dgm:pt modelId="{B0457DEC-8F4A-45E5-85C8-BEC9A1337698}" type="parTrans" cxnId="{1D464C52-68F7-4CCA-8E7E-3143B600F778}">
      <dgm:prSet/>
      <dgm:spPr/>
      <dgm:t>
        <a:bodyPr/>
        <a:lstStyle/>
        <a:p>
          <a:endParaRPr lang="en-US"/>
        </a:p>
      </dgm:t>
    </dgm:pt>
    <dgm:pt modelId="{E4988BD7-2B8A-4BCF-A3C9-8F461961D11E}" type="sibTrans" cxnId="{1D464C52-68F7-4CCA-8E7E-3143B600F778}">
      <dgm:prSet/>
      <dgm:spPr/>
      <dgm:t>
        <a:bodyPr/>
        <a:lstStyle/>
        <a:p>
          <a:endParaRPr lang="en-US"/>
        </a:p>
      </dgm:t>
    </dgm:pt>
    <dgm:pt modelId="{B08DC440-1F0C-4938-B60D-535A1298D8F1}">
      <dgm:prSet phldrT="[Text]" custT="1"/>
      <dgm:spPr/>
      <dgm:t>
        <a:bodyPr/>
        <a:lstStyle/>
        <a:p>
          <a:pPr algn="l"/>
          <a:r>
            <a:rPr lang="en-US" sz="1900" u="none" dirty="0" smtClean="0">
              <a:latin typeface="Calibri" pitchFamily="34" charset="0"/>
              <a:cs typeface="Calibri" pitchFamily="34" charset="0"/>
            </a:rPr>
            <a:t>Internal clients have included individuals from the Department of Biology, Nursing, Business Administration, and Social Work</a:t>
          </a:r>
          <a:endParaRPr lang="en-US" sz="1900" u="none" dirty="0">
            <a:latin typeface="Calibri" pitchFamily="34" charset="0"/>
            <a:cs typeface="Calibri" pitchFamily="34" charset="0"/>
          </a:endParaRPr>
        </a:p>
      </dgm:t>
    </dgm:pt>
    <dgm:pt modelId="{B505D6A2-6A05-4FD2-BA39-D3342ED69E1E}" type="parTrans" cxnId="{8AC14A8A-F20D-4CAC-967F-0B52130FB6AC}">
      <dgm:prSet/>
      <dgm:spPr/>
      <dgm:t>
        <a:bodyPr/>
        <a:lstStyle/>
        <a:p>
          <a:endParaRPr lang="en-US"/>
        </a:p>
      </dgm:t>
    </dgm:pt>
    <dgm:pt modelId="{F9DE9D89-47C1-4A68-981D-0808A4FA4C09}" type="sibTrans" cxnId="{8AC14A8A-F20D-4CAC-967F-0B52130FB6AC}">
      <dgm:prSet/>
      <dgm:spPr/>
      <dgm:t>
        <a:bodyPr/>
        <a:lstStyle/>
        <a:p>
          <a:endParaRPr lang="en-US"/>
        </a:p>
      </dgm:t>
    </dgm:pt>
    <dgm:pt modelId="{72F8E8A8-950F-4A1C-A4ED-638B518D362E}">
      <dgm:prSet phldrT="[Text]" custT="1"/>
      <dgm:spPr/>
      <dgm:t>
        <a:bodyPr/>
        <a:lstStyle/>
        <a:p>
          <a:pPr algn="l"/>
          <a:r>
            <a:rPr lang="en-US" sz="1900" u="none" dirty="0" smtClean="0">
              <a:latin typeface="Calibri" pitchFamily="34" charset="0"/>
              <a:cs typeface="Calibri" pitchFamily="34" charset="0"/>
            </a:rPr>
            <a:t>Clients meet with students during class time, if possible </a:t>
          </a:r>
          <a:endParaRPr lang="en-US" sz="1900" u="none" dirty="0">
            <a:latin typeface="Calibri" pitchFamily="34" charset="0"/>
            <a:cs typeface="Calibri" pitchFamily="34" charset="0"/>
          </a:endParaRPr>
        </a:p>
      </dgm:t>
    </dgm:pt>
    <dgm:pt modelId="{A9B5BE88-3068-4991-B4D9-F24631EFBBAF}" type="parTrans" cxnId="{16F7C4A0-92AC-4C17-8F53-1CDA1F408A88}">
      <dgm:prSet/>
      <dgm:spPr/>
      <dgm:t>
        <a:bodyPr/>
        <a:lstStyle/>
        <a:p>
          <a:endParaRPr lang="en-US"/>
        </a:p>
      </dgm:t>
    </dgm:pt>
    <dgm:pt modelId="{796FDF3F-2518-4FF8-9EC5-F6A7CD19EC8A}" type="sibTrans" cxnId="{16F7C4A0-92AC-4C17-8F53-1CDA1F408A88}">
      <dgm:prSet/>
      <dgm:spPr/>
      <dgm:t>
        <a:bodyPr/>
        <a:lstStyle/>
        <a:p>
          <a:endParaRPr lang="en-US"/>
        </a:p>
      </dgm:t>
    </dgm:pt>
    <dgm:pt modelId="{455939F9-6068-49A0-BEED-AE0E9A1ECECB}">
      <dgm:prSet phldrT="[Text]" custT="1"/>
      <dgm:spPr/>
      <dgm:t>
        <a:bodyPr/>
        <a:lstStyle/>
        <a:p>
          <a:pPr algn="l"/>
          <a:r>
            <a:rPr lang="en-US" sz="1900" dirty="0" smtClean="0">
              <a:latin typeface="Calibri" pitchFamily="34" charset="0"/>
              <a:cs typeface="Calibri" pitchFamily="34" charset="0"/>
            </a:rPr>
            <a:t>Students choose appropriate methods for analyzing the data and provide both a written report and an oral presentation of the results to the instructor, their peers, and the client</a:t>
          </a:r>
          <a:endParaRPr lang="en-US" sz="1900" dirty="0">
            <a:latin typeface="Calibri" pitchFamily="34" charset="0"/>
            <a:cs typeface="Calibri" pitchFamily="34" charset="0"/>
          </a:endParaRPr>
        </a:p>
      </dgm:t>
    </dgm:pt>
    <dgm:pt modelId="{87C1BA87-9A47-4089-979D-7DE462183330}" type="sibTrans" cxnId="{ECB697EC-9E1C-4DA5-BB0C-101A98D97F37}">
      <dgm:prSet/>
      <dgm:spPr/>
      <dgm:t>
        <a:bodyPr/>
        <a:lstStyle/>
        <a:p>
          <a:endParaRPr lang="en-US"/>
        </a:p>
      </dgm:t>
    </dgm:pt>
    <dgm:pt modelId="{A7C0C8DB-ED10-4856-9484-67DDF430FA9F}" type="parTrans" cxnId="{ECB697EC-9E1C-4DA5-BB0C-101A98D97F37}">
      <dgm:prSet/>
      <dgm:spPr/>
      <dgm:t>
        <a:bodyPr/>
        <a:lstStyle/>
        <a:p>
          <a:endParaRPr lang="en-US"/>
        </a:p>
      </dgm:t>
    </dgm:pt>
    <dgm:pt modelId="{2C720CC4-F4DE-47E0-8A83-B8A24865A280}">
      <dgm:prSet phldrT="[Text]" custT="1"/>
      <dgm:spPr/>
      <dgm:t>
        <a:bodyPr/>
        <a:lstStyle/>
        <a:p>
          <a:pPr algn="ctr"/>
          <a:r>
            <a:rPr lang="en-US" sz="2100" b="1" dirty="0" smtClean="0">
              <a:effectLst>
                <a:outerShdw blurRad="38100" dist="38100" dir="2700000" algn="tl">
                  <a:srgbClr val="000000">
                    <a:alpha val="43137"/>
                  </a:srgbClr>
                </a:outerShdw>
              </a:effectLst>
              <a:latin typeface="Calibri" pitchFamily="34" charset="0"/>
              <a:cs typeface="Calibri" pitchFamily="34" charset="0"/>
            </a:rPr>
            <a:t>Analyze data, write summaries, and present to clients</a:t>
          </a:r>
          <a:endParaRPr lang="en-US" sz="2100" b="1" dirty="0">
            <a:effectLst>
              <a:outerShdw blurRad="38100" dist="38100" dir="2700000" algn="tl">
                <a:srgbClr val="000000">
                  <a:alpha val="43137"/>
                </a:srgbClr>
              </a:outerShdw>
            </a:effectLst>
            <a:latin typeface="Calibri" pitchFamily="34" charset="0"/>
            <a:cs typeface="Calibri" pitchFamily="34" charset="0"/>
          </a:endParaRPr>
        </a:p>
      </dgm:t>
    </dgm:pt>
    <dgm:pt modelId="{D46BF3C8-AF74-42C9-ABD3-7CCCF813A475}" type="sibTrans" cxnId="{73253C0B-5E78-4DB0-8B78-063E6413A320}">
      <dgm:prSet/>
      <dgm:spPr/>
      <dgm:t>
        <a:bodyPr/>
        <a:lstStyle/>
        <a:p>
          <a:endParaRPr lang="en-US"/>
        </a:p>
      </dgm:t>
    </dgm:pt>
    <dgm:pt modelId="{0F5044CB-EA14-4D4A-8F93-6799FB2F4CCB}" type="parTrans" cxnId="{73253C0B-5E78-4DB0-8B78-063E6413A320}">
      <dgm:prSet/>
      <dgm:spPr/>
      <dgm:t>
        <a:bodyPr/>
        <a:lstStyle/>
        <a:p>
          <a:endParaRPr lang="en-US"/>
        </a:p>
      </dgm:t>
    </dgm:pt>
    <dgm:pt modelId="{785CA69F-86E4-49E9-AA43-793C3F07D497}">
      <dgm:prSet phldrT="[Text]" custT="1"/>
      <dgm:spPr/>
      <dgm:t>
        <a:bodyPr/>
        <a:lstStyle/>
        <a:p>
          <a:pPr algn="l"/>
          <a:endParaRPr lang="en-US" sz="1900" dirty="0">
            <a:latin typeface="Calibri" pitchFamily="34" charset="0"/>
            <a:cs typeface="Calibri" pitchFamily="34" charset="0"/>
          </a:endParaRPr>
        </a:p>
      </dgm:t>
    </dgm:pt>
    <dgm:pt modelId="{5C0CF336-FDBE-407C-85BD-1F6C093F9400}" type="parTrans" cxnId="{49A1B5E8-E24E-4960-85F7-324E57193C2E}">
      <dgm:prSet/>
      <dgm:spPr/>
      <dgm:t>
        <a:bodyPr/>
        <a:lstStyle/>
        <a:p>
          <a:endParaRPr lang="en-US"/>
        </a:p>
      </dgm:t>
    </dgm:pt>
    <dgm:pt modelId="{07DAF0CA-B0EA-47E3-8B17-6826A90B304F}" type="sibTrans" cxnId="{49A1B5E8-E24E-4960-85F7-324E57193C2E}">
      <dgm:prSet/>
      <dgm:spPr/>
      <dgm:t>
        <a:bodyPr/>
        <a:lstStyle/>
        <a:p>
          <a:endParaRPr lang="en-US"/>
        </a:p>
      </dgm:t>
    </dgm:pt>
    <dgm:pt modelId="{39642E38-B4ED-4921-980A-A80CA667FB9B}">
      <dgm:prSet phldrT="[Text]" custT="1"/>
      <dgm:spPr/>
      <dgm:t>
        <a:bodyPr/>
        <a:lstStyle/>
        <a:p>
          <a:pPr algn="l"/>
          <a:r>
            <a:rPr lang="en-US" sz="1900" dirty="0" smtClean="0">
              <a:latin typeface="Calibri" pitchFamily="34" charset="0"/>
              <a:cs typeface="Calibri" pitchFamily="34" charset="0"/>
            </a:rPr>
            <a:t>Projects are assigned to a team of 2-3 students</a:t>
          </a:r>
          <a:endParaRPr lang="en-US" sz="1900" dirty="0">
            <a:latin typeface="Calibri" pitchFamily="34" charset="0"/>
            <a:cs typeface="Calibri" pitchFamily="34" charset="0"/>
          </a:endParaRPr>
        </a:p>
      </dgm:t>
    </dgm:pt>
    <dgm:pt modelId="{CE087AFC-A30E-43AE-8D9D-4F049893D64B}" type="parTrans" cxnId="{E3C44F3A-2FD4-4EA9-BFC3-EC9781FD8067}">
      <dgm:prSet/>
      <dgm:spPr/>
      <dgm:t>
        <a:bodyPr/>
        <a:lstStyle/>
        <a:p>
          <a:endParaRPr lang="en-US"/>
        </a:p>
      </dgm:t>
    </dgm:pt>
    <dgm:pt modelId="{8A5D30D2-E39D-4C9E-B696-4A418AC7AF0F}" type="sibTrans" cxnId="{E3C44F3A-2FD4-4EA9-BFC3-EC9781FD8067}">
      <dgm:prSet/>
      <dgm:spPr/>
      <dgm:t>
        <a:bodyPr/>
        <a:lstStyle/>
        <a:p>
          <a:endParaRPr lang="en-US"/>
        </a:p>
      </dgm:t>
    </dgm:pt>
    <dgm:pt modelId="{A22AD6A3-36BE-47DB-8610-8DE5D64BF0DC}">
      <dgm:prSet phldrT="[Text]" custT="1"/>
      <dgm:spPr/>
      <dgm:t>
        <a:bodyPr/>
        <a:lstStyle/>
        <a:p>
          <a:pPr algn="l"/>
          <a:r>
            <a:rPr lang="en-US" sz="1900" dirty="0" smtClean="0">
              <a:latin typeface="Calibri" pitchFamily="34" charset="0"/>
              <a:cs typeface="Calibri" pitchFamily="34" charset="0"/>
            </a:rPr>
            <a:t>Class time is devoted to meeting with clients, discussing projects, briefly reviewing or introducing statistical techniques necessary for each analysis, and working on projects</a:t>
          </a:r>
          <a:endParaRPr lang="en-US" sz="1900" dirty="0">
            <a:latin typeface="Calibri" pitchFamily="34" charset="0"/>
            <a:cs typeface="Calibri" pitchFamily="34" charset="0"/>
          </a:endParaRPr>
        </a:p>
      </dgm:t>
    </dgm:pt>
    <dgm:pt modelId="{2EB50AAF-FED1-4560-8781-0BB93C8558E3}" type="parTrans" cxnId="{08F8CE15-0E06-43F3-A1C2-AC7C89EABA0E}">
      <dgm:prSet/>
      <dgm:spPr/>
      <dgm:t>
        <a:bodyPr/>
        <a:lstStyle/>
        <a:p>
          <a:endParaRPr lang="en-US"/>
        </a:p>
      </dgm:t>
    </dgm:pt>
    <dgm:pt modelId="{E18805CC-410C-4476-AC86-17113E8697CF}" type="sibTrans" cxnId="{08F8CE15-0E06-43F3-A1C2-AC7C89EABA0E}">
      <dgm:prSet/>
      <dgm:spPr/>
      <dgm:t>
        <a:bodyPr/>
        <a:lstStyle/>
        <a:p>
          <a:endParaRPr lang="en-US"/>
        </a:p>
      </dgm:t>
    </dgm:pt>
    <dgm:pt modelId="{0F8E3AD8-EFE7-4CB4-91F7-BA7CF0DB505A}">
      <dgm:prSet phldrT="[Text]" custT="1"/>
      <dgm:spPr/>
      <dgm:t>
        <a:bodyPr/>
        <a:lstStyle/>
        <a:p>
          <a:pPr algn="l"/>
          <a:r>
            <a:rPr lang="en-US" sz="1900" dirty="0" smtClean="0">
              <a:latin typeface="Calibri" pitchFamily="34" charset="0"/>
              <a:cs typeface="Calibri" pitchFamily="34" charset="0"/>
            </a:rPr>
            <a:t>Students use a variety of software packages</a:t>
          </a:r>
          <a:endParaRPr lang="en-US" sz="1900" dirty="0">
            <a:latin typeface="Calibri" pitchFamily="34" charset="0"/>
            <a:cs typeface="Calibri" pitchFamily="34" charset="0"/>
          </a:endParaRPr>
        </a:p>
      </dgm:t>
    </dgm:pt>
    <dgm:pt modelId="{0132AC3D-779E-465D-8911-51707AD1E471}" type="parTrans" cxnId="{D6435F6A-29DE-4C7A-8F6D-4B824C9FFD48}">
      <dgm:prSet/>
      <dgm:spPr/>
      <dgm:t>
        <a:bodyPr/>
        <a:lstStyle/>
        <a:p>
          <a:endParaRPr lang="en-US"/>
        </a:p>
      </dgm:t>
    </dgm:pt>
    <dgm:pt modelId="{3AAD0111-E190-4381-806D-87835FF15371}" type="sibTrans" cxnId="{D6435F6A-29DE-4C7A-8F6D-4B824C9FFD48}">
      <dgm:prSet/>
      <dgm:spPr/>
      <dgm:t>
        <a:bodyPr/>
        <a:lstStyle/>
        <a:p>
          <a:endParaRPr lang="en-US"/>
        </a:p>
      </dgm:t>
    </dgm:pt>
    <dgm:pt modelId="{0D42F285-8500-402A-89D8-0AC057DE980C}">
      <dgm:prSet phldrT="[Text]" custT="1"/>
      <dgm:spPr/>
      <dgm:t>
        <a:bodyPr/>
        <a:lstStyle/>
        <a:p>
          <a:pPr algn="l"/>
          <a:r>
            <a:rPr lang="en-US" sz="1900" u="none" dirty="0" smtClean="0">
              <a:latin typeface="Calibri" pitchFamily="34" charset="0"/>
              <a:cs typeface="Calibri" pitchFamily="34" charset="0"/>
            </a:rPr>
            <a:t>External clients have included the Minnesota Academy of the Sciences</a:t>
          </a:r>
          <a:endParaRPr lang="en-US" sz="1900" u="none" dirty="0">
            <a:latin typeface="Calibri" pitchFamily="34" charset="0"/>
            <a:cs typeface="Calibri" pitchFamily="34" charset="0"/>
          </a:endParaRPr>
        </a:p>
      </dgm:t>
    </dgm:pt>
    <dgm:pt modelId="{D5235081-EB64-4923-9354-FEDBF3DA80FF}" type="parTrans" cxnId="{EA702304-DFF7-4B75-A0C4-587CDC635412}">
      <dgm:prSet/>
      <dgm:spPr/>
      <dgm:t>
        <a:bodyPr/>
        <a:lstStyle/>
        <a:p>
          <a:endParaRPr lang="en-US"/>
        </a:p>
      </dgm:t>
    </dgm:pt>
    <dgm:pt modelId="{9C77BD10-2D7E-47A5-A9FD-A5C7EED96FA9}" type="sibTrans" cxnId="{EA702304-DFF7-4B75-A0C4-587CDC635412}">
      <dgm:prSet/>
      <dgm:spPr/>
      <dgm:t>
        <a:bodyPr/>
        <a:lstStyle/>
        <a:p>
          <a:endParaRPr lang="en-US"/>
        </a:p>
      </dgm:t>
    </dgm:pt>
    <dgm:pt modelId="{538025A4-9CB2-4B4A-83DB-7182E0E27834}" type="pres">
      <dgm:prSet presAssocID="{811B9BBA-8AA9-4395-9046-3688A5F72564}" presName="linear" presStyleCnt="0">
        <dgm:presLayoutVars>
          <dgm:animLvl val="lvl"/>
          <dgm:resizeHandles val="exact"/>
        </dgm:presLayoutVars>
      </dgm:prSet>
      <dgm:spPr/>
    </dgm:pt>
    <dgm:pt modelId="{E3122B63-60DE-4B78-88B4-E552088674B8}" type="pres">
      <dgm:prSet presAssocID="{FAEA9989-22C1-4EBF-8FDA-05D50A7C9A61}" presName="parentText" presStyleLbl="node1" presStyleIdx="0" presStyleCnt="2" custScaleY="39442" custLinFactY="-32" custLinFactNeighborY="-100000">
        <dgm:presLayoutVars>
          <dgm:chMax val="0"/>
          <dgm:bulletEnabled val="1"/>
        </dgm:presLayoutVars>
      </dgm:prSet>
      <dgm:spPr/>
      <dgm:t>
        <a:bodyPr/>
        <a:lstStyle/>
        <a:p>
          <a:endParaRPr lang="en-US"/>
        </a:p>
      </dgm:t>
    </dgm:pt>
    <dgm:pt modelId="{E4E62EF0-F58A-47B9-A959-EAE7900E04A3}" type="pres">
      <dgm:prSet presAssocID="{FAEA9989-22C1-4EBF-8FDA-05D50A7C9A61}" presName="childText" presStyleLbl="revTx" presStyleIdx="0" presStyleCnt="2" custLinFactNeighborY="-5179">
        <dgm:presLayoutVars>
          <dgm:bulletEnabled val="1"/>
        </dgm:presLayoutVars>
      </dgm:prSet>
      <dgm:spPr/>
      <dgm:t>
        <a:bodyPr/>
        <a:lstStyle/>
        <a:p>
          <a:endParaRPr lang="en-US"/>
        </a:p>
      </dgm:t>
    </dgm:pt>
    <dgm:pt modelId="{AAFD33B4-4177-49A0-8C03-94C1D2AE0FFE}" type="pres">
      <dgm:prSet presAssocID="{2C720CC4-F4DE-47E0-8A83-B8A24865A280}" presName="parentText" presStyleLbl="node1" presStyleIdx="1" presStyleCnt="2" custScaleY="34443" custLinFactNeighborY="4229">
        <dgm:presLayoutVars>
          <dgm:chMax val="0"/>
          <dgm:bulletEnabled val="1"/>
        </dgm:presLayoutVars>
      </dgm:prSet>
      <dgm:spPr/>
      <dgm:t>
        <a:bodyPr/>
        <a:lstStyle/>
        <a:p>
          <a:endParaRPr lang="en-US"/>
        </a:p>
      </dgm:t>
    </dgm:pt>
    <dgm:pt modelId="{67B4A3FB-955B-421F-8924-C2E356EAF92B}" type="pres">
      <dgm:prSet presAssocID="{2C720CC4-F4DE-47E0-8A83-B8A24865A280}" presName="childText" presStyleLbl="revTx" presStyleIdx="1" presStyleCnt="2" custLinFactNeighborY="-8822">
        <dgm:presLayoutVars>
          <dgm:bulletEnabled val="1"/>
        </dgm:presLayoutVars>
      </dgm:prSet>
      <dgm:spPr/>
      <dgm:t>
        <a:bodyPr/>
        <a:lstStyle/>
        <a:p>
          <a:endParaRPr lang="en-US"/>
        </a:p>
      </dgm:t>
    </dgm:pt>
  </dgm:ptLst>
  <dgm:cxnLst>
    <dgm:cxn modelId="{CC64630C-D2AB-4BA2-A88D-489E058D5D31}" type="presOf" srcId="{455939F9-6068-49A0-BEED-AE0E9A1ECECB}" destId="{67B4A3FB-955B-421F-8924-C2E356EAF92B}" srcOrd="0" destOrd="4" presId="urn:microsoft.com/office/officeart/2005/8/layout/vList2"/>
    <dgm:cxn modelId="{8AC14A8A-F20D-4CAC-967F-0B52130FB6AC}" srcId="{FAEA9989-22C1-4EBF-8FDA-05D50A7C9A61}" destId="{B08DC440-1F0C-4938-B60D-535A1298D8F1}" srcOrd="0" destOrd="0" parTransId="{B505D6A2-6A05-4FD2-BA39-D3342ED69E1E}" sibTransId="{F9DE9D89-47C1-4A68-981D-0808A4FA4C09}"/>
    <dgm:cxn modelId="{EE1AAB2A-E5D8-402F-ACFA-7E1E9FFF145D}" type="presOf" srcId="{FAEA9989-22C1-4EBF-8FDA-05D50A7C9A61}" destId="{E3122B63-60DE-4B78-88B4-E552088674B8}" srcOrd="0" destOrd="0" presId="urn:microsoft.com/office/officeart/2005/8/layout/vList2"/>
    <dgm:cxn modelId="{CC82F20D-E099-46CF-8A9E-7815FC82624F}" type="presOf" srcId="{0F8E3AD8-EFE7-4CB4-91F7-BA7CF0DB505A}" destId="{67B4A3FB-955B-421F-8924-C2E356EAF92B}" srcOrd="0" destOrd="3" presId="urn:microsoft.com/office/officeart/2005/8/layout/vList2"/>
    <dgm:cxn modelId="{EA702304-DFF7-4B75-A0C4-587CDC635412}" srcId="{FAEA9989-22C1-4EBF-8FDA-05D50A7C9A61}" destId="{0D42F285-8500-402A-89D8-0AC057DE980C}" srcOrd="1" destOrd="0" parTransId="{D5235081-EB64-4923-9354-FEDBF3DA80FF}" sibTransId="{9C77BD10-2D7E-47A5-A9FD-A5C7EED96FA9}"/>
    <dgm:cxn modelId="{49A1B5E8-E24E-4960-85F7-324E57193C2E}" srcId="{2C720CC4-F4DE-47E0-8A83-B8A24865A280}" destId="{785CA69F-86E4-49E9-AA43-793C3F07D497}" srcOrd="0" destOrd="0" parTransId="{5C0CF336-FDBE-407C-85BD-1F6C093F9400}" sibTransId="{07DAF0CA-B0EA-47E3-8B17-6826A90B304F}"/>
    <dgm:cxn modelId="{15147AB3-FDDD-4163-BA0E-588190F382B6}" type="presOf" srcId="{0D42F285-8500-402A-89D8-0AC057DE980C}" destId="{E4E62EF0-F58A-47B9-A959-EAE7900E04A3}" srcOrd="0" destOrd="1" presId="urn:microsoft.com/office/officeart/2005/8/layout/vList2"/>
    <dgm:cxn modelId="{B77E1852-622D-493C-9CF1-190F902C2379}" type="presOf" srcId="{785CA69F-86E4-49E9-AA43-793C3F07D497}" destId="{67B4A3FB-955B-421F-8924-C2E356EAF92B}" srcOrd="0" destOrd="0" presId="urn:microsoft.com/office/officeart/2005/8/layout/vList2"/>
    <dgm:cxn modelId="{D6435F6A-29DE-4C7A-8F6D-4B824C9FFD48}" srcId="{2C720CC4-F4DE-47E0-8A83-B8A24865A280}" destId="{0F8E3AD8-EFE7-4CB4-91F7-BA7CF0DB505A}" srcOrd="3" destOrd="0" parTransId="{0132AC3D-779E-465D-8911-51707AD1E471}" sibTransId="{3AAD0111-E190-4381-806D-87835FF15371}"/>
    <dgm:cxn modelId="{16F7C4A0-92AC-4C17-8F53-1CDA1F408A88}" srcId="{FAEA9989-22C1-4EBF-8FDA-05D50A7C9A61}" destId="{72F8E8A8-950F-4A1C-A4ED-638B518D362E}" srcOrd="2" destOrd="0" parTransId="{A9B5BE88-3068-4991-B4D9-F24631EFBBAF}" sibTransId="{796FDF3F-2518-4FF8-9EC5-F6A7CD19EC8A}"/>
    <dgm:cxn modelId="{08F8CE15-0E06-43F3-A1C2-AC7C89EABA0E}" srcId="{2C720CC4-F4DE-47E0-8A83-B8A24865A280}" destId="{A22AD6A3-36BE-47DB-8610-8DE5D64BF0DC}" srcOrd="2" destOrd="0" parTransId="{2EB50AAF-FED1-4560-8781-0BB93C8558E3}" sibTransId="{E18805CC-410C-4476-AC86-17113E8697CF}"/>
    <dgm:cxn modelId="{1D464C52-68F7-4CCA-8E7E-3143B600F778}" srcId="{811B9BBA-8AA9-4395-9046-3688A5F72564}" destId="{FAEA9989-22C1-4EBF-8FDA-05D50A7C9A61}" srcOrd="0" destOrd="0" parTransId="{B0457DEC-8F4A-45E5-85C8-BEC9A1337698}" sibTransId="{E4988BD7-2B8A-4BCF-A3C9-8F461961D11E}"/>
    <dgm:cxn modelId="{ECB697EC-9E1C-4DA5-BB0C-101A98D97F37}" srcId="{2C720CC4-F4DE-47E0-8A83-B8A24865A280}" destId="{455939F9-6068-49A0-BEED-AE0E9A1ECECB}" srcOrd="4" destOrd="0" parTransId="{A7C0C8DB-ED10-4856-9484-67DDF430FA9F}" sibTransId="{87C1BA87-9A47-4089-979D-7DE462183330}"/>
    <dgm:cxn modelId="{73253C0B-5E78-4DB0-8B78-063E6413A320}" srcId="{811B9BBA-8AA9-4395-9046-3688A5F72564}" destId="{2C720CC4-F4DE-47E0-8A83-B8A24865A280}" srcOrd="1" destOrd="0" parTransId="{0F5044CB-EA14-4D4A-8F93-6799FB2F4CCB}" sibTransId="{D46BF3C8-AF74-42C9-ABD3-7CCCF813A475}"/>
    <dgm:cxn modelId="{335E4412-D1C5-4BEF-BBA9-5C905AD2D60B}" type="presOf" srcId="{A22AD6A3-36BE-47DB-8610-8DE5D64BF0DC}" destId="{67B4A3FB-955B-421F-8924-C2E356EAF92B}" srcOrd="0" destOrd="2" presId="urn:microsoft.com/office/officeart/2005/8/layout/vList2"/>
    <dgm:cxn modelId="{BD6199A5-95F3-420C-A5AD-5BCC969569F1}" type="presOf" srcId="{811B9BBA-8AA9-4395-9046-3688A5F72564}" destId="{538025A4-9CB2-4B4A-83DB-7182E0E27834}" srcOrd="0" destOrd="0" presId="urn:microsoft.com/office/officeart/2005/8/layout/vList2"/>
    <dgm:cxn modelId="{E3C44F3A-2FD4-4EA9-BFC3-EC9781FD8067}" srcId="{2C720CC4-F4DE-47E0-8A83-B8A24865A280}" destId="{39642E38-B4ED-4921-980A-A80CA667FB9B}" srcOrd="1" destOrd="0" parTransId="{CE087AFC-A30E-43AE-8D9D-4F049893D64B}" sibTransId="{8A5D30D2-E39D-4C9E-B696-4A418AC7AF0F}"/>
    <dgm:cxn modelId="{0B424F39-931B-4709-80A5-66F9CBF5D456}" type="presOf" srcId="{72F8E8A8-950F-4A1C-A4ED-638B518D362E}" destId="{E4E62EF0-F58A-47B9-A959-EAE7900E04A3}" srcOrd="0" destOrd="2" presId="urn:microsoft.com/office/officeart/2005/8/layout/vList2"/>
    <dgm:cxn modelId="{791CC984-C81A-4AAF-9214-BC136ABAB11A}" type="presOf" srcId="{2C720CC4-F4DE-47E0-8A83-B8A24865A280}" destId="{AAFD33B4-4177-49A0-8C03-94C1D2AE0FFE}" srcOrd="0" destOrd="0" presId="urn:microsoft.com/office/officeart/2005/8/layout/vList2"/>
    <dgm:cxn modelId="{77019072-88E0-42EF-A238-E6B5F46884B7}" type="presOf" srcId="{B08DC440-1F0C-4938-B60D-535A1298D8F1}" destId="{E4E62EF0-F58A-47B9-A959-EAE7900E04A3}" srcOrd="0" destOrd="0" presId="urn:microsoft.com/office/officeart/2005/8/layout/vList2"/>
    <dgm:cxn modelId="{13A713F9-F772-4F7D-97BE-B7CA14570E8E}" type="presOf" srcId="{39642E38-B4ED-4921-980A-A80CA667FB9B}" destId="{67B4A3FB-955B-421F-8924-C2E356EAF92B}" srcOrd="0" destOrd="1" presId="urn:microsoft.com/office/officeart/2005/8/layout/vList2"/>
    <dgm:cxn modelId="{31118474-6007-4DA0-84EF-585AE34A4152}" type="presParOf" srcId="{538025A4-9CB2-4B4A-83DB-7182E0E27834}" destId="{E3122B63-60DE-4B78-88B4-E552088674B8}" srcOrd="0" destOrd="0" presId="urn:microsoft.com/office/officeart/2005/8/layout/vList2"/>
    <dgm:cxn modelId="{9EBB8F6A-DA51-4600-9B34-BA7A747C879E}" type="presParOf" srcId="{538025A4-9CB2-4B4A-83DB-7182E0E27834}" destId="{E4E62EF0-F58A-47B9-A959-EAE7900E04A3}" srcOrd="1" destOrd="0" presId="urn:microsoft.com/office/officeart/2005/8/layout/vList2"/>
    <dgm:cxn modelId="{6A06D5FD-7FD6-4392-9A2B-25AB3735308D}" type="presParOf" srcId="{538025A4-9CB2-4B4A-83DB-7182E0E27834}" destId="{AAFD33B4-4177-49A0-8C03-94C1D2AE0FFE}" srcOrd="2" destOrd="0" presId="urn:microsoft.com/office/officeart/2005/8/layout/vList2"/>
    <dgm:cxn modelId="{CA8A7AFA-1E8D-46E4-9E65-D3DD09A6929D}" type="presParOf" srcId="{538025A4-9CB2-4B4A-83DB-7182E0E27834}" destId="{67B4A3FB-955B-421F-8924-C2E356EAF92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AA6F222-9F22-4CEE-BDE1-31AC207358D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7932D79-3FE8-432F-869E-9D05FC62D0BB}">
      <dgm:prSet phldrT="[Text]" custT="1"/>
      <dgm:spPr/>
      <dgm:t>
        <a:bodyPr/>
        <a:lstStyle/>
        <a:p>
          <a:r>
            <a:rPr lang="en-US" sz="1900" b="1" dirty="0" smtClean="0">
              <a:effectLst>
                <a:outerShdw blurRad="38100" dist="38100" dir="2700000" algn="tl">
                  <a:srgbClr val="000000">
                    <a:alpha val="43137"/>
                  </a:srgbClr>
                </a:outerShdw>
              </a:effectLst>
              <a:latin typeface="Calibri" pitchFamily="34" charset="0"/>
              <a:cs typeface="Calibri" pitchFamily="34" charset="0"/>
            </a:rPr>
            <a:t>Measuring the Effect of an Intervention </a:t>
          </a:r>
          <a:r>
            <a:rPr lang="en-US" sz="1900" dirty="0" smtClean="0">
              <a:latin typeface="Calibri" pitchFamily="34" charset="0"/>
              <a:cs typeface="Calibri" pitchFamily="34" charset="0"/>
            </a:rPr>
            <a:t/>
          </a:r>
          <a:br>
            <a:rPr lang="en-US" sz="1900" dirty="0" smtClean="0">
              <a:latin typeface="Calibri" pitchFamily="34" charset="0"/>
              <a:cs typeface="Calibri" pitchFamily="34" charset="0"/>
            </a:rPr>
          </a:br>
          <a:r>
            <a:rPr lang="en-US" sz="1500" dirty="0" smtClean="0">
              <a:latin typeface="Calibri" pitchFamily="34" charset="0"/>
              <a:cs typeface="Calibri" pitchFamily="34" charset="0"/>
            </a:rPr>
            <a:t>Client: Nursing faculty</a:t>
          </a:r>
          <a:endParaRPr lang="en-US" sz="1500" dirty="0">
            <a:latin typeface="Calibri" pitchFamily="34" charset="0"/>
            <a:cs typeface="Calibri" pitchFamily="34" charset="0"/>
          </a:endParaRPr>
        </a:p>
      </dgm:t>
    </dgm:pt>
    <dgm:pt modelId="{BA395600-A840-4F24-A895-CDEB1A62CA87}" type="parTrans" cxnId="{0B344733-C0F6-444C-B218-95B02473CBD2}">
      <dgm:prSet/>
      <dgm:spPr/>
      <dgm:t>
        <a:bodyPr/>
        <a:lstStyle/>
        <a:p>
          <a:endParaRPr lang="en-US"/>
        </a:p>
      </dgm:t>
    </dgm:pt>
    <dgm:pt modelId="{1E8BA8C9-9E69-40D3-B26E-8FBB86A5FAC9}" type="sibTrans" cxnId="{0B344733-C0F6-444C-B218-95B02473CBD2}">
      <dgm:prSet/>
      <dgm:spPr/>
      <dgm:t>
        <a:bodyPr/>
        <a:lstStyle/>
        <a:p>
          <a:endParaRPr lang="en-US"/>
        </a:p>
      </dgm:t>
    </dgm:pt>
    <dgm:pt modelId="{9D15B719-570B-4252-8F0E-83C34E7752E0}">
      <dgm:prSet phldrT="[Text]" custT="1"/>
      <dgm:spPr/>
      <dgm:t>
        <a:bodyPr/>
        <a:lstStyle/>
        <a:p>
          <a:r>
            <a:rPr lang="en-US" sz="1600" dirty="0" smtClean="0">
              <a:latin typeface="Calibri" pitchFamily="34" charset="0"/>
              <a:cs typeface="Calibri" pitchFamily="34" charset="0"/>
            </a:rPr>
            <a:t>The client had administered a pre/post survey involving  5-point </a:t>
          </a:r>
          <a:r>
            <a:rPr lang="en-US" sz="1600" dirty="0" err="1" smtClean="0">
              <a:latin typeface="Calibri" pitchFamily="34" charset="0"/>
              <a:cs typeface="Calibri" pitchFamily="34" charset="0"/>
            </a:rPr>
            <a:t>Likert</a:t>
          </a:r>
          <a:r>
            <a:rPr lang="en-US" sz="1600" dirty="0" smtClean="0">
              <a:latin typeface="Calibri" pitchFamily="34" charset="0"/>
              <a:cs typeface="Calibri" pitchFamily="34" charset="0"/>
            </a:rPr>
            <a:t> scale outcomes</a:t>
          </a:r>
          <a:endParaRPr lang="en-US" sz="1600" dirty="0">
            <a:latin typeface="Calibri" pitchFamily="34" charset="0"/>
            <a:cs typeface="Calibri" pitchFamily="34" charset="0"/>
          </a:endParaRPr>
        </a:p>
      </dgm:t>
    </dgm:pt>
    <dgm:pt modelId="{105AC0F1-F7F2-4D50-81BD-D8620D7A601E}" type="parTrans" cxnId="{FB55E5FA-E6F7-42E2-9925-579C08655E8F}">
      <dgm:prSet/>
      <dgm:spPr/>
      <dgm:t>
        <a:bodyPr/>
        <a:lstStyle/>
        <a:p>
          <a:endParaRPr lang="en-US"/>
        </a:p>
      </dgm:t>
    </dgm:pt>
    <dgm:pt modelId="{9839A38C-2A0B-4EEE-96A0-4566979B0D57}" type="sibTrans" cxnId="{FB55E5FA-E6F7-42E2-9925-579C08655E8F}">
      <dgm:prSet/>
      <dgm:spPr/>
      <dgm:t>
        <a:bodyPr/>
        <a:lstStyle/>
        <a:p>
          <a:endParaRPr lang="en-US"/>
        </a:p>
      </dgm:t>
    </dgm:pt>
    <dgm:pt modelId="{D1A99FC0-DBE0-4008-9E4A-851D6CFB275D}">
      <dgm:prSet phldrT="[Text]" custT="1"/>
      <dgm:spPr/>
      <dgm:t>
        <a:bodyPr/>
        <a:lstStyle/>
        <a:p>
          <a:r>
            <a:rPr lang="en-US" sz="1600" dirty="0" smtClean="0">
              <a:latin typeface="Calibri" pitchFamily="34" charset="0"/>
              <a:cs typeface="Calibri" pitchFamily="34" charset="0"/>
            </a:rPr>
            <a:t>Students used a paired t-test to analyze the data</a:t>
          </a:r>
          <a:endParaRPr lang="en-US" sz="1600" dirty="0">
            <a:latin typeface="Calibri" pitchFamily="34" charset="0"/>
            <a:cs typeface="Calibri" pitchFamily="34" charset="0"/>
          </a:endParaRPr>
        </a:p>
      </dgm:t>
    </dgm:pt>
    <dgm:pt modelId="{12D3144A-7408-441A-BD97-2C2865B0F7FD}" type="parTrans" cxnId="{FD2029EF-D576-4B0A-AF48-4F1A731E2C66}">
      <dgm:prSet/>
      <dgm:spPr/>
      <dgm:t>
        <a:bodyPr/>
        <a:lstStyle/>
        <a:p>
          <a:endParaRPr lang="en-US"/>
        </a:p>
      </dgm:t>
    </dgm:pt>
    <dgm:pt modelId="{FB370D48-B791-46CC-B8D1-BC794A810742}" type="sibTrans" cxnId="{FD2029EF-D576-4B0A-AF48-4F1A731E2C66}">
      <dgm:prSet/>
      <dgm:spPr/>
      <dgm:t>
        <a:bodyPr/>
        <a:lstStyle/>
        <a:p>
          <a:endParaRPr lang="en-US"/>
        </a:p>
      </dgm:t>
    </dgm:pt>
    <dgm:pt modelId="{5B127FBA-EAED-40DD-B995-464BF072DAA7}">
      <dgm:prSet phldrT="[Text]" custT="1"/>
      <dgm:spPr/>
      <dgm:t>
        <a:bodyPr/>
        <a:lstStyle/>
        <a:p>
          <a:r>
            <a:rPr lang="en-US" sz="1600" dirty="0" smtClean="0">
              <a:latin typeface="Calibri" pitchFamily="34" charset="0"/>
              <a:cs typeface="Calibri" pitchFamily="34" charset="0"/>
            </a:rPr>
            <a:t>Students also researched and implemented </a:t>
          </a:r>
          <a:r>
            <a:rPr lang="en-US" sz="1600" dirty="0" err="1" smtClean="0">
              <a:latin typeface="Calibri" pitchFamily="34" charset="0"/>
              <a:cs typeface="Calibri" pitchFamily="34" charset="0"/>
            </a:rPr>
            <a:t>Bowker’s</a:t>
          </a:r>
          <a:r>
            <a:rPr lang="en-US" sz="1600" dirty="0" smtClean="0">
              <a:latin typeface="Calibri" pitchFamily="34" charset="0"/>
              <a:cs typeface="Calibri" pitchFamily="34" charset="0"/>
            </a:rPr>
            <a:t> test of symmetry to confirm the effect of the intervention</a:t>
          </a:r>
          <a:endParaRPr lang="en-US" sz="1600" dirty="0">
            <a:latin typeface="Calibri" pitchFamily="34" charset="0"/>
            <a:cs typeface="Calibri" pitchFamily="34" charset="0"/>
          </a:endParaRPr>
        </a:p>
      </dgm:t>
    </dgm:pt>
    <dgm:pt modelId="{6492C6ED-CCA6-4BF3-886D-CBFCE4BDCB1E}" type="parTrans" cxnId="{39B4FBCF-66F7-467F-A479-F9ACFF7F0BA0}">
      <dgm:prSet/>
      <dgm:spPr/>
      <dgm:t>
        <a:bodyPr/>
        <a:lstStyle/>
        <a:p>
          <a:endParaRPr lang="en-US"/>
        </a:p>
      </dgm:t>
    </dgm:pt>
    <dgm:pt modelId="{F58F23EA-3BD5-4E05-A604-6547F19725CD}" type="sibTrans" cxnId="{39B4FBCF-66F7-467F-A479-F9ACFF7F0BA0}">
      <dgm:prSet/>
      <dgm:spPr/>
      <dgm:t>
        <a:bodyPr/>
        <a:lstStyle/>
        <a:p>
          <a:endParaRPr lang="en-US"/>
        </a:p>
      </dgm:t>
    </dgm:pt>
    <dgm:pt modelId="{BFFD2DF7-2B41-4240-95CA-ACD2BBF2C209}">
      <dgm:prSet phldrT="[Text]" custT="1"/>
      <dgm:spPr/>
      <dgm:t>
        <a:bodyPr/>
        <a:lstStyle/>
        <a:p>
          <a:r>
            <a:rPr lang="en-US" sz="1600" dirty="0" smtClean="0">
              <a:latin typeface="Calibri" pitchFamily="34" charset="0"/>
              <a:cs typeface="Calibri" pitchFamily="34" charset="0"/>
            </a:rPr>
            <a:t>The client collected data from nursing home residents consisting of demographic information and their responses to survey tools measuring depression levels and daily spiritual experiences.</a:t>
          </a:r>
          <a:endParaRPr lang="en-US" sz="1600" dirty="0">
            <a:latin typeface="Calibri" pitchFamily="34" charset="0"/>
            <a:cs typeface="Calibri" pitchFamily="34" charset="0"/>
          </a:endParaRPr>
        </a:p>
      </dgm:t>
    </dgm:pt>
    <dgm:pt modelId="{65508BFC-811C-4D39-A9B6-4372277C77FC}" type="sibTrans" cxnId="{21AFB5B6-8672-4665-9D90-2F302810A18B}">
      <dgm:prSet/>
      <dgm:spPr/>
      <dgm:t>
        <a:bodyPr/>
        <a:lstStyle/>
        <a:p>
          <a:endParaRPr lang="en-US"/>
        </a:p>
      </dgm:t>
    </dgm:pt>
    <dgm:pt modelId="{63240252-9070-42C2-9DF5-9E3BEAA30A0B}" type="parTrans" cxnId="{21AFB5B6-8672-4665-9D90-2F302810A18B}">
      <dgm:prSet/>
      <dgm:spPr/>
      <dgm:t>
        <a:bodyPr/>
        <a:lstStyle/>
        <a:p>
          <a:endParaRPr lang="en-US"/>
        </a:p>
      </dgm:t>
    </dgm:pt>
    <dgm:pt modelId="{C2A9C8DF-EE1C-47F7-9A04-5A1DDAD452BB}">
      <dgm:prSet phldrT="[Text]" custT="1"/>
      <dgm:spPr/>
      <dgm:t>
        <a:bodyPr/>
        <a:lstStyle/>
        <a:p>
          <a:pPr>
            <a:spcAft>
              <a:spcPts val="0"/>
            </a:spcAft>
          </a:pPr>
          <a:r>
            <a:rPr lang="en-US" sz="1900" b="1" dirty="0" smtClean="0">
              <a:effectLst>
                <a:outerShdw blurRad="38100" dist="38100" dir="2700000" algn="tl">
                  <a:srgbClr val="000000">
                    <a:alpha val="43137"/>
                  </a:srgbClr>
                </a:outerShdw>
              </a:effectLst>
              <a:latin typeface="Calibri" pitchFamily="34" charset="0"/>
              <a:cs typeface="Calibri" pitchFamily="34" charset="0"/>
            </a:rPr>
            <a:t>Religious Activity and Depression</a:t>
          </a:r>
        </a:p>
        <a:p>
          <a:pPr>
            <a:spcAft>
              <a:spcPts val="600"/>
            </a:spcAft>
          </a:pPr>
          <a:r>
            <a:rPr lang="en-US" sz="1500" b="0" dirty="0" smtClean="0">
              <a:effectLst/>
              <a:latin typeface="Calibri" pitchFamily="34" charset="0"/>
              <a:cs typeface="Calibri" pitchFamily="34" charset="0"/>
            </a:rPr>
            <a:t>Client: Social Work student</a:t>
          </a:r>
          <a:endParaRPr lang="en-US" sz="1500" b="0" dirty="0">
            <a:effectLst/>
            <a:latin typeface="Calibri" pitchFamily="34" charset="0"/>
            <a:cs typeface="Calibri" pitchFamily="34" charset="0"/>
          </a:endParaRPr>
        </a:p>
      </dgm:t>
    </dgm:pt>
    <dgm:pt modelId="{D0EFA5D7-CA88-4A27-A378-F53AD32664BC}" type="sibTrans" cxnId="{C869C587-51A4-4929-B60D-40E9782A0E19}">
      <dgm:prSet/>
      <dgm:spPr/>
      <dgm:t>
        <a:bodyPr/>
        <a:lstStyle/>
        <a:p>
          <a:endParaRPr lang="en-US"/>
        </a:p>
      </dgm:t>
    </dgm:pt>
    <dgm:pt modelId="{496AC301-A95E-4B30-9573-0DD54041536E}" type="parTrans" cxnId="{C869C587-51A4-4929-B60D-40E9782A0E19}">
      <dgm:prSet/>
      <dgm:spPr/>
      <dgm:t>
        <a:bodyPr/>
        <a:lstStyle/>
        <a:p>
          <a:endParaRPr lang="en-US"/>
        </a:p>
      </dgm:t>
    </dgm:pt>
    <dgm:pt modelId="{28799D4F-A20F-4FE0-B4F6-585074CDBD20}">
      <dgm:prSet phldrT="[Text]" custT="1"/>
      <dgm:spPr/>
      <dgm:t>
        <a:bodyPr/>
        <a:lstStyle/>
        <a:p>
          <a:pPr>
            <a:spcAft>
              <a:spcPts val="600"/>
            </a:spcAft>
          </a:pPr>
          <a:r>
            <a:rPr lang="en-US" sz="1900" b="1" dirty="0" smtClean="0">
              <a:effectLst>
                <a:outerShdw blurRad="38100" dist="38100" dir="2700000" algn="tl">
                  <a:srgbClr val="000000">
                    <a:alpha val="43137"/>
                  </a:srgbClr>
                </a:outerShdw>
              </a:effectLst>
              <a:latin typeface="Calibri" pitchFamily="34" charset="0"/>
              <a:cs typeface="Calibri" pitchFamily="34" charset="0"/>
            </a:rPr>
            <a:t>Comparing Two Teaching Methods</a:t>
          </a:r>
          <a:r>
            <a:rPr lang="en-US" sz="1900" dirty="0" smtClean="0">
              <a:latin typeface="Calibri" pitchFamily="34" charset="0"/>
              <a:cs typeface="Calibri" pitchFamily="34" charset="0"/>
            </a:rPr>
            <a:t/>
          </a:r>
          <a:br>
            <a:rPr lang="en-US" sz="1900" dirty="0" smtClean="0">
              <a:latin typeface="Calibri" pitchFamily="34" charset="0"/>
              <a:cs typeface="Calibri" pitchFamily="34" charset="0"/>
            </a:rPr>
          </a:br>
          <a:r>
            <a:rPr lang="en-US" sz="1500" dirty="0" smtClean="0">
              <a:latin typeface="Calibri" pitchFamily="34" charset="0"/>
              <a:cs typeface="Calibri" pitchFamily="34" charset="0"/>
            </a:rPr>
            <a:t>Client: Business Admin. faculty</a:t>
          </a:r>
          <a:endParaRPr lang="en-US" sz="1500" dirty="0">
            <a:latin typeface="Calibri" pitchFamily="34" charset="0"/>
            <a:cs typeface="Calibri" pitchFamily="34" charset="0"/>
          </a:endParaRPr>
        </a:p>
      </dgm:t>
    </dgm:pt>
    <dgm:pt modelId="{499FD5E2-5F28-457B-ADE3-FCD649B4F1BB}" type="sibTrans" cxnId="{FA416C09-0D62-41AD-939B-F2B0E9B82BCA}">
      <dgm:prSet/>
      <dgm:spPr/>
      <dgm:t>
        <a:bodyPr/>
        <a:lstStyle/>
        <a:p>
          <a:endParaRPr lang="en-US"/>
        </a:p>
      </dgm:t>
    </dgm:pt>
    <dgm:pt modelId="{F91FB900-6BDC-4A42-87C1-209830046750}" type="parTrans" cxnId="{FA416C09-0D62-41AD-939B-F2B0E9B82BCA}">
      <dgm:prSet/>
      <dgm:spPr/>
      <dgm:t>
        <a:bodyPr/>
        <a:lstStyle/>
        <a:p>
          <a:endParaRPr lang="en-US"/>
        </a:p>
      </dgm:t>
    </dgm:pt>
    <dgm:pt modelId="{4E173ECC-FC46-4F87-BC01-6D9CB6257312}">
      <dgm:prSet phldrT="[Text]" custT="1"/>
      <dgm:spPr/>
      <dgm:t>
        <a:bodyPr/>
        <a:lstStyle/>
        <a:p>
          <a:r>
            <a:rPr lang="en-US" sz="1600" dirty="0" smtClean="0">
              <a:latin typeface="Calibri" pitchFamily="34" charset="0"/>
              <a:cs typeface="Calibri" pitchFamily="34" charset="0"/>
            </a:rPr>
            <a:t>The client had implemented two methods for teaching students how to solve problems in an operations management class</a:t>
          </a:r>
          <a:endParaRPr lang="en-US" sz="1600" dirty="0">
            <a:latin typeface="Calibri" pitchFamily="34" charset="0"/>
            <a:cs typeface="Calibri" pitchFamily="34" charset="0"/>
          </a:endParaRPr>
        </a:p>
      </dgm:t>
    </dgm:pt>
    <dgm:pt modelId="{34706821-240A-44D6-B051-8324196C0D72}" type="sibTrans" cxnId="{73BE377D-26AF-4A5E-9ABE-D51C55BDABBF}">
      <dgm:prSet/>
      <dgm:spPr/>
      <dgm:t>
        <a:bodyPr/>
        <a:lstStyle/>
        <a:p>
          <a:endParaRPr lang="en-US"/>
        </a:p>
      </dgm:t>
    </dgm:pt>
    <dgm:pt modelId="{1C6DF17D-5273-47BB-BF55-DB180A041685}" type="parTrans" cxnId="{73BE377D-26AF-4A5E-9ABE-D51C55BDABBF}">
      <dgm:prSet/>
      <dgm:spPr/>
      <dgm:t>
        <a:bodyPr/>
        <a:lstStyle/>
        <a:p>
          <a:endParaRPr lang="en-US"/>
        </a:p>
      </dgm:t>
    </dgm:pt>
    <dgm:pt modelId="{ABCB0041-8F16-40FC-A845-613983D36BF7}">
      <dgm:prSet phldrT="[Text]" custT="1"/>
      <dgm:spPr/>
      <dgm:t>
        <a:bodyPr/>
        <a:lstStyle/>
        <a:p>
          <a:r>
            <a:rPr lang="en-US" sz="1600" dirty="0" smtClean="0">
              <a:latin typeface="Calibri" pitchFamily="34" charset="0"/>
              <a:cs typeface="Calibri" pitchFamily="34" charset="0"/>
            </a:rPr>
            <a:t>Consulting students used analysis of covariance and found no significant difference in the two teaching methods</a:t>
          </a:r>
          <a:endParaRPr lang="en-US" sz="1600" dirty="0">
            <a:latin typeface="Calibri" pitchFamily="34" charset="0"/>
            <a:cs typeface="Calibri" pitchFamily="34" charset="0"/>
          </a:endParaRPr>
        </a:p>
      </dgm:t>
    </dgm:pt>
    <dgm:pt modelId="{4659C201-6DA3-4A8E-91F6-E4197E06DEA5}" type="parTrans" cxnId="{FF075EA4-200E-43B1-B2AE-9FB1E0C16311}">
      <dgm:prSet/>
      <dgm:spPr/>
      <dgm:t>
        <a:bodyPr/>
        <a:lstStyle/>
        <a:p>
          <a:endParaRPr lang="en-US"/>
        </a:p>
      </dgm:t>
    </dgm:pt>
    <dgm:pt modelId="{1FEDEB48-6D48-475B-B1F7-B1AF1FD78F8D}" type="sibTrans" cxnId="{FF075EA4-200E-43B1-B2AE-9FB1E0C16311}">
      <dgm:prSet/>
      <dgm:spPr/>
      <dgm:t>
        <a:bodyPr/>
        <a:lstStyle/>
        <a:p>
          <a:endParaRPr lang="en-US"/>
        </a:p>
      </dgm:t>
    </dgm:pt>
    <dgm:pt modelId="{53AA7153-ACB8-4407-89E0-16DBE832F1E8}">
      <dgm:prSet phldrT="[Text]" custT="1"/>
      <dgm:spPr/>
      <dgm:t>
        <a:bodyPr/>
        <a:lstStyle/>
        <a:p>
          <a:r>
            <a:rPr lang="en-US" sz="1600" dirty="0" smtClean="0">
              <a:latin typeface="Calibri" pitchFamily="34" charset="0"/>
              <a:cs typeface="Calibri" pitchFamily="34" charset="0"/>
            </a:rPr>
            <a:t>Data consisted of scores on a final assessment and GPA for students from both groups</a:t>
          </a:r>
          <a:endParaRPr lang="en-US" sz="1600" dirty="0">
            <a:latin typeface="Calibri" pitchFamily="34" charset="0"/>
            <a:cs typeface="Calibri" pitchFamily="34" charset="0"/>
          </a:endParaRPr>
        </a:p>
      </dgm:t>
    </dgm:pt>
    <dgm:pt modelId="{E020FD94-5FEA-4B7F-A9F4-5F637581BA4D}" type="parTrans" cxnId="{718872CC-01FE-4897-AFD8-313F25BB7277}">
      <dgm:prSet/>
      <dgm:spPr/>
      <dgm:t>
        <a:bodyPr/>
        <a:lstStyle/>
        <a:p>
          <a:endParaRPr lang="en-US"/>
        </a:p>
      </dgm:t>
    </dgm:pt>
    <dgm:pt modelId="{0EFC2144-3B1E-4AA3-B232-0EFB890A7E0C}" type="sibTrans" cxnId="{718872CC-01FE-4897-AFD8-313F25BB7277}">
      <dgm:prSet/>
      <dgm:spPr/>
      <dgm:t>
        <a:bodyPr/>
        <a:lstStyle/>
        <a:p>
          <a:endParaRPr lang="en-US"/>
        </a:p>
      </dgm:t>
    </dgm:pt>
    <dgm:pt modelId="{C99B1E64-8E71-43E2-80E0-E9CFD0593DDA}">
      <dgm:prSet phldrT="[Text]" custT="1"/>
      <dgm:spPr/>
      <dgm:t>
        <a:bodyPr/>
        <a:lstStyle/>
        <a:p>
          <a:r>
            <a:rPr lang="en-US" sz="1600" dirty="0" smtClean="0">
              <a:latin typeface="Calibri" pitchFamily="34" charset="0"/>
              <a:cs typeface="Calibri" pitchFamily="34" charset="0"/>
            </a:rPr>
            <a:t>After conducting an exploratory data analysis, students fit  statistical models to determine that higher levels of spirituality were connected to lower levels of depression and found some very interesting relationships across gender and religious denomination. </a:t>
          </a:r>
          <a:endParaRPr lang="en-US" sz="1600" dirty="0">
            <a:latin typeface="Calibri" pitchFamily="34" charset="0"/>
            <a:cs typeface="Calibri" pitchFamily="34" charset="0"/>
          </a:endParaRPr>
        </a:p>
      </dgm:t>
    </dgm:pt>
    <dgm:pt modelId="{61ED56A7-7095-48EB-992C-C5DE07BE9560}" type="parTrans" cxnId="{0BD7AD73-A50D-4BB4-BA2C-A045EA7E051A}">
      <dgm:prSet/>
      <dgm:spPr/>
      <dgm:t>
        <a:bodyPr/>
        <a:lstStyle/>
        <a:p>
          <a:endParaRPr lang="en-US"/>
        </a:p>
      </dgm:t>
    </dgm:pt>
    <dgm:pt modelId="{929DD62D-816A-40FE-B38C-232A859A1D95}" type="sibTrans" cxnId="{0BD7AD73-A50D-4BB4-BA2C-A045EA7E051A}">
      <dgm:prSet/>
      <dgm:spPr/>
      <dgm:t>
        <a:bodyPr/>
        <a:lstStyle/>
        <a:p>
          <a:endParaRPr lang="en-US"/>
        </a:p>
      </dgm:t>
    </dgm:pt>
    <dgm:pt modelId="{A3784665-53BF-4BEE-95CC-D36AD3155707}" type="pres">
      <dgm:prSet presAssocID="{3AA6F222-9F22-4CEE-BDE1-31AC207358DD}" presName="Name0" presStyleCnt="0">
        <dgm:presLayoutVars>
          <dgm:dir/>
          <dgm:animLvl val="lvl"/>
          <dgm:resizeHandles val="exact"/>
        </dgm:presLayoutVars>
      </dgm:prSet>
      <dgm:spPr/>
    </dgm:pt>
    <dgm:pt modelId="{EEBD7E13-0B18-4911-88BD-A5C687F45F95}" type="pres">
      <dgm:prSet presAssocID="{E7932D79-3FE8-432F-869E-9D05FC62D0BB}" presName="linNode" presStyleCnt="0"/>
      <dgm:spPr/>
    </dgm:pt>
    <dgm:pt modelId="{2393E632-DCF3-4B0E-BD4D-0180BD5E2C09}" type="pres">
      <dgm:prSet presAssocID="{E7932D79-3FE8-432F-869E-9D05FC62D0BB}" presName="parentText" presStyleLbl="node1" presStyleIdx="0" presStyleCnt="3" custScaleY="80397">
        <dgm:presLayoutVars>
          <dgm:chMax val="1"/>
          <dgm:bulletEnabled val="1"/>
        </dgm:presLayoutVars>
      </dgm:prSet>
      <dgm:spPr/>
      <dgm:t>
        <a:bodyPr/>
        <a:lstStyle/>
        <a:p>
          <a:endParaRPr lang="en-US"/>
        </a:p>
      </dgm:t>
    </dgm:pt>
    <dgm:pt modelId="{BA8BF1BC-0D73-4CFE-942F-DAE46271698A}" type="pres">
      <dgm:prSet presAssocID="{E7932D79-3FE8-432F-869E-9D05FC62D0BB}" presName="descendantText" presStyleLbl="alignAccFollowNode1" presStyleIdx="0" presStyleCnt="3" custScaleX="169349">
        <dgm:presLayoutVars>
          <dgm:bulletEnabled val="1"/>
        </dgm:presLayoutVars>
      </dgm:prSet>
      <dgm:spPr/>
      <dgm:t>
        <a:bodyPr/>
        <a:lstStyle/>
        <a:p>
          <a:endParaRPr lang="en-US"/>
        </a:p>
      </dgm:t>
    </dgm:pt>
    <dgm:pt modelId="{CB840164-6B32-437E-8A60-B8A21DE3F688}" type="pres">
      <dgm:prSet presAssocID="{1E8BA8C9-9E69-40D3-B26E-8FBB86A5FAC9}" presName="sp" presStyleCnt="0"/>
      <dgm:spPr/>
    </dgm:pt>
    <dgm:pt modelId="{BE5CDBE1-4F0A-45D3-96F7-CE99581E920A}" type="pres">
      <dgm:prSet presAssocID="{28799D4F-A20F-4FE0-B4F6-585074CDBD20}" presName="linNode" presStyleCnt="0"/>
      <dgm:spPr/>
    </dgm:pt>
    <dgm:pt modelId="{62BE41A3-69D9-4466-95A1-52E7FD662152}" type="pres">
      <dgm:prSet presAssocID="{28799D4F-A20F-4FE0-B4F6-585074CDBD20}" presName="parentText" presStyleLbl="node1" presStyleIdx="1" presStyleCnt="3" custScaleX="74600" custScaleY="85328">
        <dgm:presLayoutVars>
          <dgm:chMax val="1"/>
          <dgm:bulletEnabled val="1"/>
        </dgm:presLayoutVars>
      </dgm:prSet>
      <dgm:spPr/>
      <dgm:t>
        <a:bodyPr/>
        <a:lstStyle/>
        <a:p>
          <a:endParaRPr lang="en-US"/>
        </a:p>
      </dgm:t>
    </dgm:pt>
    <dgm:pt modelId="{3AF1043D-0459-4FCF-917B-ACEE4990C041}" type="pres">
      <dgm:prSet presAssocID="{28799D4F-A20F-4FE0-B4F6-585074CDBD20}" presName="descendantText" presStyleLbl="alignAccFollowNode1" presStyleIdx="1" presStyleCnt="3" custScaleX="126544" custScaleY="120243">
        <dgm:presLayoutVars>
          <dgm:bulletEnabled val="1"/>
        </dgm:presLayoutVars>
      </dgm:prSet>
      <dgm:spPr/>
      <dgm:t>
        <a:bodyPr/>
        <a:lstStyle/>
        <a:p>
          <a:endParaRPr lang="en-US"/>
        </a:p>
      </dgm:t>
    </dgm:pt>
    <dgm:pt modelId="{2CA71261-B75B-4F61-9EAF-1A9F71A1BF85}" type="pres">
      <dgm:prSet presAssocID="{499FD5E2-5F28-457B-ADE3-FCD649B4F1BB}" presName="sp" presStyleCnt="0"/>
      <dgm:spPr/>
    </dgm:pt>
    <dgm:pt modelId="{766CA0CD-7A25-411A-A2DD-46E2D5375F2D}" type="pres">
      <dgm:prSet presAssocID="{C2A9C8DF-EE1C-47F7-9A04-5A1DDAD452BB}" presName="linNode" presStyleCnt="0"/>
      <dgm:spPr/>
    </dgm:pt>
    <dgm:pt modelId="{19BB0151-F664-4CC8-8B40-465B4076A4ED}" type="pres">
      <dgm:prSet presAssocID="{C2A9C8DF-EE1C-47F7-9A04-5A1DDAD452BB}" presName="parentText" presStyleLbl="node1" presStyleIdx="2" presStyleCnt="3" custScaleX="144571" custScaleY="103602" custLinFactNeighborX="-51" custLinFactNeighborY="-2248">
        <dgm:presLayoutVars>
          <dgm:chMax val="1"/>
          <dgm:bulletEnabled val="1"/>
        </dgm:presLayoutVars>
      </dgm:prSet>
      <dgm:spPr/>
      <dgm:t>
        <a:bodyPr/>
        <a:lstStyle/>
        <a:p>
          <a:endParaRPr lang="en-US"/>
        </a:p>
      </dgm:t>
    </dgm:pt>
    <dgm:pt modelId="{0BA87E0D-A4C7-4F82-8177-24EA04E38993}" type="pres">
      <dgm:prSet presAssocID="{C2A9C8DF-EE1C-47F7-9A04-5A1DDAD452BB}" presName="descendantText" presStyleLbl="alignAccFollowNode1" presStyleIdx="2" presStyleCnt="3" custScaleX="242791" custScaleY="142674" custLinFactNeighborX="92" custLinFactNeighborY="-812">
        <dgm:presLayoutVars>
          <dgm:bulletEnabled val="1"/>
        </dgm:presLayoutVars>
      </dgm:prSet>
      <dgm:spPr/>
      <dgm:t>
        <a:bodyPr/>
        <a:lstStyle/>
        <a:p>
          <a:endParaRPr lang="en-US"/>
        </a:p>
      </dgm:t>
    </dgm:pt>
  </dgm:ptLst>
  <dgm:cxnLst>
    <dgm:cxn modelId="{718872CC-01FE-4897-AFD8-313F25BB7277}" srcId="{28799D4F-A20F-4FE0-B4F6-585074CDBD20}" destId="{53AA7153-ACB8-4407-89E0-16DBE832F1E8}" srcOrd="1" destOrd="0" parTransId="{E020FD94-5FEA-4B7F-A9F4-5F637581BA4D}" sibTransId="{0EFC2144-3B1E-4AA3-B232-0EFB890A7E0C}"/>
    <dgm:cxn modelId="{F8520525-D5A1-4213-8FFC-230C58C27402}" type="presOf" srcId="{BFFD2DF7-2B41-4240-95CA-ACD2BBF2C209}" destId="{0BA87E0D-A4C7-4F82-8177-24EA04E38993}" srcOrd="0" destOrd="0" presId="urn:microsoft.com/office/officeart/2005/8/layout/vList5"/>
    <dgm:cxn modelId="{51BF2810-5BB9-4F77-8131-A9D462701FE8}" type="presOf" srcId="{E7932D79-3FE8-432F-869E-9D05FC62D0BB}" destId="{2393E632-DCF3-4B0E-BD4D-0180BD5E2C09}" srcOrd="0" destOrd="0" presId="urn:microsoft.com/office/officeart/2005/8/layout/vList5"/>
    <dgm:cxn modelId="{39B4FBCF-66F7-467F-A479-F9ACFF7F0BA0}" srcId="{E7932D79-3FE8-432F-869E-9D05FC62D0BB}" destId="{5B127FBA-EAED-40DD-B995-464BF072DAA7}" srcOrd="2" destOrd="0" parTransId="{6492C6ED-CCA6-4BF3-886D-CBFCE4BDCB1E}" sibTransId="{F58F23EA-3BD5-4E05-A604-6547F19725CD}"/>
    <dgm:cxn modelId="{69454548-E09C-4771-80A1-90BD7C40C856}" type="presOf" srcId="{4E173ECC-FC46-4F87-BC01-6D9CB6257312}" destId="{3AF1043D-0459-4FCF-917B-ACEE4990C041}" srcOrd="0" destOrd="0" presId="urn:microsoft.com/office/officeart/2005/8/layout/vList5"/>
    <dgm:cxn modelId="{FB55E5FA-E6F7-42E2-9925-579C08655E8F}" srcId="{E7932D79-3FE8-432F-869E-9D05FC62D0BB}" destId="{9D15B719-570B-4252-8F0E-83C34E7752E0}" srcOrd="0" destOrd="0" parTransId="{105AC0F1-F7F2-4D50-81BD-D8620D7A601E}" sibTransId="{9839A38C-2A0B-4EEE-96A0-4566979B0D57}"/>
    <dgm:cxn modelId="{7B2CFD55-4822-4750-9409-FD876BA46425}" type="presOf" srcId="{28799D4F-A20F-4FE0-B4F6-585074CDBD20}" destId="{62BE41A3-69D9-4466-95A1-52E7FD662152}" srcOrd="0" destOrd="0" presId="urn:microsoft.com/office/officeart/2005/8/layout/vList5"/>
    <dgm:cxn modelId="{B715FDBB-5ECB-405D-AFE5-BC9F790C6C85}" type="presOf" srcId="{53AA7153-ACB8-4407-89E0-16DBE832F1E8}" destId="{3AF1043D-0459-4FCF-917B-ACEE4990C041}" srcOrd="0" destOrd="1" presId="urn:microsoft.com/office/officeart/2005/8/layout/vList5"/>
    <dgm:cxn modelId="{C869C587-51A4-4929-B60D-40E9782A0E19}" srcId="{3AA6F222-9F22-4CEE-BDE1-31AC207358DD}" destId="{C2A9C8DF-EE1C-47F7-9A04-5A1DDAD452BB}" srcOrd="2" destOrd="0" parTransId="{496AC301-A95E-4B30-9573-0DD54041536E}" sibTransId="{D0EFA5D7-CA88-4A27-A378-F53AD32664BC}"/>
    <dgm:cxn modelId="{7AE120CE-CB54-4305-98E3-61FC31FED316}" type="presOf" srcId="{C99B1E64-8E71-43E2-80E0-E9CFD0593DDA}" destId="{0BA87E0D-A4C7-4F82-8177-24EA04E38993}" srcOrd="0" destOrd="1" presId="urn:microsoft.com/office/officeart/2005/8/layout/vList5"/>
    <dgm:cxn modelId="{FD2029EF-D576-4B0A-AF48-4F1A731E2C66}" srcId="{E7932D79-3FE8-432F-869E-9D05FC62D0BB}" destId="{D1A99FC0-DBE0-4008-9E4A-851D6CFB275D}" srcOrd="1" destOrd="0" parTransId="{12D3144A-7408-441A-BD97-2C2865B0F7FD}" sibTransId="{FB370D48-B791-46CC-B8D1-BC794A810742}"/>
    <dgm:cxn modelId="{D9478AF7-E8A9-40D7-A0C1-5196235ECBB9}" type="presOf" srcId="{ABCB0041-8F16-40FC-A845-613983D36BF7}" destId="{3AF1043D-0459-4FCF-917B-ACEE4990C041}" srcOrd="0" destOrd="2" presId="urn:microsoft.com/office/officeart/2005/8/layout/vList5"/>
    <dgm:cxn modelId="{0BD7AD73-A50D-4BB4-BA2C-A045EA7E051A}" srcId="{C2A9C8DF-EE1C-47F7-9A04-5A1DDAD452BB}" destId="{C99B1E64-8E71-43E2-80E0-E9CFD0593DDA}" srcOrd="1" destOrd="0" parTransId="{61ED56A7-7095-48EB-992C-C5DE07BE9560}" sibTransId="{929DD62D-816A-40FE-B38C-232A859A1D95}"/>
    <dgm:cxn modelId="{3D3B7E63-73B2-4E4E-B185-11220FD9427D}" type="presOf" srcId="{3AA6F222-9F22-4CEE-BDE1-31AC207358DD}" destId="{A3784665-53BF-4BEE-95CC-D36AD3155707}" srcOrd="0" destOrd="0" presId="urn:microsoft.com/office/officeart/2005/8/layout/vList5"/>
    <dgm:cxn modelId="{73BE377D-26AF-4A5E-9ABE-D51C55BDABBF}" srcId="{28799D4F-A20F-4FE0-B4F6-585074CDBD20}" destId="{4E173ECC-FC46-4F87-BC01-6D9CB6257312}" srcOrd="0" destOrd="0" parTransId="{1C6DF17D-5273-47BB-BF55-DB180A041685}" sibTransId="{34706821-240A-44D6-B051-8324196C0D72}"/>
    <dgm:cxn modelId="{FF075EA4-200E-43B1-B2AE-9FB1E0C16311}" srcId="{28799D4F-A20F-4FE0-B4F6-585074CDBD20}" destId="{ABCB0041-8F16-40FC-A845-613983D36BF7}" srcOrd="2" destOrd="0" parTransId="{4659C201-6DA3-4A8E-91F6-E4197E06DEA5}" sibTransId="{1FEDEB48-6D48-475B-B1F7-B1AF1FD78F8D}"/>
    <dgm:cxn modelId="{0B344733-C0F6-444C-B218-95B02473CBD2}" srcId="{3AA6F222-9F22-4CEE-BDE1-31AC207358DD}" destId="{E7932D79-3FE8-432F-869E-9D05FC62D0BB}" srcOrd="0" destOrd="0" parTransId="{BA395600-A840-4F24-A895-CDEB1A62CA87}" sibTransId="{1E8BA8C9-9E69-40D3-B26E-8FBB86A5FAC9}"/>
    <dgm:cxn modelId="{8716BD99-E108-48AE-AF1E-833186B6A46A}" type="presOf" srcId="{5B127FBA-EAED-40DD-B995-464BF072DAA7}" destId="{BA8BF1BC-0D73-4CFE-942F-DAE46271698A}" srcOrd="0" destOrd="2" presId="urn:microsoft.com/office/officeart/2005/8/layout/vList5"/>
    <dgm:cxn modelId="{32EFCFE9-37BE-4E53-B02C-6CB15480DADE}" type="presOf" srcId="{D1A99FC0-DBE0-4008-9E4A-851D6CFB275D}" destId="{BA8BF1BC-0D73-4CFE-942F-DAE46271698A}" srcOrd="0" destOrd="1" presId="urn:microsoft.com/office/officeart/2005/8/layout/vList5"/>
    <dgm:cxn modelId="{FA416C09-0D62-41AD-939B-F2B0E9B82BCA}" srcId="{3AA6F222-9F22-4CEE-BDE1-31AC207358DD}" destId="{28799D4F-A20F-4FE0-B4F6-585074CDBD20}" srcOrd="1" destOrd="0" parTransId="{F91FB900-6BDC-4A42-87C1-209830046750}" sibTransId="{499FD5E2-5F28-457B-ADE3-FCD649B4F1BB}"/>
    <dgm:cxn modelId="{7F271A55-ED1E-4ADD-8813-34873742B287}" type="presOf" srcId="{9D15B719-570B-4252-8F0E-83C34E7752E0}" destId="{BA8BF1BC-0D73-4CFE-942F-DAE46271698A}" srcOrd="0" destOrd="0" presId="urn:microsoft.com/office/officeart/2005/8/layout/vList5"/>
    <dgm:cxn modelId="{507FF919-DAC1-48CB-A5C8-16F9ED02EE83}" type="presOf" srcId="{C2A9C8DF-EE1C-47F7-9A04-5A1DDAD452BB}" destId="{19BB0151-F664-4CC8-8B40-465B4076A4ED}" srcOrd="0" destOrd="0" presId="urn:microsoft.com/office/officeart/2005/8/layout/vList5"/>
    <dgm:cxn modelId="{21AFB5B6-8672-4665-9D90-2F302810A18B}" srcId="{C2A9C8DF-EE1C-47F7-9A04-5A1DDAD452BB}" destId="{BFFD2DF7-2B41-4240-95CA-ACD2BBF2C209}" srcOrd="0" destOrd="0" parTransId="{63240252-9070-42C2-9DF5-9E3BEAA30A0B}" sibTransId="{65508BFC-811C-4D39-A9B6-4372277C77FC}"/>
    <dgm:cxn modelId="{9C5C0BBF-128F-451B-8A0B-2B86C6BC984C}" type="presParOf" srcId="{A3784665-53BF-4BEE-95CC-D36AD3155707}" destId="{EEBD7E13-0B18-4911-88BD-A5C687F45F95}" srcOrd="0" destOrd="0" presId="urn:microsoft.com/office/officeart/2005/8/layout/vList5"/>
    <dgm:cxn modelId="{D021D323-FA9D-4187-9D66-F3EB57B68179}" type="presParOf" srcId="{EEBD7E13-0B18-4911-88BD-A5C687F45F95}" destId="{2393E632-DCF3-4B0E-BD4D-0180BD5E2C09}" srcOrd="0" destOrd="0" presId="urn:microsoft.com/office/officeart/2005/8/layout/vList5"/>
    <dgm:cxn modelId="{C4D6D55B-E4F1-4692-89EE-DB3F4A49256C}" type="presParOf" srcId="{EEBD7E13-0B18-4911-88BD-A5C687F45F95}" destId="{BA8BF1BC-0D73-4CFE-942F-DAE46271698A}" srcOrd="1" destOrd="0" presId="urn:microsoft.com/office/officeart/2005/8/layout/vList5"/>
    <dgm:cxn modelId="{47265F52-35E2-4D50-AE50-B6D27AD676BA}" type="presParOf" srcId="{A3784665-53BF-4BEE-95CC-D36AD3155707}" destId="{CB840164-6B32-437E-8A60-B8A21DE3F688}" srcOrd="1" destOrd="0" presId="urn:microsoft.com/office/officeart/2005/8/layout/vList5"/>
    <dgm:cxn modelId="{D904B6AD-079E-4BB8-BC61-337C79A614AF}" type="presParOf" srcId="{A3784665-53BF-4BEE-95CC-D36AD3155707}" destId="{BE5CDBE1-4F0A-45D3-96F7-CE99581E920A}" srcOrd="2" destOrd="0" presId="urn:microsoft.com/office/officeart/2005/8/layout/vList5"/>
    <dgm:cxn modelId="{E7F2ADFA-BE36-486A-A7B8-400328047903}" type="presParOf" srcId="{BE5CDBE1-4F0A-45D3-96F7-CE99581E920A}" destId="{62BE41A3-69D9-4466-95A1-52E7FD662152}" srcOrd="0" destOrd="0" presId="urn:microsoft.com/office/officeart/2005/8/layout/vList5"/>
    <dgm:cxn modelId="{3FCA56B3-4946-4BC4-896B-C928258E14E8}" type="presParOf" srcId="{BE5CDBE1-4F0A-45D3-96F7-CE99581E920A}" destId="{3AF1043D-0459-4FCF-917B-ACEE4990C041}" srcOrd="1" destOrd="0" presId="urn:microsoft.com/office/officeart/2005/8/layout/vList5"/>
    <dgm:cxn modelId="{53C65645-72B9-4144-A9BD-659815198B9F}" type="presParOf" srcId="{A3784665-53BF-4BEE-95CC-D36AD3155707}" destId="{2CA71261-B75B-4F61-9EAF-1A9F71A1BF85}" srcOrd="3" destOrd="0" presId="urn:microsoft.com/office/officeart/2005/8/layout/vList5"/>
    <dgm:cxn modelId="{36D01788-7BCA-4760-BAE9-E704B621F0E8}" type="presParOf" srcId="{A3784665-53BF-4BEE-95CC-D36AD3155707}" destId="{766CA0CD-7A25-411A-A2DD-46E2D5375F2D}" srcOrd="4" destOrd="0" presId="urn:microsoft.com/office/officeart/2005/8/layout/vList5"/>
    <dgm:cxn modelId="{5B4733A5-6B54-47BD-B61C-60BF8A9E7EF9}" type="presParOf" srcId="{766CA0CD-7A25-411A-A2DD-46E2D5375F2D}" destId="{19BB0151-F664-4CC8-8B40-465B4076A4ED}" srcOrd="0" destOrd="0" presId="urn:microsoft.com/office/officeart/2005/8/layout/vList5"/>
    <dgm:cxn modelId="{4EB90751-FA4E-442C-9FB8-94931F26246D}" type="presParOf" srcId="{766CA0CD-7A25-411A-A2DD-46E2D5375F2D}" destId="{0BA87E0D-A4C7-4F82-8177-24EA04E3899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6397BAC-E20A-4076-9020-CC68C02BEDB2}"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49ABCE79-9531-4CEA-AC7D-22A7D05BB7A8}">
      <dgm:prSet phldrT="[Text]" custT="1"/>
      <dgm:spPr/>
      <dgm:t>
        <a:bodyPr/>
        <a:lstStyle/>
        <a:p>
          <a:r>
            <a:rPr lang="en-US" sz="1500" b="1" dirty="0" smtClean="0">
              <a:effectLst>
                <a:outerShdw blurRad="38100" dist="38100" dir="2700000" algn="tl">
                  <a:srgbClr val="000000">
                    <a:alpha val="43137"/>
                  </a:srgbClr>
                </a:outerShdw>
              </a:effectLst>
              <a:latin typeface="Calibri" pitchFamily="34" charset="0"/>
              <a:cs typeface="Calibri" pitchFamily="34" charset="0"/>
            </a:rPr>
            <a:t>Project Management</a:t>
          </a:r>
          <a:endParaRPr lang="en-US" sz="1500" b="1" dirty="0">
            <a:effectLst>
              <a:outerShdw blurRad="38100" dist="38100" dir="2700000" algn="tl">
                <a:srgbClr val="000000">
                  <a:alpha val="43137"/>
                </a:srgbClr>
              </a:outerShdw>
            </a:effectLst>
            <a:latin typeface="Calibri" pitchFamily="34" charset="0"/>
            <a:cs typeface="Calibri" pitchFamily="34" charset="0"/>
          </a:endParaRPr>
        </a:p>
      </dgm:t>
    </dgm:pt>
    <dgm:pt modelId="{DF08494D-EC27-4BCF-99E9-C7A7CD5EFDBC}" type="parTrans" cxnId="{3EE18EBD-71CF-4508-8CDD-EA8C6427102F}">
      <dgm:prSet/>
      <dgm:spPr/>
      <dgm:t>
        <a:bodyPr/>
        <a:lstStyle/>
        <a:p>
          <a:endParaRPr lang="en-US"/>
        </a:p>
      </dgm:t>
    </dgm:pt>
    <dgm:pt modelId="{3DAAA8A6-34F0-48CC-B0D4-22AA939CCA18}" type="sibTrans" cxnId="{3EE18EBD-71CF-4508-8CDD-EA8C6427102F}">
      <dgm:prSet/>
      <dgm:spPr/>
      <dgm:t>
        <a:bodyPr/>
        <a:lstStyle/>
        <a:p>
          <a:endParaRPr lang="en-US"/>
        </a:p>
      </dgm:t>
    </dgm:pt>
    <dgm:pt modelId="{0A728DBF-6D90-405C-9969-25EA50AF11A7}">
      <dgm:prSet phldrT="[Text]" custT="1"/>
      <dgm:spPr/>
      <dgm:t>
        <a:bodyPr/>
        <a:lstStyle/>
        <a:p>
          <a:r>
            <a:rPr lang="en-US" sz="1700" dirty="0" smtClean="0">
              <a:latin typeface="Calibri" pitchFamily="34" charset="0"/>
              <a:cs typeface="Calibri" pitchFamily="34" charset="0"/>
            </a:rPr>
            <a:t>Demand for statistical consulting fluctuates (too few projects at some times, too many projects at others)</a:t>
          </a:r>
          <a:endParaRPr lang="en-US" sz="1700" dirty="0">
            <a:latin typeface="Calibri" pitchFamily="34" charset="0"/>
            <a:cs typeface="Calibri" pitchFamily="34" charset="0"/>
          </a:endParaRPr>
        </a:p>
      </dgm:t>
    </dgm:pt>
    <dgm:pt modelId="{7398986D-7CA2-48DF-B092-04E31AE7F516}" type="parTrans" cxnId="{8D25D9B8-9BE9-4D36-BB5D-C9AC5AC04296}">
      <dgm:prSet/>
      <dgm:spPr/>
      <dgm:t>
        <a:bodyPr/>
        <a:lstStyle/>
        <a:p>
          <a:endParaRPr lang="en-US"/>
        </a:p>
      </dgm:t>
    </dgm:pt>
    <dgm:pt modelId="{EEE16B4D-B083-47AD-AC48-B90F5445FFBA}" type="sibTrans" cxnId="{8D25D9B8-9BE9-4D36-BB5D-C9AC5AC04296}">
      <dgm:prSet/>
      <dgm:spPr/>
      <dgm:t>
        <a:bodyPr/>
        <a:lstStyle/>
        <a:p>
          <a:endParaRPr lang="en-US"/>
        </a:p>
      </dgm:t>
    </dgm:pt>
    <dgm:pt modelId="{B9E59E74-B60D-4964-B086-BF431A80D2C8}">
      <dgm:prSet phldrT="[Text]" custT="1"/>
      <dgm:spPr/>
      <dgm:t>
        <a:bodyPr/>
        <a:lstStyle/>
        <a:p>
          <a:r>
            <a:rPr lang="en-US" sz="1600" b="1" dirty="0" smtClean="0">
              <a:effectLst>
                <a:outerShdw blurRad="38100" dist="38100" dir="2700000" algn="tl">
                  <a:srgbClr val="000000">
                    <a:alpha val="43137"/>
                  </a:srgbClr>
                </a:outerShdw>
              </a:effectLst>
              <a:latin typeface="Calibri" pitchFamily="34" charset="0"/>
              <a:cs typeface="Calibri" pitchFamily="34" charset="0"/>
            </a:rPr>
            <a:t>Background Knowledge</a:t>
          </a:r>
          <a:endParaRPr lang="en-US" sz="1600" b="1" dirty="0">
            <a:effectLst>
              <a:outerShdw blurRad="38100" dist="38100" dir="2700000" algn="tl">
                <a:srgbClr val="000000">
                  <a:alpha val="43137"/>
                </a:srgbClr>
              </a:outerShdw>
            </a:effectLst>
            <a:latin typeface="Calibri" pitchFamily="34" charset="0"/>
            <a:cs typeface="Calibri" pitchFamily="34" charset="0"/>
          </a:endParaRPr>
        </a:p>
      </dgm:t>
    </dgm:pt>
    <dgm:pt modelId="{256A766F-A9A6-4558-82C9-65299CFA73F2}" type="parTrans" cxnId="{6E580520-76BF-4120-ACBB-C0EC64988755}">
      <dgm:prSet/>
      <dgm:spPr/>
      <dgm:t>
        <a:bodyPr/>
        <a:lstStyle/>
        <a:p>
          <a:endParaRPr lang="en-US"/>
        </a:p>
      </dgm:t>
    </dgm:pt>
    <dgm:pt modelId="{550A3BE6-9170-4F11-B2F4-706E85722807}" type="sibTrans" cxnId="{6E580520-76BF-4120-ACBB-C0EC64988755}">
      <dgm:prSet/>
      <dgm:spPr/>
      <dgm:t>
        <a:bodyPr/>
        <a:lstStyle/>
        <a:p>
          <a:endParaRPr lang="en-US"/>
        </a:p>
      </dgm:t>
    </dgm:pt>
    <dgm:pt modelId="{20693A27-98B2-48F4-AFA5-CF5BCBD4D2E8}">
      <dgm:prSet phldrT="[Text]" custT="1"/>
      <dgm:spPr/>
      <dgm:t>
        <a:bodyPr/>
        <a:lstStyle/>
        <a:p>
          <a:r>
            <a:rPr lang="en-US" sz="1700" dirty="0" smtClean="0">
              <a:latin typeface="Calibri" pitchFamily="34" charset="0"/>
              <a:cs typeface="Calibri" pitchFamily="34" charset="0"/>
            </a:rPr>
            <a:t>Students can successfully handle most projects, but projects should be screened by the instructor</a:t>
          </a:r>
          <a:endParaRPr lang="en-US" sz="1700" dirty="0">
            <a:latin typeface="Calibri" pitchFamily="34" charset="0"/>
            <a:cs typeface="Calibri" pitchFamily="34" charset="0"/>
          </a:endParaRPr>
        </a:p>
      </dgm:t>
    </dgm:pt>
    <dgm:pt modelId="{8B738D7E-9921-4C6D-907A-7AF9D32CE592}" type="parTrans" cxnId="{284B04B8-8FBC-43E9-B765-B9C127728EBF}">
      <dgm:prSet/>
      <dgm:spPr/>
      <dgm:t>
        <a:bodyPr/>
        <a:lstStyle/>
        <a:p>
          <a:endParaRPr lang="en-US"/>
        </a:p>
      </dgm:t>
    </dgm:pt>
    <dgm:pt modelId="{F9EF0235-F65B-4B38-B6F3-AA1B266536CA}" type="sibTrans" cxnId="{284B04B8-8FBC-43E9-B765-B9C127728EBF}">
      <dgm:prSet/>
      <dgm:spPr/>
      <dgm:t>
        <a:bodyPr/>
        <a:lstStyle/>
        <a:p>
          <a:endParaRPr lang="en-US"/>
        </a:p>
      </dgm:t>
    </dgm:pt>
    <dgm:pt modelId="{0054D8B2-8D5A-45F0-A579-6A54DD37AD6D}">
      <dgm:prSet phldrT="[Text]" custT="1"/>
      <dgm:spPr/>
      <dgm:t>
        <a:bodyPr/>
        <a:lstStyle/>
        <a:p>
          <a:r>
            <a:rPr lang="en-US" sz="1600" b="1" dirty="0" smtClean="0">
              <a:effectLst>
                <a:outerShdw blurRad="38100" dist="38100" dir="2700000" algn="tl">
                  <a:srgbClr val="000000">
                    <a:alpha val="43137"/>
                  </a:srgbClr>
                </a:outerShdw>
              </a:effectLst>
              <a:latin typeface="Calibri" pitchFamily="34" charset="0"/>
              <a:cs typeface="Calibri" pitchFamily="34" charset="0"/>
            </a:rPr>
            <a:t>Demands on Instructor</a:t>
          </a:r>
          <a:endParaRPr lang="en-US" sz="1600" b="1" dirty="0">
            <a:effectLst>
              <a:outerShdw blurRad="38100" dist="38100" dir="2700000" algn="tl">
                <a:srgbClr val="000000">
                  <a:alpha val="43137"/>
                </a:srgbClr>
              </a:outerShdw>
            </a:effectLst>
            <a:latin typeface="Calibri" pitchFamily="34" charset="0"/>
            <a:cs typeface="Calibri" pitchFamily="34" charset="0"/>
          </a:endParaRPr>
        </a:p>
      </dgm:t>
    </dgm:pt>
    <dgm:pt modelId="{4130A3B0-FEA4-4C32-BD1A-01DC4C22B6DD}" type="parTrans" cxnId="{E661083F-F845-4801-B433-5812AD787384}">
      <dgm:prSet/>
      <dgm:spPr/>
      <dgm:t>
        <a:bodyPr/>
        <a:lstStyle/>
        <a:p>
          <a:endParaRPr lang="en-US"/>
        </a:p>
      </dgm:t>
    </dgm:pt>
    <dgm:pt modelId="{0DDBF616-E5A2-4A2D-9B34-2E36B1082C85}" type="sibTrans" cxnId="{E661083F-F845-4801-B433-5812AD787384}">
      <dgm:prSet/>
      <dgm:spPr/>
      <dgm:t>
        <a:bodyPr/>
        <a:lstStyle/>
        <a:p>
          <a:endParaRPr lang="en-US"/>
        </a:p>
      </dgm:t>
    </dgm:pt>
    <dgm:pt modelId="{05159F11-7B1E-4B5C-B608-90B48918DCD6}">
      <dgm:prSet phldrT="[Text]" custT="1"/>
      <dgm:spPr/>
      <dgm:t>
        <a:bodyPr/>
        <a:lstStyle/>
        <a:p>
          <a:r>
            <a:rPr lang="en-US" sz="1700" dirty="0" smtClean="0">
              <a:latin typeface="Calibri" pitchFamily="34" charset="0"/>
              <a:cs typeface="Calibri" pitchFamily="34" charset="0"/>
            </a:rPr>
            <a:t>The instructor of the consulting course serves as Director of the Statistical Consulting Center throughout the year with no reduction in an already heavy teaching load</a:t>
          </a:r>
          <a:endParaRPr lang="en-US" sz="1700" dirty="0">
            <a:latin typeface="Calibri" pitchFamily="34" charset="0"/>
            <a:cs typeface="Calibri" pitchFamily="34" charset="0"/>
          </a:endParaRPr>
        </a:p>
      </dgm:t>
    </dgm:pt>
    <dgm:pt modelId="{19030387-AEBE-48F3-ADEF-A0A3D7333A1C}" type="parTrans" cxnId="{0337183D-C233-4633-934B-E421C1C2EAF8}">
      <dgm:prSet/>
      <dgm:spPr/>
      <dgm:t>
        <a:bodyPr/>
        <a:lstStyle/>
        <a:p>
          <a:endParaRPr lang="en-US"/>
        </a:p>
      </dgm:t>
    </dgm:pt>
    <dgm:pt modelId="{4817F9FB-0B89-45FF-B42B-9DF39408D712}" type="sibTrans" cxnId="{0337183D-C233-4633-934B-E421C1C2EAF8}">
      <dgm:prSet/>
      <dgm:spPr/>
      <dgm:t>
        <a:bodyPr/>
        <a:lstStyle/>
        <a:p>
          <a:endParaRPr lang="en-US"/>
        </a:p>
      </dgm:t>
    </dgm:pt>
    <dgm:pt modelId="{E92A153F-212E-4418-B79C-9C2837FB97A4}">
      <dgm:prSet phldrT="[Text]" custT="1"/>
      <dgm:spPr/>
      <dgm:t>
        <a:bodyPr/>
        <a:lstStyle/>
        <a:p>
          <a:r>
            <a:rPr lang="en-US" sz="1700" dirty="0" smtClean="0">
              <a:latin typeface="Calibri" pitchFamily="34" charset="0"/>
              <a:cs typeface="Calibri" pitchFamily="34" charset="0"/>
            </a:rPr>
            <a:t>A solution is to solicit a list of suitable projects from clients in advance</a:t>
          </a:r>
          <a:endParaRPr lang="en-US" sz="1700" dirty="0">
            <a:latin typeface="Calibri" pitchFamily="34" charset="0"/>
            <a:cs typeface="Calibri" pitchFamily="34" charset="0"/>
          </a:endParaRPr>
        </a:p>
      </dgm:t>
    </dgm:pt>
    <dgm:pt modelId="{3C83402E-324C-4B85-899C-84B4C6226F8C}" type="parTrans" cxnId="{BD012D16-553E-4928-9A14-4082A51D641A}">
      <dgm:prSet/>
      <dgm:spPr/>
      <dgm:t>
        <a:bodyPr/>
        <a:lstStyle/>
        <a:p>
          <a:endParaRPr lang="en-US"/>
        </a:p>
      </dgm:t>
    </dgm:pt>
    <dgm:pt modelId="{0B80B525-B0DA-4CD9-BE27-7BEE2010F1EC}" type="sibTrans" cxnId="{BD012D16-553E-4928-9A14-4082A51D641A}">
      <dgm:prSet/>
      <dgm:spPr/>
      <dgm:t>
        <a:bodyPr/>
        <a:lstStyle/>
        <a:p>
          <a:endParaRPr lang="en-US"/>
        </a:p>
      </dgm:t>
    </dgm:pt>
    <dgm:pt modelId="{5B767627-A7E6-44C8-AA43-AB3CCA5B8D36}">
      <dgm:prSet phldrT="[Text]" custT="1"/>
      <dgm:spPr/>
      <dgm:t>
        <a:bodyPr/>
        <a:lstStyle/>
        <a:p>
          <a:r>
            <a:rPr lang="en-US" sz="1700" dirty="0" smtClean="0">
              <a:latin typeface="Calibri" pitchFamily="34" charset="0"/>
              <a:cs typeface="Calibri" pitchFamily="34" charset="0"/>
            </a:rPr>
            <a:t>Some projects require advanced techniques (e.g., multivariate analyses or logistic regression) that must be taught to students</a:t>
          </a:r>
          <a:endParaRPr lang="en-US" sz="1700" dirty="0">
            <a:latin typeface="Calibri" pitchFamily="34" charset="0"/>
            <a:cs typeface="Calibri" pitchFamily="34" charset="0"/>
          </a:endParaRPr>
        </a:p>
      </dgm:t>
    </dgm:pt>
    <dgm:pt modelId="{3BC6F32B-892B-46D6-AE08-A4F242732175}" type="parTrans" cxnId="{A6D81D33-DF9F-4044-9E14-BA54D0998FBA}">
      <dgm:prSet/>
      <dgm:spPr/>
      <dgm:t>
        <a:bodyPr/>
        <a:lstStyle/>
        <a:p>
          <a:endParaRPr lang="en-US"/>
        </a:p>
      </dgm:t>
    </dgm:pt>
    <dgm:pt modelId="{44B33C99-1934-4716-8178-B3D8E697985E}" type="sibTrans" cxnId="{A6D81D33-DF9F-4044-9E14-BA54D0998FBA}">
      <dgm:prSet/>
      <dgm:spPr/>
      <dgm:t>
        <a:bodyPr/>
        <a:lstStyle/>
        <a:p>
          <a:endParaRPr lang="en-US"/>
        </a:p>
      </dgm:t>
    </dgm:pt>
    <dgm:pt modelId="{FD9E229E-6E8B-4C80-B346-5A8AFA43E018}">
      <dgm:prSet phldrT="[Text]" custT="1"/>
      <dgm:spPr/>
      <dgm:t>
        <a:bodyPr/>
        <a:lstStyle/>
        <a:p>
          <a:r>
            <a:rPr lang="en-US" sz="1700" dirty="0" smtClean="0">
              <a:latin typeface="Calibri" pitchFamily="34" charset="0"/>
              <a:cs typeface="Calibri" pitchFamily="34" charset="0"/>
            </a:rPr>
            <a:t>A potential solution is to assign these projects to students with a background in these courses (or to exceptional learners)</a:t>
          </a:r>
          <a:endParaRPr lang="en-US" sz="1700" dirty="0">
            <a:latin typeface="Calibri" pitchFamily="34" charset="0"/>
            <a:cs typeface="Calibri" pitchFamily="34" charset="0"/>
          </a:endParaRPr>
        </a:p>
      </dgm:t>
    </dgm:pt>
    <dgm:pt modelId="{A9A39906-F3A5-4FED-B3A9-E4A262A28774}" type="parTrans" cxnId="{81F084A7-A7B1-4BAC-9C6E-70ECC78FAAE1}">
      <dgm:prSet/>
      <dgm:spPr/>
      <dgm:t>
        <a:bodyPr/>
        <a:lstStyle/>
        <a:p>
          <a:endParaRPr lang="en-US"/>
        </a:p>
      </dgm:t>
    </dgm:pt>
    <dgm:pt modelId="{071CE09F-9D3C-4BEF-9526-050247210316}" type="sibTrans" cxnId="{81F084A7-A7B1-4BAC-9C6E-70ECC78FAAE1}">
      <dgm:prSet/>
      <dgm:spPr/>
      <dgm:t>
        <a:bodyPr/>
        <a:lstStyle/>
        <a:p>
          <a:endParaRPr lang="en-US"/>
        </a:p>
      </dgm:t>
    </dgm:pt>
    <dgm:pt modelId="{F7D7CCCF-9B65-4085-922A-D6ED400D2500}">
      <dgm:prSet phldrT="[Text]" custT="1"/>
      <dgm:spPr/>
      <dgm:t>
        <a:bodyPr/>
        <a:lstStyle/>
        <a:p>
          <a:r>
            <a:rPr lang="en-US" sz="1700" dirty="0" smtClean="0">
              <a:latin typeface="Calibri" pitchFamily="34" charset="0"/>
              <a:cs typeface="Calibri" pitchFamily="34" charset="0"/>
            </a:rPr>
            <a:t>Documentation of the center’s growth and contributions are important, as this information can be used to pursue release time for the Director over time</a:t>
          </a:r>
          <a:endParaRPr lang="en-US" sz="1700" dirty="0">
            <a:latin typeface="Calibri" pitchFamily="34" charset="0"/>
            <a:cs typeface="Calibri" pitchFamily="34" charset="0"/>
          </a:endParaRPr>
        </a:p>
      </dgm:t>
    </dgm:pt>
    <dgm:pt modelId="{D780C1D8-C887-40BD-B15F-0F81013693DB}" type="parTrans" cxnId="{71C0C855-BF31-47A0-BF6C-A421574105AA}">
      <dgm:prSet/>
      <dgm:spPr/>
      <dgm:t>
        <a:bodyPr/>
        <a:lstStyle/>
        <a:p>
          <a:endParaRPr lang="en-US"/>
        </a:p>
      </dgm:t>
    </dgm:pt>
    <dgm:pt modelId="{84640ED2-13E7-436E-91DB-F7148BFCD694}" type="sibTrans" cxnId="{71C0C855-BF31-47A0-BF6C-A421574105AA}">
      <dgm:prSet/>
      <dgm:spPr/>
      <dgm:t>
        <a:bodyPr/>
        <a:lstStyle/>
        <a:p>
          <a:endParaRPr lang="en-US"/>
        </a:p>
      </dgm:t>
    </dgm:pt>
    <dgm:pt modelId="{DA0E9E1F-8AFD-4AE9-8EAE-8251657D3F61}" type="pres">
      <dgm:prSet presAssocID="{86397BAC-E20A-4076-9020-CC68C02BEDB2}" presName="linearFlow" presStyleCnt="0">
        <dgm:presLayoutVars>
          <dgm:dir/>
          <dgm:animLvl val="lvl"/>
          <dgm:resizeHandles val="exact"/>
        </dgm:presLayoutVars>
      </dgm:prSet>
      <dgm:spPr/>
    </dgm:pt>
    <dgm:pt modelId="{539FBE3C-DD39-4C58-A954-6187AB8498D1}" type="pres">
      <dgm:prSet presAssocID="{49ABCE79-9531-4CEA-AC7D-22A7D05BB7A8}" presName="composite" presStyleCnt="0"/>
      <dgm:spPr/>
    </dgm:pt>
    <dgm:pt modelId="{68DA4E94-A86D-495B-BADA-2CD609B3241E}" type="pres">
      <dgm:prSet presAssocID="{49ABCE79-9531-4CEA-AC7D-22A7D05BB7A8}" presName="parentText" presStyleLbl="alignNode1" presStyleIdx="0" presStyleCnt="3">
        <dgm:presLayoutVars>
          <dgm:chMax val="1"/>
          <dgm:bulletEnabled val="1"/>
        </dgm:presLayoutVars>
      </dgm:prSet>
      <dgm:spPr/>
    </dgm:pt>
    <dgm:pt modelId="{CB588495-04B2-4E65-8529-1A2A78AF7D50}" type="pres">
      <dgm:prSet presAssocID="{49ABCE79-9531-4CEA-AC7D-22A7D05BB7A8}" presName="descendantText" presStyleLbl="alignAcc1" presStyleIdx="0" presStyleCnt="3" custScaleX="92741" custLinFactNeighborX="549" custLinFactNeighborY="-5388">
        <dgm:presLayoutVars>
          <dgm:bulletEnabled val="1"/>
        </dgm:presLayoutVars>
      </dgm:prSet>
      <dgm:spPr/>
      <dgm:t>
        <a:bodyPr/>
        <a:lstStyle/>
        <a:p>
          <a:endParaRPr lang="en-US"/>
        </a:p>
      </dgm:t>
    </dgm:pt>
    <dgm:pt modelId="{E6327291-6BD6-4C4D-BAB4-A0B8151079BC}" type="pres">
      <dgm:prSet presAssocID="{3DAAA8A6-34F0-48CC-B0D4-22AA939CCA18}" presName="sp" presStyleCnt="0"/>
      <dgm:spPr/>
    </dgm:pt>
    <dgm:pt modelId="{4ED6711D-8E08-4568-8C25-2D97AE5DF88B}" type="pres">
      <dgm:prSet presAssocID="{B9E59E74-B60D-4964-B086-BF431A80D2C8}" presName="composite" presStyleCnt="0"/>
      <dgm:spPr/>
    </dgm:pt>
    <dgm:pt modelId="{6831638E-3A9D-4CFD-B6CE-03A85F065F83}" type="pres">
      <dgm:prSet presAssocID="{B9E59E74-B60D-4964-B086-BF431A80D2C8}" presName="parentText" presStyleLbl="alignNode1" presStyleIdx="1" presStyleCnt="3">
        <dgm:presLayoutVars>
          <dgm:chMax val="1"/>
          <dgm:bulletEnabled val="1"/>
        </dgm:presLayoutVars>
      </dgm:prSet>
      <dgm:spPr/>
      <dgm:t>
        <a:bodyPr/>
        <a:lstStyle/>
        <a:p>
          <a:endParaRPr lang="en-US"/>
        </a:p>
      </dgm:t>
    </dgm:pt>
    <dgm:pt modelId="{BF1C5A1B-C548-47AF-ABAA-6D32AB7A00F8}" type="pres">
      <dgm:prSet presAssocID="{B9E59E74-B60D-4964-B086-BF431A80D2C8}" presName="descendantText" presStyleLbl="alignAcc1" presStyleIdx="1" presStyleCnt="3" custScaleX="93153" custScaleY="151295" custLinFactNeighborX="1251">
        <dgm:presLayoutVars>
          <dgm:bulletEnabled val="1"/>
        </dgm:presLayoutVars>
      </dgm:prSet>
      <dgm:spPr/>
      <dgm:t>
        <a:bodyPr/>
        <a:lstStyle/>
        <a:p>
          <a:endParaRPr lang="en-US"/>
        </a:p>
      </dgm:t>
    </dgm:pt>
    <dgm:pt modelId="{CD547544-AE4D-483A-BB0D-EB5C4BDEA304}" type="pres">
      <dgm:prSet presAssocID="{550A3BE6-9170-4F11-B2F4-706E85722807}" presName="sp" presStyleCnt="0"/>
      <dgm:spPr/>
    </dgm:pt>
    <dgm:pt modelId="{D994DB16-483C-45D9-B12D-33EAF112FC27}" type="pres">
      <dgm:prSet presAssocID="{0054D8B2-8D5A-45F0-A579-6A54DD37AD6D}" presName="composite" presStyleCnt="0"/>
      <dgm:spPr/>
    </dgm:pt>
    <dgm:pt modelId="{1E1E3014-8F98-482A-BA45-567EFF8DD46D}" type="pres">
      <dgm:prSet presAssocID="{0054D8B2-8D5A-45F0-A579-6A54DD37AD6D}" presName="parentText" presStyleLbl="alignNode1" presStyleIdx="2" presStyleCnt="3">
        <dgm:presLayoutVars>
          <dgm:chMax val="1"/>
          <dgm:bulletEnabled val="1"/>
        </dgm:presLayoutVars>
      </dgm:prSet>
      <dgm:spPr/>
      <dgm:t>
        <a:bodyPr/>
        <a:lstStyle/>
        <a:p>
          <a:endParaRPr lang="en-US"/>
        </a:p>
      </dgm:t>
    </dgm:pt>
    <dgm:pt modelId="{55BC5DB2-8528-4480-AA43-44F14F63A6DF}" type="pres">
      <dgm:prSet presAssocID="{0054D8B2-8D5A-45F0-A579-6A54DD37AD6D}" presName="descendantText" presStyleLbl="alignAcc1" presStyleIdx="2" presStyleCnt="3" custScaleX="91741" custScaleY="161590" custLinFactNeighborX="274" custLinFactNeighborY="19234">
        <dgm:presLayoutVars>
          <dgm:bulletEnabled val="1"/>
        </dgm:presLayoutVars>
      </dgm:prSet>
      <dgm:spPr/>
      <dgm:t>
        <a:bodyPr/>
        <a:lstStyle/>
        <a:p>
          <a:endParaRPr lang="en-US"/>
        </a:p>
      </dgm:t>
    </dgm:pt>
  </dgm:ptLst>
  <dgm:cxnLst>
    <dgm:cxn modelId="{894B30A3-E3EF-4F07-A07D-C3EC58B35859}" type="presOf" srcId="{5B767627-A7E6-44C8-AA43-AB3CCA5B8D36}" destId="{BF1C5A1B-C548-47AF-ABAA-6D32AB7A00F8}" srcOrd="0" destOrd="1" presId="urn:microsoft.com/office/officeart/2005/8/layout/chevron2"/>
    <dgm:cxn modelId="{A6D81D33-DF9F-4044-9E14-BA54D0998FBA}" srcId="{B9E59E74-B60D-4964-B086-BF431A80D2C8}" destId="{5B767627-A7E6-44C8-AA43-AB3CCA5B8D36}" srcOrd="1" destOrd="0" parTransId="{3BC6F32B-892B-46D6-AE08-A4F242732175}" sibTransId="{44B33C99-1934-4716-8178-B3D8E697985E}"/>
    <dgm:cxn modelId="{1FA3F329-DDF6-41D0-9BC4-D6020A05828A}" type="presOf" srcId="{86397BAC-E20A-4076-9020-CC68C02BEDB2}" destId="{DA0E9E1F-8AFD-4AE9-8EAE-8251657D3F61}" srcOrd="0" destOrd="0" presId="urn:microsoft.com/office/officeart/2005/8/layout/chevron2"/>
    <dgm:cxn modelId="{81F084A7-A7B1-4BAC-9C6E-70ECC78FAAE1}" srcId="{B9E59E74-B60D-4964-B086-BF431A80D2C8}" destId="{FD9E229E-6E8B-4C80-B346-5A8AFA43E018}" srcOrd="2" destOrd="0" parTransId="{A9A39906-F3A5-4FED-B3A9-E4A262A28774}" sibTransId="{071CE09F-9D3C-4BEF-9526-050247210316}"/>
    <dgm:cxn modelId="{BE02069B-5D79-4CA6-A857-A24EE48F9471}" type="presOf" srcId="{0054D8B2-8D5A-45F0-A579-6A54DD37AD6D}" destId="{1E1E3014-8F98-482A-BA45-567EFF8DD46D}" srcOrd="0" destOrd="0" presId="urn:microsoft.com/office/officeart/2005/8/layout/chevron2"/>
    <dgm:cxn modelId="{3EE18EBD-71CF-4508-8CDD-EA8C6427102F}" srcId="{86397BAC-E20A-4076-9020-CC68C02BEDB2}" destId="{49ABCE79-9531-4CEA-AC7D-22A7D05BB7A8}" srcOrd="0" destOrd="0" parTransId="{DF08494D-EC27-4BCF-99E9-C7A7CD5EFDBC}" sibTransId="{3DAAA8A6-34F0-48CC-B0D4-22AA939CCA18}"/>
    <dgm:cxn modelId="{6E580520-76BF-4120-ACBB-C0EC64988755}" srcId="{86397BAC-E20A-4076-9020-CC68C02BEDB2}" destId="{B9E59E74-B60D-4964-B086-BF431A80D2C8}" srcOrd="1" destOrd="0" parTransId="{256A766F-A9A6-4558-82C9-65299CFA73F2}" sibTransId="{550A3BE6-9170-4F11-B2F4-706E85722807}"/>
    <dgm:cxn modelId="{DB94E451-E1EF-4553-9245-FE91ABD085C7}" type="presOf" srcId="{B9E59E74-B60D-4964-B086-BF431A80D2C8}" destId="{6831638E-3A9D-4CFD-B6CE-03A85F065F83}" srcOrd="0" destOrd="0" presId="urn:microsoft.com/office/officeart/2005/8/layout/chevron2"/>
    <dgm:cxn modelId="{E661083F-F845-4801-B433-5812AD787384}" srcId="{86397BAC-E20A-4076-9020-CC68C02BEDB2}" destId="{0054D8B2-8D5A-45F0-A579-6A54DD37AD6D}" srcOrd="2" destOrd="0" parTransId="{4130A3B0-FEA4-4C32-BD1A-01DC4C22B6DD}" sibTransId="{0DDBF616-E5A2-4A2D-9B34-2E36B1082C85}"/>
    <dgm:cxn modelId="{E9C47C8B-FAF9-412A-B438-E9AE4064EABA}" type="presOf" srcId="{05159F11-7B1E-4B5C-B608-90B48918DCD6}" destId="{55BC5DB2-8528-4480-AA43-44F14F63A6DF}" srcOrd="0" destOrd="0" presId="urn:microsoft.com/office/officeart/2005/8/layout/chevron2"/>
    <dgm:cxn modelId="{BD012D16-553E-4928-9A14-4082A51D641A}" srcId="{49ABCE79-9531-4CEA-AC7D-22A7D05BB7A8}" destId="{E92A153F-212E-4418-B79C-9C2837FB97A4}" srcOrd="1" destOrd="0" parTransId="{3C83402E-324C-4B85-899C-84B4C6226F8C}" sibTransId="{0B80B525-B0DA-4CD9-BE27-7BEE2010F1EC}"/>
    <dgm:cxn modelId="{8D25D9B8-9BE9-4D36-BB5D-C9AC5AC04296}" srcId="{49ABCE79-9531-4CEA-AC7D-22A7D05BB7A8}" destId="{0A728DBF-6D90-405C-9969-25EA50AF11A7}" srcOrd="0" destOrd="0" parTransId="{7398986D-7CA2-48DF-B092-04E31AE7F516}" sibTransId="{EEE16B4D-B083-47AD-AC48-B90F5445FFBA}"/>
    <dgm:cxn modelId="{C922FF44-EFC8-45F1-8BBE-EBB36E7EDFF2}" type="presOf" srcId="{0A728DBF-6D90-405C-9969-25EA50AF11A7}" destId="{CB588495-04B2-4E65-8529-1A2A78AF7D50}" srcOrd="0" destOrd="0" presId="urn:microsoft.com/office/officeart/2005/8/layout/chevron2"/>
    <dgm:cxn modelId="{819099B6-02D7-4AAD-8A41-0DA5111D26D4}" type="presOf" srcId="{49ABCE79-9531-4CEA-AC7D-22A7D05BB7A8}" destId="{68DA4E94-A86D-495B-BADA-2CD609B3241E}" srcOrd="0" destOrd="0" presId="urn:microsoft.com/office/officeart/2005/8/layout/chevron2"/>
    <dgm:cxn modelId="{71C0C855-BF31-47A0-BF6C-A421574105AA}" srcId="{0054D8B2-8D5A-45F0-A579-6A54DD37AD6D}" destId="{F7D7CCCF-9B65-4085-922A-D6ED400D2500}" srcOrd="1" destOrd="0" parTransId="{D780C1D8-C887-40BD-B15F-0F81013693DB}" sibTransId="{84640ED2-13E7-436E-91DB-F7148BFCD694}"/>
    <dgm:cxn modelId="{894BE8A8-7F07-41F9-9D91-1F2FDFD8C210}" type="presOf" srcId="{E92A153F-212E-4418-B79C-9C2837FB97A4}" destId="{CB588495-04B2-4E65-8529-1A2A78AF7D50}" srcOrd="0" destOrd="1" presId="urn:microsoft.com/office/officeart/2005/8/layout/chevron2"/>
    <dgm:cxn modelId="{284B04B8-8FBC-43E9-B765-B9C127728EBF}" srcId="{B9E59E74-B60D-4964-B086-BF431A80D2C8}" destId="{20693A27-98B2-48F4-AFA5-CF5BCBD4D2E8}" srcOrd="0" destOrd="0" parTransId="{8B738D7E-9921-4C6D-907A-7AF9D32CE592}" sibTransId="{F9EF0235-F65B-4B38-B6F3-AA1B266536CA}"/>
    <dgm:cxn modelId="{770F6661-BA34-423E-8C7A-17581C5E9857}" type="presOf" srcId="{F7D7CCCF-9B65-4085-922A-D6ED400D2500}" destId="{55BC5DB2-8528-4480-AA43-44F14F63A6DF}" srcOrd="0" destOrd="1" presId="urn:microsoft.com/office/officeart/2005/8/layout/chevron2"/>
    <dgm:cxn modelId="{16D540B0-0FBF-46A8-A803-886C44083270}" type="presOf" srcId="{20693A27-98B2-48F4-AFA5-CF5BCBD4D2E8}" destId="{BF1C5A1B-C548-47AF-ABAA-6D32AB7A00F8}" srcOrd="0" destOrd="0" presId="urn:microsoft.com/office/officeart/2005/8/layout/chevron2"/>
    <dgm:cxn modelId="{0337183D-C233-4633-934B-E421C1C2EAF8}" srcId="{0054D8B2-8D5A-45F0-A579-6A54DD37AD6D}" destId="{05159F11-7B1E-4B5C-B608-90B48918DCD6}" srcOrd="0" destOrd="0" parTransId="{19030387-AEBE-48F3-ADEF-A0A3D7333A1C}" sibTransId="{4817F9FB-0B89-45FF-B42B-9DF39408D712}"/>
    <dgm:cxn modelId="{4A02CCD9-2DB6-4912-8256-CC9886716280}" type="presOf" srcId="{FD9E229E-6E8B-4C80-B346-5A8AFA43E018}" destId="{BF1C5A1B-C548-47AF-ABAA-6D32AB7A00F8}" srcOrd="0" destOrd="2" presId="urn:microsoft.com/office/officeart/2005/8/layout/chevron2"/>
    <dgm:cxn modelId="{8B84AF3B-1304-4007-A86B-FCD9696ED167}" type="presParOf" srcId="{DA0E9E1F-8AFD-4AE9-8EAE-8251657D3F61}" destId="{539FBE3C-DD39-4C58-A954-6187AB8498D1}" srcOrd="0" destOrd="0" presId="urn:microsoft.com/office/officeart/2005/8/layout/chevron2"/>
    <dgm:cxn modelId="{EFF09400-B8CF-47F6-AEDF-E96653323F57}" type="presParOf" srcId="{539FBE3C-DD39-4C58-A954-6187AB8498D1}" destId="{68DA4E94-A86D-495B-BADA-2CD609B3241E}" srcOrd="0" destOrd="0" presId="urn:microsoft.com/office/officeart/2005/8/layout/chevron2"/>
    <dgm:cxn modelId="{49BD4B19-53BD-4A05-841F-E2AF0C4FCECF}" type="presParOf" srcId="{539FBE3C-DD39-4C58-A954-6187AB8498D1}" destId="{CB588495-04B2-4E65-8529-1A2A78AF7D50}" srcOrd="1" destOrd="0" presId="urn:microsoft.com/office/officeart/2005/8/layout/chevron2"/>
    <dgm:cxn modelId="{E571041A-5668-4E1A-A944-B72341E150E1}" type="presParOf" srcId="{DA0E9E1F-8AFD-4AE9-8EAE-8251657D3F61}" destId="{E6327291-6BD6-4C4D-BAB4-A0B8151079BC}" srcOrd="1" destOrd="0" presId="urn:microsoft.com/office/officeart/2005/8/layout/chevron2"/>
    <dgm:cxn modelId="{91FA2E02-3FC4-40BC-B17A-BEDA5171CF65}" type="presParOf" srcId="{DA0E9E1F-8AFD-4AE9-8EAE-8251657D3F61}" destId="{4ED6711D-8E08-4568-8C25-2D97AE5DF88B}" srcOrd="2" destOrd="0" presId="urn:microsoft.com/office/officeart/2005/8/layout/chevron2"/>
    <dgm:cxn modelId="{57363573-5E09-4BEA-B8F3-32DA49A42C17}" type="presParOf" srcId="{4ED6711D-8E08-4568-8C25-2D97AE5DF88B}" destId="{6831638E-3A9D-4CFD-B6CE-03A85F065F83}" srcOrd="0" destOrd="0" presId="urn:microsoft.com/office/officeart/2005/8/layout/chevron2"/>
    <dgm:cxn modelId="{FE725A61-5B2F-47F1-8BD3-ED1B64545038}" type="presParOf" srcId="{4ED6711D-8E08-4568-8C25-2D97AE5DF88B}" destId="{BF1C5A1B-C548-47AF-ABAA-6D32AB7A00F8}" srcOrd="1" destOrd="0" presId="urn:microsoft.com/office/officeart/2005/8/layout/chevron2"/>
    <dgm:cxn modelId="{AE41B311-36E5-4E21-B74A-6F1547AD5803}" type="presParOf" srcId="{DA0E9E1F-8AFD-4AE9-8EAE-8251657D3F61}" destId="{CD547544-AE4D-483A-BB0D-EB5C4BDEA304}" srcOrd="3" destOrd="0" presId="urn:microsoft.com/office/officeart/2005/8/layout/chevron2"/>
    <dgm:cxn modelId="{03A83CF4-A37C-4056-A327-7877A89642FB}" type="presParOf" srcId="{DA0E9E1F-8AFD-4AE9-8EAE-8251657D3F61}" destId="{D994DB16-483C-45D9-B12D-33EAF112FC27}" srcOrd="4" destOrd="0" presId="urn:microsoft.com/office/officeart/2005/8/layout/chevron2"/>
    <dgm:cxn modelId="{6E82C989-F80E-48FD-A569-2F3C540C86EC}" type="presParOf" srcId="{D994DB16-483C-45D9-B12D-33EAF112FC27}" destId="{1E1E3014-8F98-482A-BA45-567EFF8DD46D}" srcOrd="0" destOrd="0" presId="urn:microsoft.com/office/officeart/2005/8/layout/chevron2"/>
    <dgm:cxn modelId="{0C699ABD-CD78-4EB7-BB67-C3794CFB835D}" type="presParOf" srcId="{D994DB16-483C-45D9-B12D-33EAF112FC27}" destId="{55BC5DB2-8528-4480-AA43-44F14F63A6D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6397BAC-E20A-4076-9020-CC68C02BEDB2}"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49ABCE79-9531-4CEA-AC7D-22A7D05BB7A8}">
      <dgm:prSet phldrT="[Text]" custT="1"/>
      <dgm:spPr/>
      <dgm:t>
        <a:bodyPr/>
        <a:lstStyle/>
        <a:p>
          <a:r>
            <a:rPr lang="en-US" sz="1800" b="1" dirty="0" smtClean="0">
              <a:effectLst>
                <a:outerShdw blurRad="38100" dist="38100" dir="2700000" algn="tl">
                  <a:srgbClr val="000000">
                    <a:alpha val="43137"/>
                  </a:srgbClr>
                </a:outerShdw>
              </a:effectLst>
              <a:latin typeface="Calibri" pitchFamily="34" charset="0"/>
              <a:cs typeface="Calibri" pitchFamily="34" charset="0"/>
            </a:rPr>
            <a:t>Positive Impact on our Curriculum</a:t>
          </a:r>
          <a:endParaRPr lang="en-US" sz="1800" b="1" dirty="0">
            <a:effectLst>
              <a:outerShdw blurRad="38100" dist="38100" dir="2700000" algn="tl">
                <a:srgbClr val="000000">
                  <a:alpha val="43137"/>
                </a:srgbClr>
              </a:outerShdw>
            </a:effectLst>
            <a:latin typeface="Calibri" pitchFamily="34" charset="0"/>
            <a:cs typeface="Calibri" pitchFamily="34" charset="0"/>
          </a:endParaRPr>
        </a:p>
      </dgm:t>
    </dgm:pt>
    <dgm:pt modelId="{DF08494D-EC27-4BCF-99E9-C7A7CD5EFDBC}" type="parTrans" cxnId="{3EE18EBD-71CF-4508-8CDD-EA8C6427102F}">
      <dgm:prSet/>
      <dgm:spPr/>
      <dgm:t>
        <a:bodyPr/>
        <a:lstStyle/>
        <a:p>
          <a:endParaRPr lang="en-US"/>
        </a:p>
      </dgm:t>
    </dgm:pt>
    <dgm:pt modelId="{3DAAA8A6-34F0-48CC-B0D4-22AA939CCA18}" type="sibTrans" cxnId="{3EE18EBD-71CF-4508-8CDD-EA8C6427102F}">
      <dgm:prSet/>
      <dgm:spPr/>
      <dgm:t>
        <a:bodyPr/>
        <a:lstStyle/>
        <a:p>
          <a:endParaRPr lang="en-US"/>
        </a:p>
      </dgm:t>
    </dgm:pt>
    <dgm:pt modelId="{0A728DBF-6D90-405C-9969-25EA50AF11A7}">
      <dgm:prSet phldrT="[Text]" custT="1"/>
      <dgm:spPr/>
      <dgm:t>
        <a:bodyPr/>
        <a:lstStyle/>
        <a:p>
          <a:r>
            <a:rPr lang="en-US" sz="1700" dirty="0" smtClean="0">
              <a:latin typeface="Calibri" pitchFamily="34" charset="0"/>
              <a:cs typeface="Calibri" pitchFamily="34" charset="0"/>
            </a:rPr>
            <a:t>Our consulting course is well-aligned with the ASA-endorsed curriculum guidelines for undergraduate statistics programs which call us to (1) emphasize real data and authentic applications, </a:t>
          </a:r>
          <a:br>
            <a:rPr lang="en-US" sz="1700" dirty="0" smtClean="0">
              <a:latin typeface="Calibri" pitchFamily="34" charset="0"/>
              <a:cs typeface="Calibri" pitchFamily="34" charset="0"/>
            </a:rPr>
          </a:br>
          <a:r>
            <a:rPr lang="en-US" sz="1700" dirty="0" smtClean="0">
              <a:latin typeface="Calibri" pitchFamily="34" charset="0"/>
              <a:cs typeface="Calibri" pitchFamily="34" charset="0"/>
            </a:rPr>
            <a:t>(2) encourage synthesis of theory, methods and applications, and (3) offer frequent opportunities to develop communication skills</a:t>
          </a:r>
          <a:endParaRPr lang="en-US" sz="1700" dirty="0">
            <a:latin typeface="Calibri" pitchFamily="34" charset="0"/>
            <a:cs typeface="Calibri" pitchFamily="34" charset="0"/>
          </a:endParaRPr>
        </a:p>
      </dgm:t>
    </dgm:pt>
    <dgm:pt modelId="{7398986D-7CA2-48DF-B092-04E31AE7F516}" type="parTrans" cxnId="{8D25D9B8-9BE9-4D36-BB5D-C9AC5AC04296}">
      <dgm:prSet/>
      <dgm:spPr/>
      <dgm:t>
        <a:bodyPr/>
        <a:lstStyle/>
        <a:p>
          <a:endParaRPr lang="en-US"/>
        </a:p>
      </dgm:t>
    </dgm:pt>
    <dgm:pt modelId="{EEE16B4D-B083-47AD-AC48-B90F5445FFBA}" type="sibTrans" cxnId="{8D25D9B8-9BE9-4D36-BB5D-C9AC5AC04296}">
      <dgm:prSet/>
      <dgm:spPr/>
      <dgm:t>
        <a:bodyPr/>
        <a:lstStyle/>
        <a:p>
          <a:endParaRPr lang="en-US"/>
        </a:p>
      </dgm:t>
    </dgm:pt>
    <dgm:pt modelId="{B9E59E74-B60D-4964-B086-BF431A80D2C8}">
      <dgm:prSet phldrT="[Text]" custT="1"/>
      <dgm:spPr/>
      <dgm:t>
        <a:bodyPr/>
        <a:lstStyle/>
        <a:p>
          <a:r>
            <a:rPr lang="en-US" sz="1800" b="1" dirty="0" smtClean="0">
              <a:effectLst>
                <a:outerShdw blurRad="38100" dist="38100" dir="2700000" algn="tl">
                  <a:srgbClr val="000000">
                    <a:alpha val="43137"/>
                  </a:srgbClr>
                </a:outerShdw>
              </a:effectLst>
              <a:latin typeface="Calibri" pitchFamily="34" charset="0"/>
              <a:cs typeface="Calibri" pitchFamily="34" charset="0"/>
            </a:rPr>
            <a:t>Positive Impact on Students</a:t>
          </a:r>
          <a:endParaRPr lang="en-US" sz="1800" b="1" dirty="0">
            <a:effectLst>
              <a:outerShdw blurRad="38100" dist="38100" dir="2700000" algn="tl">
                <a:srgbClr val="000000">
                  <a:alpha val="43137"/>
                </a:srgbClr>
              </a:outerShdw>
            </a:effectLst>
            <a:latin typeface="Calibri" pitchFamily="34" charset="0"/>
            <a:cs typeface="Calibri" pitchFamily="34" charset="0"/>
          </a:endParaRPr>
        </a:p>
      </dgm:t>
    </dgm:pt>
    <dgm:pt modelId="{256A766F-A9A6-4558-82C9-65299CFA73F2}" type="parTrans" cxnId="{6E580520-76BF-4120-ACBB-C0EC64988755}">
      <dgm:prSet/>
      <dgm:spPr/>
      <dgm:t>
        <a:bodyPr/>
        <a:lstStyle/>
        <a:p>
          <a:endParaRPr lang="en-US"/>
        </a:p>
      </dgm:t>
    </dgm:pt>
    <dgm:pt modelId="{550A3BE6-9170-4F11-B2F4-706E85722807}" type="sibTrans" cxnId="{6E580520-76BF-4120-ACBB-C0EC64988755}">
      <dgm:prSet/>
      <dgm:spPr/>
      <dgm:t>
        <a:bodyPr/>
        <a:lstStyle/>
        <a:p>
          <a:endParaRPr lang="en-US"/>
        </a:p>
      </dgm:t>
    </dgm:pt>
    <dgm:pt modelId="{20693A27-98B2-48F4-AFA5-CF5BCBD4D2E8}">
      <dgm:prSet phldrT="[Text]" custT="1"/>
      <dgm:spPr/>
      <dgm:t>
        <a:bodyPr/>
        <a:lstStyle/>
        <a:p>
          <a:r>
            <a:rPr lang="en-US" sz="1700" dirty="0" smtClean="0">
              <a:latin typeface="Calibri" pitchFamily="34" charset="0"/>
              <a:cs typeface="Calibri" pitchFamily="34" charset="0"/>
            </a:rPr>
            <a:t>All students that successfully complete this course leave with improved skills in data analysis and communication</a:t>
          </a:r>
          <a:endParaRPr lang="en-US" sz="1700" dirty="0">
            <a:latin typeface="Calibri" pitchFamily="34" charset="0"/>
            <a:cs typeface="Calibri" pitchFamily="34" charset="0"/>
          </a:endParaRPr>
        </a:p>
      </dgm:t>
    </dgm:pt>
    <dgm:pt modelId="{8B738D7E-9921-4C6D-907A-7AF9D32CE592}" type="parTrans" cxnId="{284B04B8-8FBC-43E9-B765-B9C127728EBF}">
      <dgm:prSet/>
      <dgm:spPr/>
      <dgm:t>
        <a:bodyPr/>
        <a:lstStyle/>
        <a:p>
          <a:endParaRPr lang="en-US"/>
        </a:p>
      </dgm:t>
    </dgm:pt>
    <dgm:pt modelId="{F9EF0235-F65B-4B38-B6F3-AA1B266536CA}" type="sibTrans" cxnId="{284B04B8-8FBC-43E9-B765-B9C127728EBF}">
      <dgm:prSet/>
      <dgm:spPr/>
      <dgm:t>
        <a:bodyPr/>
        <a:lstStyle/>
        <a:p>
          <a:endParaRPr lang="en-US"/>
        </a:p>
      </dgm:t>
    </dgm:pt>
    <dgm:pt modelId="{E92A153F-212E-4418-B79C-9C2837FB97A4}">
      <dgm:prSet phldrT="[Text]" custT="1"/>
      <dgm:spPr/>
      <dgm:t>
        <a:bodyPr/>
        <a:lstStyle/>
        <a:p>
          <a:r>
            <a:rPr lang="en-US" sz="1700" dirty="0" smtClean="0">
              <a:latin typeface="Calibri" pitchFamily="34" charset="0"/>
              <a:cs typeface="Calibri" pitchFamily="34" charset="0"/>
            </a:rPr>
            <a:t>Our course also addresses Higgins’ call (1999)  to “give greater prominence to the important, nonmathematical things we do as statisticians” </a:t>
          </a:r>
          <a:endParaRPr lang="en-US" sz="1700" dirty="0">
            <a:latin typeface="Calibri" pitchFamily="34" charset="0"/>
            <a:cs typeface="Calibri" pitchFamily="34" charset="0"/>
          </a:endParaRPr>
        </a:p>
      </dgm:t>
    </dgm:pt>
    <dgm:pt modelId="{3C83402E-324C-4B85-899C-84B4C6226F8C}" type="parTrans" cxnId="{BD012D16-553E-4928-9A14-4082A51D641A}">
      <dgm:prSet/>
      <dgm:spPr/>
      <dgm:t>
        <a:bodyPr/>
        <a:lstStyle/>
        <a:p>
          <a:endParaRPr lang="en-US"/>
        </a:p>
      </dgm:t>
    </dgm:pt>
    <dgm:pt modelId="{0B80B525-B0DA-4CD9-BE27-7BEE2010F1EC}" type="sibTrans" cxnId="{BD012D16-553E-4928-9A14-4082A51D641A}">
      <dgm:prSet/>
      <dgm:spPr/>
      <dgm:t>
        <a:bodyPr/>
        <a:lstStyle/>
        <a:p>
          <a:endParaRPr lang="en-US"/>
        </a:p>
      </dgm:t>
    </dgm:pt>
    <dgm:pt modelId="{E6541353-A9D4-4F1F-8F66-48312BD111EC}">
      <dgm:prSet phldrT="[Text]" custT="1"/>
      <dgm:spPr/>
      <dgm:t>
        <a:bodyPr/>
        <a:lstStyle/>
        <a:p>
          <a:r>
            <a:rPr lang="en-US" sz="1700" dirty="0" smtClean="0">
              <a:latin typeface="Calibri" pitchFamily="34" charset="0"/>
              <a:cs typeface="Calibri" pitchFamily="34" charset="0"/>
            </a:rPr>
            <a:t>Students have commented that they enjoy “the application of statistics to help others,” “figuring out what to do with actual raw data,” and “getting experience that is similar to the kind of work I’ll be doing after school” </a:t>
          </a:r>
          <a:endParaRPr lang="en-US" sz="1700" dirty="0">
            <a:latin typeface="Calibri" pitchFamily="34" charset="0"/>
            <a:cs typeface="Calibri" pitchFamily="34" charset="0"/>
          </a:endParaRPr>
        </a:p>
      </dgm:t>
    </dgm:pt>
    <dgm:pt modelId="{7F7CAAF5-5005-41D3-99DC-59529C1F1C11}" type="parTrans" cxnId="{9801308E-ECDC-418E-B96B-360AC95CA3BF}">
      <dgm:prSet/>
      <dgm:spPr/>
      <dgm:t>
        <a:bodyPr/>
        <a:lstStyle/>
        <a:p>
          <a:endParaRPr lang="en-US"/>
        </a:p>
      </dgm:t>
    </dgm:pt>
    <dgm:pt modelId="{862103B2-87C0-4D07-BF67-6C85069E5F04}" type="sibTrans" cxnId="{9801308E-ECDC-418E-B96B-360AC95CA3BF}">
      <dgm:prSet/>
      <dgm:spPr/>
      <dgm:t>
        <a:bodyPr/>
        <a:lstStyle/>
        <a:p>
          <a:endParaRPr lang="en-US"/>
        </a:p>
      </dgm:t>
    </dgm:pt>
    <dgm:pt modelId="{70FE5AC1-1470-41F5-B573-22CCCE9C01ED}">
      <dgm:prSet phldrT="[Text]" custT="1"/>
      <dgm:spPr/>
      <dgm:t>
        <a:bodyPr/>
        <a:lstStyle/>
        <a:p>
          <a:r>
            <a:rPr lang="en-US" sz="1700" dirty="0" smtClean="0">
              <a:latin typeface="Calibri" pitchFamily="34" charset="0"/>
              <a:cs typeface="Calibri" pitchFamily="34" charset="0"/>
            </a:rPr>
            <a:t>Exceptional students leave ready to work in our consulting center and gain unparalleled experience as undergraduates</a:t>
          </a:r>
          <a:endParaRPr lang="en-US" sz="1700" dirty="0">
            <a:latin typeface="Calibri" pitchFamily="34" charset="0"/>
            <a:cs typeface="Calibri" pitchFamily="34" charset="0"/>
          </a:endParaRPr>
        </a:p>
      </dgm:t>
    </dgm:pt>
    <dgm:pt modelId="{CCC093B9-AF5C-4E49-9ED6-6F6890C68F60}" type="parTrans" cxnId="{CA7105B5-F2B7-4434-B2A0-C01C828663F8}">
      <dgm:prSet/>
      <dgm:spPr/>
      <dgm:t>
        <a:bodyPr/>
        <a:lstStyle/>
        <a:p>
          <a:endParaRPr lang="en-US"/>
        </a:p>
      </dgm:t>
    </dgm:pt>
    <dgm:pt modelId="{3454D233-5626-4A7A-8D1A-1C62C1883F56}" type="sibTrans" cxnId="{CA7105B5-F2B7-4434-B2A0-C01C828663F8}">
      <dgm:prSet/>
      <dgm:spPr/>
      <dgm:t>
        <a:bodyPr/>
        <a:lstStyle/>
        <a:p>
          <a:endParaRPr lang="en-US"/>
        </a:p>
      </dgm:t>
    </dgm:pt>
    <dgm:pt modelId="{DA0E9E1F-8AFD-4AE9-8EAE-8251657D3F61}" type="pres">
      <dgm:prSet presAssocID="{86397BAC-E20A-4076-9020-CC68C02BEDB2}" presName="linearFlow" presStyleCnt="0">
        <dgm:presLayoutVars>
          <dgm:dir/>
          <dgm:animLvl val="lvl"/>
          <dgm:resizeHandles val="exact"/>
        </dgm:presLayoutVars>
      </dgm:prSet>
      <dgm:spPr/>
    </dgm:pt>
    <dgm:pt modelId="{539FBE3C-DD39-4C58-A954-6187AB8498D1}" type="pres">
      <dgm:prSet presAssocID="{49ABCE79-9531-4CEA-AC7D-22A7D05BB7A8}" presName="composite" presStyleCnt="0"/>
      <dgm:spPr/>
    </dgm:pt>
    <dgm:pt modelId="{68DA4E94-A86D-495B-BADA-2CD609B3241E}" type="pres">
      <dgm:prSet presAssocID="{49ABCE79-9531-4CEA-AC7D-22A7D05BB7A8}" presName="parentText" presStyleLbl="alignNode1" presStyleIdx="0" presStyleCnt="2">
        <dgm:presLayoutVars>
          <dgm:chMax val="1"/>
          <dgm:bulletEnabled val="1"/>
        </dgm:presLayoutVars>
      </dgm:prSet>
      <dgm:spPr/>
      <dgm:t>
        <a:bodyPr/>
        <a:lstStyle/>
        <a:p>
          <a:endParaRPr lang="en-US"/>
        </a:p>
      </dgm:t>
    </dgm:pt>
    <dgm:pt modelId="{CB588495-04B2-4E65-8529-1A2A78AF7D50}" type="pres">
      <dgm:prSet presAssocID="{49ABCE79-9531-4CEA-AC7D-22A7D05BB7A8}" presName="descendantText" presStyleLbl="alignAcc1" presStyleIdx="0" presStyleCnt="2" custScaleX="92741" custScaleY="165817" custLinFactNeighborX="549" custLinFactNeighborY="14395">
        <dgm:presLayoutVars>
          <dgm:bulletEnabled val="1"/>
        </dgm:presLayoutVars>
      </dgm:prSet>
      <dgm:spPr/>
      <dgm:t>
        <a:bodyPr/>
        <a:lstStyle/>
        <a:p>
          <a:endParaRPr lang="en-US"/>
        </a:p>
      </dgm:t>
    </dgm:pt>
    <dgm:pt modelId="{E6327291-6BD6-4C4D-BAB4-A0B8151079BC}" type="pres">
      <dgm:prSet presAssocID="{3DAAA8A6-34F0-48CC-B0D4-22AA939CCA18}" presName="sp" presStyleCnt="0"/>
      <dgm:spPr/>
    </dgm:pt>
    <dgm:pt modelId="{4ED6711D-8E08-4568-8C25-2D97AE5DF88B}" type="pres">
      <dgm:prSet presAssocID="{B9E59E74-B60D-4964-B086-BF431A80D2C8}" presName="composite" presStyleCnt="0"/>
      <dgm:spPr/>
    </dgm:pt>
    <dgm:pt modelId="{6831638E-3A9D-4CFD-B6CE-03A85F065F83}" type="pres">
      <dgm:prSet presAssocID="{B9E59E74-B60D-4964-B086-BF431A80D2C8}" presName="parentText" presStyleLbl="alignNode1" presStyleIdx="1" presStyleCnt="2">
        <dgm:presLayoutVars>
          <dgm:chMax val="1"/>
          <dgm:bulletEnabled val="1"/>
        </dgm:presLayoutVars>
      </dgm:prSet>
      <dgm:spPr/>
      <dgm:t>
        <a:bodyPr/>
        <a:lstStyle/>
        <a:p>
          <a:endParaRPr lang="en-US"/>
        </a:p>
      </dgm:t>
    </dgm:pt>
    <dgm:pt modelId="{BF1C5A1B-C548-47AF-ABAA-6D32AB7A00F8}" type="pres">
      <dgm:prSet presAssocID="{B9E59E74-B60D-4964-B086-BF431A80D2C8}" presName="descendantText" presStyleLbl="alignAcc1" presStyleIdx="1" presStyleCnt="2" custScaleX="93153" custScaleY="166484" custLinFactNeighborX="1251" custLinFactNeighborY="27770">
        <dgm:presLayoutVars>
          <dgm:bulletEnabled val="1"/>
        </dgm:presLayoutVars>
      </dgm:prSet>
      <dgm:spPr/>
      <dgm:t>
        <a:bodyPr/>
        <a:lstStyle/>
        <a:p>
          <a:endParaRPr lang="en-US"/>
        </a:p>
      </dgm:t>
    </dgm:pt>
  </dgm:ptLst>
  <dgm:cxnLst>
    <dgm:cxn modelId="{BD012D16-553E-4928-9A14-4082A51D641A}" srcId="{49ABCE79-9531-4CEA-AC7D-22A7D05BB7A8}" destId="{E92A153F-212E-4418-B79C-9C2837FB97A4}" srcOrd="1" destOrd="0" parTransId="{3C83402E-324C-4B85-899C-84B4C6226F8C}" sibTransId="{0B80B525-B0DA-4CD9-BE27-7BEE2010F1EC}"/>
    <dgm:cxn modelId="{813E3006-4679-453C-9B10-1F2BC2333B50}" type="presOf" srcId="{49ABCE79-9531-4CEA-AC7D-22A7D05BB7A8}" destId="{68DA4E94-A86D-495B-BADA-2CD609B3241E}" srcOrd="0" destOrd="0" presId="urn:microsoft.com/office/officeart/2005/8/layout/chevron2"/>
    <dgm:cxn modelId="{9801308E-ECDC-418E-B96B-360AC95CA3BF}" srcId="{B9E59E74-B60D-4964-B086-BF431A80D2C8}" destId="{E6541353-A9D4-4F1F-8F66-48312BD111EC}" srcOrd="1" destOrd="0" parTransId="{7F7CAAF5-5005-41D3-99DC-59529C1F1C11}" sibTransId="{862103B2-87C0-4D07-BF67-6C85069E5F04}"/>
    <dgm:cxn modelId="{976025DD-DA2E-4799-B780-6A7E9B521724}" type="presOf" srcId="{E6541353-A9D4-4F1F-8F66-48312BD111EC}" destId="{BF1C5A1B-C548-47AF-ABAA-6D32AB7A00F8}" srcOrd="0" destOrd="1" presId="urn:microsoft.com/office/officeart/2005/8/layout/chevron2"/>
    <dgm:cxn modelId="{8D25D9B8-9BE9-4D36-BB5D-C9AC5AC04296}" srcId="{49ABCE79-9531-4CEA-AC7D-22A7D05BB7A8}" destId="{0A728DBF-6D90-405C-9969-25EA50AF11A7}" srcOrd="0" destOrd="0" parTransId="{7398986D-7CA2-48DF-B092-04E31AE7F516}" sibTransId="{EEE16B4D-B083-47AD-AC48-B90F5445FFBA}"/>
    <dgm:cxn modelId="{3EE18EBD-71CF-4508-8CDD-EA8C6427102F}" srcId="{86397BAC-E20A-4076-9020-CC68C02BEDB2}" destId="{49ABCE79-9531-4CEA-AC7D-22A7D05BB7A8}" srcOrd="0" destOrd="0" parTransId="{DF08494D-EC27-4BCF-99E9-C7A7CD5EFDBC}" sibTransId="{3DAAA8A6-34F0-48CC-B0D4-22AA939CCA18}"/>
    <dgm:cxn modelId="{EC06B2B7-F4E6-42DD-9C56-8D7F2FDE02EB}" type="presOf" srcId="{20693A27-98B2-48F4-AFA5-CF5BCBD4D2E8}" destId="{BF1C5A1B-C548-47AF-ABAA-6D32AB7A00F8}" srcOrd="0" destOrd="0" presId="urn:microsoft.com/office/officeart/2005/8/layout/chevron2"/>
    <dgm:cxn modelId="{6E580520-76BF-4120-ACBB-C0EC64988755}" srcId="{86397BAC-E20A-4076-9020-CC68C02BEDB2}" destId="{B9E59E74-B60D-4964-B086-BF431A80D2C8}" srcOrd="1" destOrd="0" parTransId="{256A766F-A9A6-4558-82C9-65299CFA73F2}" sibTransId="{550A3BE6-9170-4F11-B2F4-706E85722807}"/>
    <dgm:cxn modelId="{3F78470A-81BF-4C3E-9A2F-0832E07D1DEA}" type="presOf" srcId="{0A728DBF-6D90-405C-9969-25EA50AF11A7}" destId="{CB588495-04B2-4E65-8529-1A2A78AF7D50}" srcOrd="0" destOrd="0" presId="urn:microsoft.com/office/officeart/2005/8/layout/chevron2"/>
    <dgm:cxn modelId="{820AC9CD-2A8B-42D0-99F4-5848B0AD205E}" type="presOf" srcId="{70FE5AC1-1470-41F5-B573-22CCCE9C01ED}" destId="{BF1C5A1B-C548-47AF-ABAA-6D32AB7A00F8}" srcOrd="0" destOrd="2" presId="urn:microsoft.com/office/officeart/2005/8/layout/chevron2"/>
    <dgm:cxn modelId="{FA893B45-E63B-4D42-AC79-01167BC13BE1}" type="presOf" srcId="{E92A153F-212E-4418-B79C-9C2837FB97A4}" destId="{CB588495-04B2-4E65-8529-1A2A78AF7D50}" srcOrd="0" destOrd="1" presId="urn:microsoft.com/office/officeart/2005/8/layout/chevron2"/>
    <dgm:cxn modelId="{67106607-DA6F-4D4D-AABF-1104E75ACF8F}" type="presOf" srcId="{86397BAC-E20A-4076-9020-CC68C02BEDB2}" destId="{DA0E9E1F-8AFD-4AE9-8EAE-8251657D3F61}" srcOrd="0" destOrd="0" presId="urn:microsoft.com/office/officeart/2005/8/layout/chevron2"/>
    <dgm:cxn modelId="{284B04B8-8FBC-43E9-B765-B9C127728EBF}" srcId="{B9E59E74-B60D-4964-B086-BF431A80D2C8}" destId="{20693A27-98B2-48F4-AFA5-CF5BCBD4D2E8}" srcOrd="0" destOrd="0" parTransId="{8B738D7E-9921-4C6D-907A-7AF9D32CE592}" sibTransId="{F9EF0235-F65B-4B38-B6F3-AA1B266536CA}"/>
    <dgm:cxn modelId="{CA7105B5-F2B7-4434-B2A0-C01C828663F8}" srcId="{B9E59E74-B60D-4964-B086-BF431A80D2C8}" destId="{70FE5AC1-1470-41F5-B573-22CCCE9C01ED}" srcOrd="2" destOrd="0" parTransId="{CCC093B9-AF5C-4E49-9ED6-6F6890C68F60}" sibTransId="{3454D233-5626-4A7A-8D1A-1C62C1883F56}"/>
    <dgm:cxn modelId="{B686C89B-52E0-4262-B0A1-6F55DEC54CBC}" type="presOf" srcId="{B9E59E74-B60D-4964-B086-BF431A80D2C8}" destId="{6831638E-3A9D-4CFD-B6CE-03A85F065F83}" srcOrd="0" destOrd="0" presId="urn:microsoft.com/office/officeart/2005/8/layout/chevron2"/>
    <dgm:cxn modelId="{562D7F4C-8C7B-418D-AFB8-83262DD4A1B1}" type="presParOf" srcId="{DA0E9E1F-8AFD-4AE9-8EAE-8251657D3F61}" destId="{539FBE3C-DD39-4C58-A954-6187AB8498D1}" srcOrd="0" destOrd="0" presId="urn:microsoft.com/office/officeart/2005/8/layout/chevron2"/>
    <dgm:cxn modelId="{8533998D-98ED-4F43-ACBB-98EDFE272004}" type="presParOf" srcId="{539FBE3C-DD39-4C58-A954-6187AB8498D1}" destId="{68DA4E94-A86D-495B-BADA-2CD609B3241E}" srcOrd="0" destOrd="0" presId="urn:microsoft.com/office/officeart/2005/8/layout/chevron2"/>
    <dgm:cxn modelId="{87BC27EC-F8E2-4698-AFEA-9303FFD8950E}" type="presParOf" srcId="{539FBE3C-DD39-4C58-A954-6187AB8498D1}" destId="{CB588495-04B2-4E65-8529-1A2A78AF7D50}" srcOrd="1" destOrd="0" presId="urn:microsoft.com/office/officeart/2005/8/layout/chevron2"/>
    <dgm:cxn modelId="{36206BE4-E42E-45E0-9A39-2DFDBDE20892}" type="presParOf" srcId="{DA0E9E1F-8AFD-4AE9-8EAE-8251657D3F61}" destId="{E6327291-6BD6-4C4D-BAB4-A0B8151079BC}" srcOrd="1" destOrd="0" presId="urn:microsoft.com/office/officeart/2005/8/layout/chevron2"/>
    <dgm:cxn modelId="{25A6FADF-BDD9-4CF3-9A05-9B9902ACED8C}" type="presParOf" srcId="{DA0E9E1F-8AFD-4AE9-8EAE-8251657D3F61}" destId="{4ED6711D-8E08-4568-8C25-2D97AE5DF88B}" srcOrd="2" destOrd="0" presId="urn:microsoft.com/office/officeart/2005/8/layout/chevron2"/>
    <dgm:cxn modelId="{D00EF281-4A4B-4BA0-BD5F-520FBB1DBD11}" type="presParOf" srcId="{4ED6711D-8E08-4568-8C25-2D97AE5DF88B}" destId="{6831638E-3A9D-4CFD-B6CE-03A85F065F83}" srcOrd="0" destOrd="0" presId="urn:microsoft.com/office/officeart/2005/8/layout/chevron2"/>
    <dgm:cxn modelId="{6376B94E-0149-4386-BDAF-E4B22C596D14}" type="presParOf" srcId="{4ED6711D-8E08-4568-8C25-2D97AE5DF88B}" destId="{BF1C5A1B-C548-47AF-ABAA-6D32AB7A00F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F233F-238D-4ABA-9B5E-CD7FF9EB844B}">
      <dsp:nvSpPr>
        <dsp:cNvPr id="0" name=""/>
        <dsp:cNvSpPr/>
      </dsp:nvSpPr>
      <dsp:spPr>
        <a:xfrm>
          <a:off x="3949416" y="1916479"/>
          <a:ext cx="1844240" cy="877690"/>
        </a:xfrm>
        <a:custGeom>
          <a:avLst/>
          <a:gdLst/>
          <a:ahLst/>
          <a:cxnLst/>
          <a:rect l="0" t="0" r="0" b="0"/>
          <a:pathLst>
            <a:path>
              <a:moveTo>
                <a:pt x="0" y="0"/>
              </a:moveTo>
              <a:lnTo>
                <a:pt x="0" y="598120"/>
              </a:lnTo>
              <a:lnTo>
                <a:pt x="1844240" y="598120"/>
              </a:lnTo>
              <a:lnTo>
                <a:pt x="1844240" y="87769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C5C48A-231A-4071-81CD-03473B0994BA}">
      <dsp:nvSpPr>
        <dsp:cNvPr id="0" name=""/>
        <dsp:cNvSpPr/>
      </dsp:nvSpPr>
      <dsp:spPr>
        <a:xfrm>
          <a:off x="2105175" y="1916479"/>
          <a:ext cx="1844240" cy="877690"/>
        </a:xfrm>
        <a:custGeom>
          <a:avLst/>
          <a:gdLst/>
          <a:ahLst/>
          <a:cxnLst/>
          <a:rect l="0" t="0" r="0" b="0"/>
          <a:pathLst>
            <a:path>
              <a:moveTo>
                <a:pt x="1844240" y="0"/>
              </a:moveTo>
              <a:lnTo>
                <a:pt x="1844240" y="598120"/>
              </a:lnTo>
              <a:lnTo>
                <a:pt x="0" y="598120"/>
              </a:lnTo>
              <a:lnTo>
                <a:pt x="0" y="87769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10332E-AED9-45AB-8B76-57E35CEB1012}">
      <dsp:nvSpPr>
        <dsp:cNvPr id="0" name=""/>
        <dsp:cNvSpPr/>
      </dsp:nvSpPr>
      <dsp:spPr>
        <a:xfrm>
          <a:off x="2440492" y="146"/>
          <a:ext cx="3017847" cy="1916333"/>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E43C27-A0E7-4F20-BC40-B5CCCEFC8FAD}">
      <dsp:nvSpPr>
        <dsp:cNvPr id="0" name=""/>
        <dsp:cNvSpPr/>
      </dsp:nvSpPr>
      <dsp:spPr>
        <a:xfrm>
          <a:off x="2775808" y="318696"/>
          <a:ext cx="3017847" cy="1916333"/>
        </a:xfrm>
        <a:prstGeom prst="roundRect">
          <a:avLst>
            <a:gd name="adj" fmla="val 10000"/>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latin typeface="Calibri" pitchFamily="34" charset="0"/>
              <a:cs typeface="Calibri" pitchFamily="34" charset="0"/>
            </a:rPr>
            <a:t>Each academic year, our Statistical Consulting Center is managed by a faculty member who also teaches the consulting course during the fall semester</a:t>
          </a:r>
          <a:endParaRPr lang="en-US" sz="1900" kern="1200" dirty="0">
            <a:latin typeface="Calibri" pitchFamily="34" charset="0"/>
            <a:cs typeface="Calibri" pitchFamily="34" charset="0"/>
          </a:endParaRPr>
        </a:p>
      </dsp:txBody>
      <dsp:txXfrm>
        <a:off x="2831935" y="374823"/>
        <a:ext cx="2905593" cy="1804079"/>
      </dsp:txXfrm>
    </dsp:sp>
    <dsp:sp modelId="{F930CBE1-0B93-492D-9A0C-92307168B007}">
      <dsp:nvSpPr>
        <dsp:cNvPr id="0" name=""/>
        <dsp:cNvSpPr/>
      </dsp:nvSpPr>
      <dsp:spPr>
        <a:xfrm>
          <a:off x="596252" y="2794170"/>
          <a:ext cx="3017847" cy="1916333"/>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C505ED-06A1-401D-88CE-9DBDD68840C7}">
      <dsp:nvSpPr>
        <dsp:cNvPr id="0" name=""/>
        <dsp:cNvSpPr/>
      </dsp:nvSpPr>
      <dsp:spPr>
        <a:xfrm>
          <a:off x="931568" y="3112720"/>
          <a:ext cx="3017847" cy="1916333"/>
        </a:xfrm>
        <a:prstGeom prst="roundRect">
          <a:avLst>
            <a:gd name="adj" fmla="val 10000"/>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latin typeface="Calibri" pitchFamily="34" charset="0"/>
              <a:cs typeface="Calibri" pitchFamily="34" charset="0"/>
            </a:rPr>
            <a:t>The projects that come in to the center in the fall are handled in the </a:t>
          </a:r>
          <a:br>
            <a:rPr lang="en-US" sz="1900" kern="1200" dirty="0" smtClean="0">
              <a:latin typeface="Calibri" pitchFamily="34" charset="0"/>
              <a:cs typeface="Calibri" pitchFamily="34" charset="0"/>
            </a:rPr>
          </a:br>
          <a:r>
            <a:rPr lang="en-US" sz="1900" kern="1200" dirty="0" smtClean="0">
              <a:latin typeface="Calibri" pitchFamily="34" charset="0"/>
              <a:cs typeface="Calibri" pitchFamily="34" charset="0"/>
            </a:rPr>
            <a:t>consulting course.</a:t>
          </a:r>
          <a:endParaRPr lang="en-US" sz="1900" kern="1200" dirty="0">
            <a:latin typeface="Calibri" pitchFamily="34" charset="0"/>
            <a:cs typeface="Calibri" pitchFamily="34" charset="0"/>
          </a:endParaRPr>
        </a:p>
      </dsp:txBody>
      <dsp:txXfrm>
        <a:off x="987695" y="3168847"/>
        <a:ext cx="2905593" cy="1804079"/>
      </dsp:txXfrm>
    </dsp:sp>
    <dsp:sp modelId="{EE6E8E14-1736-4F0E-B3B3-06CD7646A59C}">
      <dsp:nvSpPr>
        <dsp:cNvPr id="0" name=""/>
        <dsp:cNvSpPr/>
      </dsp:nvSpPr>
      <dsp:spPr>
        <a:xfrm>
          <a:off x="4284732" y="2794170"/>
          <a:ext cx="3017847" cy="1916333"/>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F7B862-E470-4D32-ADDA-8683552AD643}">
      <dsp:nvSpPr>
        <dsp:cNvPr id="0" name=""/>
        <dsp:cNvSpPr/>
      </dsp:nvSpPr>
      <dsp:spPr>
        <a:xfrm>
          <a:off x="4620049" y="3112720"/>
          <a:ext cx="3017847" cy="1916333"/>
        </a:xfrm>
        <a:prstGeom prst="roundRect">
          <a:avLst>
            <a:gd name="adj" fmla="val 10000"/>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latin typeface="Calibri" pitchFamily="34" charset="0"/>
              <a:cs typeface="Calibri" pitchFamily="34" charset="0"/>
            </a:rPr>
            <a:t>Each spring, students who have excelled in the course are hired to staff the center. They are paid $12.50 per hour and work about 5 hours per week.</a:t>
          </a:r>
          <a:endParaRPr lang="en-US" sz="1900" kern="1200" dirty="0">
            <a:latin typeface="Calibri" pitchFamily="34" charset="0"/>
            <a:cs typeface="Calibri" pitchFamily="34" charset="0"/>
          </a:endParaRPr>
        </a:p>
      </dsp:txBody>
      <dsp:txXfrm>
        <a:off x="4676176" y="3168847"/>
        <a:ext cx="2905593" cy="18040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DB7225-1646-4452-9720-99AE27ED1A0E}">
      <dsp:nvSpPr>
        <dsp:cNvPr id="0" name=""/>
        <dsp:cNvSpPr/>
      </dsp:nvSpPr>
      <dsp:spPr>
        <a:xfrm>
          <a:off x="0" y="12052"/>
          <a:ext cx="7315199" cy="426423"/>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1" kern="1200" dirty="0" smtClean="0">
              <a:effectLst>
                <a:outerShdw blurRad="38100" dist="38100" dir="2700000" algn="tl">
                  <a:srgbClr val="000000">
                    <a:alpha val="43137"/>
                  </a:srgbClr>
                </a:outerShdw>
              </a:effectLst>
              <a:latin typeface="Calibri" pitchFamily="34" charset="0"/>
              <a:cs typeface="Calibri" pitchFamily="34" charset="0"/>
            </a:rPr>
            <a:t>Who are the students?</a:t>
          </a:r>
          <a:endParaRPr lang="en-US" sz="2100" b="1" kern="1200" dirty="0">
            <a:effectLst>
              <a:outerShdw blurRad="38100" dist="38100" dir="2700000" algn="tl">
                <a:srgbClr val="000000">
                  <a:alpha val="43137"/>
                </a:srgbClr>
              </a:outerShdw>
            </a:effectLst>
            <a:latin typeface="Calibri" pitchFamily="34" charset="0"/>
            <a:cs typeface="Calibri" pitchFamily="34" charset="0"/>
          </a:endParaRPr>
        </a:p>
      </dsp:txBody>
      <dsp:txXfrm>
        <a:off x="20816" y="32868"/>
        <a:ext cx="7273567" cy="384791"/>
      </dsp:txXfrm>
    </dsp:sp>
    <dsp:sp modelId="{32EFF846-E477-4819-9ACB-429CE142A095}">
      <dsp:nvSpPr>
        <dsp:cNvPr id="0" name=""/>
        <dsp:cNvSpPr/>
      </dsp:nvSpPr>
      <dsp:spPr>
        <a:xfrm>
          <a:off x="0" y="538990"/>
          <a:ext cx="7315199" cy="9599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Class size is usually 10-15 students</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Most students are statistics majors</a:t>
          </a:r>
          <a:endParaRPr lang="en-US" sz="1900" kern="1200" dirty="0">
            <a:latin typeface="Calibri" pitchFamily="34" charset="0"/>
            <a:cs typeface="Calibri" pitchFamily="34" charset="0"/>
          </a:endParaRPr>
        </a:p>
        <a:p>
          <a:pPr marL="171450" lvl="1" indent="-171450" algn="l" defTabSz="711200">
            <a:lnSpc>
              <a:spcPct val="90000"/>
            </a:lnSpc>
            <a:spcBef>
              <a:spcPct val="0"/>
            </a:spcBef>
            <a:spcAft>
              <a:spcPct val="20000"/>
            </a:spcAft>
            <a:buChar char="••"/>
          </a:pPr>
          <a:endParaRPr lang="en-US" sz="1600" kern="1200" dirty="0"/>
        </a:p>
      </dsp:txBody>
      <dsp:txXfrm>
        <a:off x="0" y="538990"/>
        <a:ext cx="7315199" cy="959962"/>
      </dsp:txXfrm>
    </dsp:sp>
    <dsp:sp modelId="{46F58B43-07D3-48D0-8107-0A6891A6BDED}">
      <dsp:nvSpPr>
        <dsp:cNvPr id="0" name=""/>
        <dsp:cNvSpPr/>
      </dsp:nvSpPr>
      <dsp:spPr>
        <a:xfrm>
          <a:off x="0" y="1371597"/>
          <a:ext cx="7315199" cy="421935"/>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1" kern="1200" dirty="0" smtClean="0">
              <a:effectLst>
                <a:outerShdw blurRad="38100" dist="38100" dir="2700000" algn="tl">
                  <a:srgbClr val="000000">
                    <a:alpha val="43137"/>
                  </a:srgbClr>
                </a:outerShdw>
              </a:effectLst>
              <a:latin typeface="Calibri" pitchFamily="34" charset="0"/>
              <a:cs typeface="Calibri" pitchFamily="34" charset="0"/>
            </a:rPr>
            <a:t>What are the prerequisites?</a:t>
          </a:r>
          <a:endParaRPr lang="en-US" sz="2100" b="1" kern="1200" dirty="0">
            <a:effectLst>
              <a:outerShdw blurRad="38100" dist="38100" dir="2700000" algn="tl">
                <a:srgbClr val="000000">
                  <a:alpha val="43137"/>
                </a:srgbClr>
              </a:outerShdw>
            </a:effectLst>
            <a:latin typeface="Calibri" pitchFamily="34" charset="0"/>
            <a:cs typeface="Calibri" pitchFamily="34" charset="0"/>
          </a:endParaRPr>
        </a:p>
      </dsp:txBody>
      <dsp:txXfrm>
        <a:off x="20597" y="1392194"/>
        <a:ext cx="7274005" cy="380741"/>
      </dsp:txXfrm>
    </dsp:sp>
    <dsp:sp modelId="{D63BB8FE-B994-468B-B521-6D773DD45A0D}">
      <dsp:nvSpPr>
        <dsp:cNvPr id="0" name=""/>
        <dsp:cNvSpPr/>
      </dsp:nvSpPr>
      <dsp:spPr>
        <a:xfrm>
          <a:off x="0" y="1904999"/>
          <a:ext cx="7315199" cy="9599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Any introductory statistics course</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Completion of either a regression or design course</a:t>
          </a:r>
          <a:endParaRPr lang="en-US" sz="1900" kern="1200" dirty="0">
            <a:latin typeface="Calibri" pitchFamily="34" charset="0"/>
            <a:cs typeface="Calibri" pitchFamily="34" charset="0"/>
          </a:endParaRPr>
        </a:p>
        <a:p>
          <a:pPr marL="171450" lvl="1" indent="-171450" algn="l" defTabSz="755650">
            <a:lnSpc>
              <a:spcPct val="90000"/>
            </a:lnSpc>
            <a:spcBef>
              <a:spcPct val="0"/>
            </a:spcBef>
            <a:spcAft>
              <a:spcPct val="20000"/>
            </a:spcAft>
            <a:buChar char="••"/>
          </a:pPr>
          <a:endParaRPr lang="en-US" sz="1700" kern="1200" dirty="0"/>
        </a:p>
      </dsp:txBody>
      <dsp:txXfrm>
        <a:off x="0" y="1904999"/>
        <a:ext cx="7315199" cy="959962"/>
      </dsp:txXfrm>
    </dsp:sp>
    <dsp:sp modelId="{4939F6E1-5E41-4AD9-8FB1-C417B74664DD}">
      <dsp:nvSpPr>
        <dsp:cNvPr id="0" name=""/>
        <dsp:cNvSpPr/>
      </dsp:nvSpPr>
      <dsp:spPr>
        <a:xfrm>
          <a:off x="0" y="2743203"/>
          <a:ext cx="7315199" cy="385585"/>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1" kern="1200" dirty="0" smtClean="0">
              <a:effectLst>
                <a:outerShdw blurRad="38100" dist="38100" dir="2700000" algn="tl">
                  <a:srgbClr val="000000">
                    <a:alpha val="43137"/>
                  </a:srgbClr>
                </a:outerShdw>
              </a:effectLst>
              <a:latin typeface="Calibri" pitchFamily="34" charset="0"/>
              <a:cs typeface="Calibri" pitchFamily="34" charset="0"/>
            </a:rPr>
            <a:t>What are the learning outcomes?</a:t>
          </a:r>
          <a:endParaRPr lang="en-US" sz="2100" b="1" kern="1200" dirty="0">
            <a:effectLst>
              <a:outerShdw blurRad="38100" dist="38100" dir="2700000" algn="tl">
                <a:srgbClr val="000000">
                  <a:alpha val="43137"/>
                </a:srgbClr>
              </a:outerShdw>
            </a:effectLst>
            <a:latin typeface="Calibri" pitchFamily="34" charset="0"/>
            <a:cs typeface="Calibri" pitchFamily="34" charset="0"/>
          </a:endParaRPr>
        </a:p>
      </dsp:txBody>
      <dsp:txXfrm>
        <a:off x="18823" y="2762026"/>
        <a:ext cx="7277553" cy="347939"/>
      </dsp:txXfrm>
    </dsp:sp>
    <dsp:sp modelId="{23379B13-BEF6-45C5-BF55-40AAC535F0C9}">
      <dsp:nvSpPr>
        <dsp:cNvPr id="0" name=""/>
        <dsp:cNvSpPr/>
      </dsp:nvSpPr>
      <dsp:spPr>
        <a:xfrm>
          <a:off x="0" y="3177974"/>
          <a:ext cx="7315199" cy="1775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The course will enhance a student’s ability to communicate with both clients </a:t>
          </a:r>
          <a:r>
            <a:rPr lang="en-US" sz="1900" kern="1200" smtClean="0">
              <a:latin typeface="Calibri" pitchFamily="34" charset="0"/>
              <a:cs typeface="Calibri" pitchFamily="34" charset="0"/>
            </a:rPr>
            <a:t>and other statisticians</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Students develop a personal philosophy of consulting and also become aware of issues statisticians encounter when consulting</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Students gain experience in analyzing data and writing summary reports</a:t>
          </a:r>
          <a:endParaRPr lang="en-US" sz="1900" kern="1200" dirty="0">
            <a:latin typeface="Calibri" pitchFamily="34" charset="0"/>
            <a:cs typeface="Calibri" pitchFamily="34" charset="0"/>
          </a:endParaRPr>
        </a:p>
      </dsp:txBody>
      <dsp:txXfrm>
        <a:off x="0" y="3177974"/>
        <a:ext cx="7315199" cy="17750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689EA6-923F-4A4D-9593-F25FBB302203}">
      <dsp:nvSpPr>
        <dsp:cNvPr id="0" name=""/>
        <dsp:cNvSpPr/>
      </dsp:nvSpPr>
      <dsp:spPr>
        <a:xfrm>
          <a:off x="7199" y="-419983"/>
          <a:ext cx="2419758" cy="1259950"/>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80010" numCol="1" spcCol="1270" anchor="t" anchorCtr="0">
          <a:noAutofit/>
        </a:bodyPr>
        <a:lstStyle/>
        <a:p>
          <a:pPr lvl="0" algn="l"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latin typeface="Calibri" pitchFamily="34" charset="0"/>
              <a:cs typeface="Calibri" pitchFamily="34" charset="0"/>
            </a:rPr>
            <a:t>Discuss the process of consulting</a:t>
          </a:r>
          <a:endParaRPr lang="en-US" sz="2100" kern="1200" dirty="0">
            <a:effectLst>
              <a:outerShdw blurRad="38100" dist="38100" dir="2700000" algn="tl">
                <a:srgbClr val="000000">
                  <a:alpha val="43137"/>
                </a:srgbClr>
              </a:outerShdw>
            </a:effectLst>
            <a:latin typeface="Calibri" pitchFamily="34" charset="0"/>
            <a:cs typeface="Calibri" pitchFamily="34" charset="0"/>
          </a:endParaRPr>
        </a:p>
      </dsp:txBody>
      <dsp:txXfrm>
        <a:off x="7199" y="-419983"/>
        <a:ext cx="2419758" cy="839966"/>
      </dsp:txXfrm>
    </dsp:sp>
    <dsp:sp modelId="{519008B9-456D-478A-8CA8-39E7582852AA}">
      <dsp:nvSpPr>
        <dsp:cNvPr id="0" name=""/>
        <dsp:cNvSpPr/>
      </dsp:nvSpPr>
      <dsp:spPr>
        <a:xfrm>
          <a:off x="248009" y="419983"/>
          <a:ext cx="2927593" cy="3733800"/>
        </a:xfrm>
        <a:prstGeom prst="roundRect">
          <a:avLst>
            <a:gd name="adj" fmla="val 10000"/>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latin typeface="Calibri" pitchFamily="34" charset="0"/>
              <a:cs typeface="Calibri" pitchFamily="34" charset="0"/>
            </a:rPr>
            <a:t>Students become aware of client expectations and the role of a consultant</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15000"/>
            </a:spcAft>
            <a:buChar char="••"/>
          </a:pPr>
          <a:r>
            <a:rPr lang="en-US" sz="1900" kern="1200" dirty="0" smtClean="0">
              <a:latin typeface="Calibri" pitchFamily="34" charset="0"/>
              <a:cs typeface="Calibri" pitchFamily="34" charset="0"/>
            </a:rPr>
            <a:t>Students learn qualities of an effective consultant</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15000"/>
            </a:spcAft>
            <a:buChar char="••"/>
          </a:pPr>
          <a:r>
            <a:rPr lang="en-US" sz="1900" kern="1200" dirty="0" smtClean="0">
              <a:latin typeface="Calibri" pitchFamily="34" charset="0"/>
              <a:cs typeface="Calibri" pitchFamily="34" charset="0"/>
            </a:rPr>
            <a:t>Students learn how to ask good questions and refine their listening skills</a:t>
          </a:r>
          <a:endParaRPr lang="en-US" sz="1900" kern="1200" dirty="0">
            <a:latin typeface="Calibri" pitchFamily="34" charset="0"/>
            <a:cs typeface="Calibri" pitchFamily="34" charset="0"/>
          </a:endParaRPr>
        </a:p>
      </dsp:txBody>
      <dsp:txXfrm>
        <a:off x="333755" y="505729"/>
        <a:ext cx="2756101" cy="3562308"/>
      </dsp:txXfrm>
    </dsp:sp>
    <dsp:sp modelId="{50EA57DF-D48D-4390-8B19-CE93847C09DB}">
      <dsp:nvSpPr>
        <dsp:cNvPr id="0" name=""/>
        <dsp:cNvSpPr/>
      </dsp:nvSpPr>
      <dsp:spPr>
        <a:xfrm>
          <a:off x="2897202" y="-300930"/>
          <a:ext cx="911276" cy="6018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l" defTabSz="177800">
            <a:lnSpc>
              <a:spcPct val="90000"/>
            </a:lnSpc>
            <a:spcBef>
              <a:spcPct val="0"/>
            </a:spcBef>
            <a:spcAft>
              <a:spcPct val="35000"/>
            </a:spcAft>
          </a:pPr>
          <a:endParaRPr lang="en-US" sz="400" kern="1200"/>
        </a:p>
      </dsp:txBody>
      <dsp:txXfrm>
        <a:off x="2897202" y="-180558"/>
        <a:ext cx="730718" cy="361117"/>
      </dsp:txXfrm>
    </dsp:sp>
    <dsp:sp modelId="{E446E3B9-52E2-46BB-B839-E77245358882}">
      <dsp:nvSpPr>
        <dsp:cNvPr id="0" name=""/>
        <dsp:cNvSpPr/>
      </dsp:nvSpPr>
      <dsp:spPr>
        <a:xfrm>
          <a:off x="4146347" y="-419983"/>
          <a:ext cx="2419758" cy="1259950"/>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80010" numCol="1" spcCol="1270" anchor="t" anchorCtr="0">
          <a:noAutofit/>
        </a:bodyPr>
        <a:lstStyle/>
        <a:p>
          <a:pPr lvl="0" algn="l"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latin typeface="Calibri" pitchFamily="34" charset="0"/>
              <a:cs typeface="Calibri" pitchFamily="34" charset="0"/>
            </a:rPr>
            <a:t>Participate in mock consulting sessions</a:t>
          </a:r>
          <a:endParaRPr lang="en-US" sz="2100" kern="1200" dirty="0">
            <a:effectLst>
              <a:outerShdw blurRad="38100" dist="38100" dir="2700000" algn="tl">
                <a:srgbClr val="000000">
                  <a:alpha val="43137"/>
                </a:srgbClr>
              </a:outerShdw>
            </a:effectLst>
            <a:latin typeface="Calibri" pitchFamily="34" charset="0"/>
            <a:cs typeface="Calibri" pitchFamily="34" charset="0"/>
          </a:endParaRPr>
        </a:p>
      </dsp:txBody>
      <dsp:txXfrm>
        <a:off x="4146347" y="-419983"/>
        <a:ext cx="2419758" cy="839966"/>
      </dsp:txXfrm>
    </dsp:sp>
    <dsp:sp modelId="{4F1000CB-B36A-4A7D-96F8-EDB05BD209D3}">
      <dsp:nvSpPr>
        <dsp:cNvPr id="0" name=""/>
        <dsp:cNvSpPr/>
      </dsp:nvSpPr>
      <dsp:spPr>
        <a:xfrm>
          <a:off x="4393909" y="419983"/>
          <a:ext cx="2914091" cy="3733800"/>
        </a:xfrm>
        <a:prstGeom prst="roundRect">
          <a:avLst>
            <a:gd name="adj" fmla="val 10000"/>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latin typeface="Calibri" pitchFamily="34" charset="0"/>
              <a:cs typeface="Calibri" pitchFamily="34" charset="0"/>
            </a:rPr>
            <a:t>In preparation for meetings with actual clients, students practice with mock clients and receive feedback from this client, the instructor, and their peers</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15000"/>
            </a:spcAft>
            <a:buChar char="••"/>
          </a:pPr>
          <a:r>
            <a:rPr lang="en-US" sz="1900" kern="1200" dirty="0" smtClean="0">
              <a:latin typeface="Calibri" pitchFamily="34" charset="0"/>
              <a:cs typeface="Calibri" pitchFamily="34" charset="0"/>
            </a:rPr>
            <a:t>Mock clients are typically past clients of the Consulting Center or other instructors</a:t>
          </a:r>
          <a:endParaRPr lang="en-US" sz="1900" kern="1200" dirty="0">
            <a:latin typeface="Calibri" pitchFamily="34" charset="0"/>
            <a:cs typeface="Calibri" pitchFamily="34" charset="0"/>
          </a:endParaRPr>
        </a:p>
      </dsp:txBody>
      <dsp:txXfrm>
        <a:off x="4479260" y="505334"/>
        <a:ext cx="2743389" cy="35630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22B63-60DE-4B78-88B4-E552088674B8}">
      <dsp:nvSpPr>
        <dsp:cNvPr id="0" name=""/>
        <dsp:cNvSpPr/>
      </dsp:nvSpPr>
      <dsp:spPr>
        <a:xfrm>
          <a:off x="0" y="118924"/>
          <a:ext cx="7315199" cy="472546"/>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effectLst>
                <a:outerShdw blurRad="38100" dist="38100" dir="2700000" algn="tl">
                  <a:srgbClr val="000000">
                    <a:alpha val="43137"/>
                  </a:srgbClr>
                </a:outerShdw>
              </a:effectLst>
              <a:latin typeface="Calibri" pitchFamily="34" charset="0"/>
              <a:cs typeface="Calibri" pitchFamily="34" charset="0"/>
            </a:rPr>
            <a:t>Write reflections on relevant reading assignments</a:t>
          </a:r>
          <a:endParaRPr lang="en-US" sz="2100" b="1" kern="1200" dirty="0">
            <a:effectLst>
              <a:outerShdw blurRad="38100" dist="38100" dir="2700000" algn="tl">
                <a:srgbClr val="000000">
                  <a:alpha val="43137"/>
                </a:srgbClr>
              </a:outerShdw>
            </a:effectLst>
            <a:latin typeface="Calibri" pitchFamily="34" charset="0"/>
            <a:cs typeface="Calibri" pitchFamily="34" charset="0"/>
          </a:endParaRPr>
        </a:p>
      </dsp:txBody>
      <dsp:txXfrm>
        <a:off x="23068" y="141992"/>
        <a:ext cx="7269063" cy="426410"/>
      </dsp:txXfrm>
    </dsp:sp>
    <dsp:sp modelId="{E4E62EF0-F58A-47B9-A959-EAE7900E04A3}">
      <dsp:nvSpPr>
        <dsp:cNvPr id="0" name=""/>
        <dsp:cNvSpPr/>
      </dsp:nvSpPr>
      <dsp:spPr>
        <a:xfrm>
          <a:off x="0" y="691649"/>
          <a:ext cx="7315199" cy="1622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u="none" kern="1200" dirty="0" smtClean="0">
              <a:latin typeface="Calibri" pitchFamily="34" charset="0"/>
              <a:cs typeface="Calibri" pitchFamily="34" charset="0"/>
            </a:rPr>
            <a:t>Selected readings from </a:t>
          </a:r>
          <a:r>
            <a:rPr lang="en-US" sz="1900" i="1" u="none" kern="1200" dirty="0" smtClean="0">
              <a:latin typeface="Calibri" pitchFamily="34" charset="0"/>
              <a:cs typeface="Calibri" pitchFamily="34" charset="0"/>
            </a:rPr>
            <a:t>Statistical Consulting</a:t>
          </a:r>
          <a:r>
            <a:rPr lang="en-US" sz="1900" u="none" kern="1200" dirty="0" smtClean="0">
              <a:latin typeface="Calibri" pitchFamily="34" charset="0"/>
              <a:cs typeface="Calibri" pitchFamily="34" charset="0"/>
            </a:rPr>
            <a:t>… by Janice </a:t>
          </a:r>
          <a:r>
            <a:rPr lang="en-US" sz="1900" u="none" kern="1200" dirty="0" err="1" smtClean="0">
              <a:latin typeface="Calibri" pitchFamily="34" charset="0"/>
              <a:cs typeface="Calibri" pitchFamily="34" charset="0"/>
            </a:rPr>
            <a:t>Derr</a:t>
          </a:r>
          <a:endParaRPr lang="en-US" sz="1900" u="none"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u="none" kern="1200" dirty="0" smtClean="0">
              <a:latin typeface="Calibri" pitchFamily="34" charset="0"/>
              <a:cs typeface="Calibri" pitchFamily="34" charset="0"/>
            </a:rPr>
            <a:t>“Ethical Guidelines for Statistical Practice” from the ASA</a:t>
          </a:r>
          <a:endParaRPr lang="en-US" sz="1900" u="none"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u="none" kern="1200" dirty="0" smtClean="0">
              <a:latin typeface="Calibri" pitchFamily="34" charset="0"/>
              <a:cs typeface="Calibri" pitchFamily="34" charset="0"/>
            </a:rPr>
            <a:t>“The Impertinent Questioner…” by </a:t>
          </a:r>
          <a:r>
            <a:rPr lang="en-US" sz="1900" u="none" kern="1200" dirty="0" err="1" smtClean="0">
              <a:latin typeface="Calibri" pitchFamily="34" charset="0"/>
              <a:cs typeface="Calibri" pitchFamily="34" charset="0"/>
            </a:rPr>
            <a:t>Willliam</a:t>
          </a:r>
          <a:r>
            <a:rPr lang="en-US" sz="1900" u="none" kern="1200" dirty="0" smtClean="0">
              <a:latin typeface="Calibri" pitchFamily="34" charset="0"/>
              <a:cs typeface="Calibri" pitchFamily="34" charset="0"/>
            </a:rPr>
            <a:t> Lurie</a:t>
          </a:r>
          <a:endParaRPr lang="en-US" sz="1900" u="none"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u="none" kern="1200" dirty="0" smtClean="0">
              <a:latin typeface="Calibri" pitchFamily="34" charset="0"/>
              <a:cs typeface="Calibri" pitchFamily="34" charset="0"/>
            </a:rPr>
            <a:t>“Some General Remarks on Consulting …” by Cuthbert Daniel</a:t>
          </a:r>
          <a:endParaRPr lang="en-US" sz="1900" u="none"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u="none" kern="1200" dirty="0" smtClean="0">
              <a:latin typeface="Calibri" pitchFamily="34" charset="0"/>
              <a:cs typeface="Calibri" pitchFamily="34" charset="0"/>
            </a:rPr>
            <a:t>“The Practice of Statistics…” by William G. Hunter</a:t>
          </a:r>
          <a:endParaRPr lang="en-US" sz="1900" u="none" kern="1200" dirty="0">
            <a:latin typeface="Calibri" pitchFamily="34" charset="0"/>
            <a:cs typeface="Calibri" pitchFamily="34" charset="0"/>
          </a:endParaRPr>
        </a:p>
      </dsp:txBody>
      <dsp:txXfrm>
        <a:off x="0" y="691649"/>
        <a:ext cx="7315199" cy="1622879"/>
      </dsp:txXfrm>
    </dsp:sp>
    <dsp:sp modelId="{AAFD33B4-4177-49A0-8C03-94C1D2AE0FFE}">
      <dsp:nvSpPr>
        <dsp:cNvPr id="0" name=""/>
        <dsp:cNvSpPr/>
      </dsp:nvSpPr>
      <dsp:spPr>
        <a:xfrm>
          <a:off x="0" y="2431141"/>
          <a:ext cx="7315199" cy="464459"/>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effectLst>
                <a:outerShdw blurRad="38100" dist="38100" dir="2700000" algn="tl">
                  <a:srgbClr val="000000">
                    <a:alpha val="43137"/>
                  </a:srgbClr>
                </a:outerShdw>
              </a:effectLst>
              <a:latin typeface="Calibri" pitchFamily="34" charset="0"/>
              <a:cs typeface="Calibri" pitchFamily="34" charset="0"/>
            </a:rPr>
            <a:t>Interact with experienced statistical consultants</a:t>
          </a:r>
          <a:endParaRPr lang="en-US" sz="2100" b="1" kern="1200" dirty="0">
            <a:effectLst>
              <a:outerShdw blurRad="38100" dist="38100" dir="2700000" algn="tl">
                <a:srgbClr val="000000">
                  <a:alpha val="43137"/>
                </a:srgbClr>
              </a:outerShdw>
            </a:effectLst>
            <a:latin typeface="Calibri" pitchFamily="34" charset="0"/>
            <a:cs typeface="Calibri" pitchFamily="34" charset="0"/>
          </a:endParaRPr>
        </a:p>
      </dsp:txBody>
      <dsp:txXfrm>
        <a:off x="22673" y="2453814"/>
        <a:ext cx="7269853" cy="419113"/>
      </dsp:txXfrm>
    </dsp:sp>
    <dsp:sp modelId="{67B4A3FB-955B-421F-8924-C2E356EAF92B}">
      <dsp:nvSpPr>
        <dsp:cNvPr id="0" name=""/>
        <dsp:cNvSpPr/>
      </dsp:nvSpPr>
      <dsp:spPr>
        <a:xfrm>
          <a:off x="0" y="2971796"/>
          <a:ext cx="7315199"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Students interview experienced statistical consultants</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If possible, students observe consulting sessions led by other faculty</a:t>
          </a:r>
          <a:endParaRPr lang="en-US" sz="1900" kern="1200" dirty="0">
            <a:latin typeface="Calibri" pitchFamily="34" charset="0"/>
            <a:cs typeface="Calibri" pitchFamily="34" charset="0"/>
          </a:endParaRPr>
        </a:p>
      </dsp:txBody>
      <dsp:txXfrm>
        <a:off x="0" y="2971796"/>
        <a:ext cx="7315199" cy="1059840"/>
      </dsp:txXfrm>
    </dsp:sp>
    <dsp:sp modelId="{967803FE-B994-4640-BF77-7DEC80A717A3}">
      <dsp:nvSpPr>
        <dsp:cNvPr id="0" name=""/>
        <dsp:cNvSpPr/>
      </dsp:nvSpPr>
      <dsp:spPr>
        <a:xfrm>
          <a:off x="0" y="3795257"/>
          <a:ext cx="7315199" cy="471947"/>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ctr" defTabSz="933450">
            <a:lnSpc>
              <a:spcPct val="90000"/>
            </a:lnSpc>
            <a:spcBef>
              <a:spcPct val="0"/>
            </a:spcBef>
            <a:spcAft>
              <a:spcPct val="35000"/>
            </a:spcAft>
          </a:pPr>
          <a:r>
            <a:rPr lang="en-US" sz="2100" b="1" kern="1200" dirty="0" smtClean="0">
              <a:effectLst>
                <a:outerShdw blurRad="38100" dist="38100" dir="2700000" algn="tl">
                  <a:srgbClr val="000000">
                    <a:alpha val="43137"/>
                  </a:srgbClr>
                </a:outerShdw>
              </a:effectLst>
              <a:latin typeface="Calibri" pitchFamily="34" charset="0"/>
              <a:cs typeface="Calibri" pitchFamily="34" charset="0"/>
            </a:rPr>
            <a:t>Analyze data, write summaries, and present to mock clients</a:t>
          </a:r>
          <a:endParaRPr lang="en-US" sz="2100" b="1" kern="1200" dirty="0">
            <a:effectLst>
              <a:outerShdw blurRad="38100" dist="38100" dir="2700000" algn="tl">
                <a:srgbClr val="000000">
                  <a:alpha val="43137"/>
                </a:srgbClr>
              </a:outerShdw>
            </a:effectLst>
            <a:latin typeface="Calibri" pitchFamily="34" charset="0"/>
            <a:cs typeface="Calibri" pitchFamily="34" charset="0"/>
          </a:endParaRPr>
        </a:p>
      </dsp:txBody>
      <dsp:txXfrm>
        <a:off x="23039" y="3818296"/>
        <a:ext cx="7269121" cy="425869"/>
      </dsp:txXfrm>
    </dsp:sp>
    <dsp:sp modelId="{945A4AAD-F4AE-4526-9BFB-A38261390203}">
      <dsp:nvSpPr>
        <dsp:cNvPr id="0" name=""/>
        <dsp:cNvSpPr/>
      </dsp:nvSpPr>
      <dsp:spPr>
        <a:xfrm>
          <a:off x="0" y="4350359"/>
          <a:ext cx="7315199"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Course does not focus on analysis of data, but these mock projects  allow some time for a brief review of common statistical techniques</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Feedback on both oral and written communication skills is essential</a:t>
          </a:r>
          <a:endParaRPr lang="en-US" sz="1900" kern="1200" dirty="0">
            <a:latin typeface="Calibri" pitchFamily="34" charset="0"/>
            <a:cs typeface="Calibri" pitchFamily="34" charset="0"/>
          </a:endParaRPr>
        </a:p>
      </dsp:txBody>
      <dsp:txXfrm>
        <a:off x="0" y="4350359"/>
        <a:ext cx="7315199" cy="1059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22B63-60DE-4B78-88B4-E552088674B8}">
      <dsp:nvSpPr>
        <dsp:cNvPr id="0" name=""/>
        <dsp:cNvSpPr/>
      </dsp:nvSpPr>
      <dsp:spPr>
        <a:xfrm>
          <a:off x="0" y="0"/>
          <a:ext cx="7467600" cy="472546"/>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effectLst>
                <a:outerShdw blurRad="38100" dist="38100" dir="2700000" algn="tl">
                  <a:srgbClr val="000000">
                    <a:alpha val="43137"/>
                  </a:srgbClr>
                </a:outerShdw>
              </a:effectLst>
              <a:latin typeface="Calibri" pitchFamily="34" charset="0"/>
              <a:cs typeface="Calibri" pitchFamily="34" charset="0"/>
            </a:rPr>
            <a:t>Meet with actual clients</a:t>
          </a:r>
          <a:endParaRPr lang="en-US" sz="2100" b="1" kern="1200" dirty="0">
            <a:effectLst>
              <a:outerShdw blurRad="38100" dist="38100" dir="2700000" algn="tl">
                <a:srgbClr val="000000">
                  <a:alpha val="43137"/>
                </a:srgbClr>
              </a:outerShdw>
            </a:effectLst>
            <a:latin typeface="Calibri" pitchFamily="34" charset="0"/>
            <a:cs typeface="Calibri" pitchFamily="34" charset="0"/>
          </a:endParaRPr>
        </a:p>
      </dsp:txBody>
      <dsp:txXfrm>
        <a:off x="23068" y="23068"/>
        <a:ext cx="7421464" cy="426410"/>
      </dsp:txXfrm>
    </dsp:sp>
    <dsp:sp modelId="{E4E62EF0-F58A-47B9-A959-EAE7900E04A3}">
      <dsp:nvSpPr>
        <dsp:cNvPr id="0" name=""/>
        <dsp:cNvSpPr/>
      </dsp:nvSpPr>
      <dsp:spPr>
        <a:xfrm>
          <a:off x="0" y="609597"/>
          <a:ext cx="7467600" cy="1258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096"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u="none" kern="1200" dirty="0" smtClean="0">
              <a:latin typeface="Calibri" pitchFamily="34" charset="0"/>
              <a:cs typeface="Calibri" pitchFamily="34" charset="0"/>
            </a:rPr>
            <a:t>Internal clients have included individuals from the Department of Biology, Nursing, Business Administration, and Social Work</a:t>
          </a:r>
          <a:endParaRPr lang="en-US" sz="1900" u="none"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u="none" kern="1200" dirty="0" smtClean="0">
              <a:latin typeface="Calibri" pitchFamily="34" charset="0"/>
              <a:cs typeface="Calibri" pitchFamily="34" charset="0"/>
            </a:rPr>
            <a:t>External clients have included the Minnesota Academy of the Sciences</a:t>
          </a:r>
          <a:endParaRPr lang="en-US" sz="1900" u="none"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u="none" kern="1200" dirty="0" smtClean="0">
              <a:latin typeface="Calibri" pitchFamily="34" charset="0"/>
              <a:cs typeface="Calibri" pitchFamily="34" charset="0"/>
            </a:rPr>
            <a:t>Clients meet with students during class time, if possible </a:t>
          </a:r>
          <a:endParaRPr lang="en-US" sz="1900" u="none" kern="1200" dirty="0">
            <a:latin typeface="Calibri" pitchFamily="34" charset="0"/>
            <a:cs typeface="Calibri" pitchFamily="34" charset="0"/>
          </a:endParaRPr>
        </a:p>
      </dsp:txBody>
      <dsp:txXfrm>
        <a:off x="0" y="609597"/>
        <a:ext cx="7467600" cy="1258560"/>
      </dsp:txXfrm>
    </dsp:sp>
    <dsp:sp modelId="{AAFD33B4-4177-49A0-8C03-94C1D2AE0FFE}">
      <dsp:nvSpPr>
        <dsp:cNvPr id="0" name=""/>
        <dsp:cNvSpPr/>
      </dsp:nvSpPr>
      <dsp:spPr>
        <a:xfrm>
          <a:off x="0" y="2045058"/>
          <a:ext cx="7467600" cy="412654"/>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effectLst>
                <a:outerShdw blurRad="38100" dist="38100" dir="2700000" algn="tl">
                  <a:srgbClr val="000000">
                    <a:alpha val="43137"/>
                  </a:srgbClr>
                </a:outerShdw>
              </a:effectLst>
              <a:latin typeface="Calibri" pitchFamily="34" charset="0"/>
              <a:cs typeface="Calibri" pitchFamily="34" charset="0"/>
            </a:rPr>
            <a:t>Analyze data, write summaries, and present to clients</a:t>
          </a:r>
          <a:endParaRPr lang="en-US" sz="2100" b="1" kern="1200" dirty="0">
            <a:effectLst>
              <a:outerShdw blurRad="38100" dist="38100" dir="2700000" algn="tl">
                <a:srgbClr val="000000">
                  <a:alpha val="43137"/>
                </a:srgbClr>
              </a:outerShdw>
            </a:effectLst>
            <a:latin typeface="Calibri" pitchFamily="34" charset="0"/>
            <a:cs typeface="Calibri" pitchFamily="34" charset="0"/>
          </a:endParaRPr>
        </a:p>
      </dsp:txBody>
      <dsp:txXfrm>
        <a:off x="20144" y="2065202"/>
        <a:ext cx="7427312" cy="372366"/>
      </dsp:txXfrm>
    </dsp:sp>
    <dsp:sp modelId="{67B4A3FB-955B-421F-8924-C2E356EAF92B}">
      <dsp:nvSpPr>
        <dsp:cNvPr id="0" name=""/>
        <dsp:cNvSpPr/>
      </dsp:nvSpPr>
      <dsp:spPr>
        <a:xfrm>
          <a:off x="0" y="2237166"/>
          <a:ext cx="7467600" cy="27158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096" tIns="24130" rIns="135128" bIns="24130" numCol="1" spcCol="1270" anchor="t" anchorCtr="0">
          <a:noAutofit/>
        </a:bodyPr>
        <a:lstStyle/>
        <a:p>
          <a:pPr marL="171450" lvl="1" indent="-171450" algn="l" defTabSz="844550">
            <a:lnSpc>
              <a:spcPct val="90000"/>
            </a:lnSpc>
            <a:spcBef>
              <a:spcPct val="0"/>
            </a:spcBef>
            <a:spcAft>
              <a:spcPct val="20000"/>
            </a:spcAft>
            <a:buChar char="••"/>
          </a:pP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Projects are assigned to a team of 2-3 students</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Class time is devoted to meeting with clients, discussing projects, briefly reviewing or introducing statistical techniques necessary for each analysis, and working on projects</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Students use a variety of software packages</a:t>
          </a:r>
          <a:endParaRPr lang="en-US" sz="1900" kern="1200" dirty="0">
            <a:latin typeface="Calibri" pitchFamily="34" charset="0"/>
            <a:cs typeface="Calibri" pitchFamily="34" charset="0"/>
          </a:endParaRPr>
        </a:p>
        <a:p>
          <a:pPr marL="171450" lvl="1" indent="-171450" algn="l" defTabSz="844550">
            <a:lnSpc>
              <a:spcPct val="90000"/>
            </a:lnSpc>
            <a:spcBef>
              <a:spcPct val="0"/>
            </a:spcBef>
            <a:spcAft>
              <a:spcPct val="20000"/>
            </a:spcAft>
            <a:buChar char="••"/>
          </a:pPr>
          <a:r>
            <a:rPr lang="en-US" sz="1900" kern="1200" dirty="0" smtClean="0">
              <a:latin typeface="Calibri" pitchFamily="34" charset="0"/>
              <a:cs typeface="Calibri" pitchFamily="34" charset="0"/>
            </a:rPr>
            <a:t>Students choose appropriate methods for analyzing the data and provide both a written report and an oral presentation of the results to the instructor, their peers, and the client</a:t>
          </a:r>
          <a:endParaRPr lang="en-US" sz="1900" kern="1200" dirty="0">
            <a:latin typeface="Calibri" pitchFamily="34" charset="0"/>
            <a:cs typeface="Calibri" pitchFamily="34" charset="0"/>
          </a:endParaRPr>
        </a:p>
      </dsp:txBody>
      <dsp:txXfrm>
        <a:off x="0" y="2237166"/>
        <a:ext cx="7467600" cy="27158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BF1BC-0D73-4CFE-942F-DAE46271698A}">
      <dsp:nvSpPr>
        <dsp:cNvPr id="0" name=""/>
        <dsp:cNvSpPr/>
      </dsp:nvSpPr>
      <dsp:spPr>
        <a:xfrm rot="5400000">
          <a:off x="4464766" y="-2408796"/>
          <a:ext cx="1351359" cy="6175720"/>
        </a:xfrm>
        <a:prstGeom prst="round2SameRect">
          <a:avLst/>
        </a:prstGeom>
        <a:solidFill>
          <a:schemeClr val="accent1">
            <a:alpha val="90000"/>
            <a:tint val="40000"/>
            <a:hueOff val="0"/>
            <a:satOff val="0"/>
            <a:lumOff val="0"/>
            <a:alphaOff val="0"/>
          </a:schemeClr>
        </a:solidFill>
        <a:ln w="285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Calibri" pitchFamily="34" charset="0"/>
              <a:cs typeface="Calibri" pitchFamily="34" charset="0"/>
            </a:rPr>
            <a:t>The client had administered a pre/post survey involving  5-point </a:t>
          </a:r>
          <a:r>
            <a:rPr lang="en-US" sz="1600" kern="1200" dirty="0" err="1" smtClean="0">
              <a:latin typeface="Calibri" pitchFamily="34" charset="0"/>
              <a:cs typeface="Calibri" pitchFamily="34" charset="0"/>
            </a:rPr>
            <a:t>Likert</a:t>
          </a:r>
          <a:r>
            <a:rPr lang="en-US" sz="1600" kern="1200" dirty="0" smtClean="0">
              <a:latin typeface="Calibri" pitchFamily="34" charset="0"/>
              <a:cs typeface="Calibri" pitchFamily="34" charset="0"/>
            </a:rPr>
            <a:t> scale outcomes</a:t>
          </a:r>
          <a:endParaRPr lang="en-US" sz="1600" kern="1200" dirty="0">
            <a:latin typeface="Calibri" pitchFamily="34" charset="0"/>
            <a:cs typeface="Calibri" pitchFamily="34" charset="0"/>
          </a:endParaRPr>
        </a:p>
        <a:p>
          <a:pPr marL="171450" lvl="1" indent="-171450" algn="l" defTabSz="711200">
            <a:lnSpc>
              <a:spcPct val="90000"/>
            </a:lnSpc>
            <a:spcBef>
              <a:spcPct val="0"/>
            </a:spcBef>
            <a:spcAft>
              <a:spcPct val="15000"/>
            </a:spcAft>
            <a:buChar char="••"/>
          </a:pPr>
          <a:r>
            <a:rPr lang="en-US" sz="1600" kern="1200" dirty="0" smtClean="0">
              <a:latin typeface="Calibri" pitchFamily="34" charset="0"/>
              <a:cs typeface="Calibri" pitchFamily="34" charset="0"/>
            </a:rPr>
            <a:t>Students used a paired t-test to analyze the data</a:t>
          </a:r>
          <a:endParaRPr lang="en-US" sz="1600" kern="1200" dirty="0">
            <a:latin typeface="Calibri" pitchFamily="34" charset="0"/>
            <a:cs typeface="Calibri" pitchFamily="34" charset="0"/>
          </a:endParaRPr>
        </a:p>
        <a:p>
          <a:pPr marL="171450" lvl="1" indent="-171450" algn="l" defTabSz="711200">
            <a:lnSpc>
              <a:spcPct val="90000"/>
            </a:lnSpc>
            <a:spcBef>
              <a:spcPct val="0"/>
            </a:spcBef>
            <a:spcAft>
              <a:spcPct val="15000"/>
            </a:spcAft>
            <a:buChar char="••"/>
          </a:pPr>
          <a:r>
            <a:rPr lang="en-US" sz="1600" kern="1200" dirty="0" smtClean="0">
              <a:latin typeface="Calibri" pitchFamily="34" charset="0"/>
              <a:cs typeface="Calibri" pitchFamily="34" charset="0"/>
            </a:rPr>
            <a:t>Students also researched and implemented </a:t>
          </a:r>
          <a:r>
            <a:rPr lang="en-US" sz="1600" kern="1200" dirty="0" err="1" smtClean="0">
              <a:latin typeface="Calibri" pitchFamily="34" charset="0"/>
              <a:cs typeface="Calibri" pitchFamily="34" charset="0"/>
            </a:rPr>
            <a:t>Bowker’s</a:t>
          </a:r>
          <a:r>
            <a:rPr lang="en-US" sz="1600" kern="1200" dirty="0" smtClean="0">
              <a:latin typeface="Calibri" pitchFamily="34" charset="0"/>
              <a:cs typeface="Calibri" pitchFamily="34" charset="0"/>
            </a:rPr>
            <a:t> test of symmetry to confirm the effect of the intervention</a:t>
          </a:r>
          <a:endParaRPr lang="en-US" sz="1600" kern="1200" dirty="0">
            <a:latin typeface="Calibri" pitchFamily="34" charset="0"/>
            <a:cs typeface="Calibri" pitchFamily="34" charset="0"/>
          </a:endParaRPr>
        </a:p>
      </dsp:txBody>
      <dsp:txXfrm rot="-5400000">
        <a:off x="2052586" y="69352"/>
        <a:ext cx="6109752" cy="1219423"/>
      </dsp:txXfrm>
    </dsp:sp>
    <dsp:sp modelId="{2393E632-DCF3-4B0E-BD4D-0180BD5E2C09}">
      <dsp:nvSpPr>
        <dsp:cNvPr id="0" name=""/>
        <dsp:cNvSpPr/>
      </dsp:nvSpPr>
      <dsp:spPr>
        <a:xfrm>
          <a:off x="1293" y="30"/>
          <a:ext cx="2051292" cy="1358065"/>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US" sz="1900" b="1" kern="1200" dirty="0" smtClean="0">
              <a:effectLst>
                <a:outerShdw blurRad="38100" dist="38100" dir="2700000" algn="tl">
                  <a:srgbClr val="000000">
                    <a:alpha val="43137"/>
                  </a:srgbClr>
                </a:outerShdw>
              </a:effectLst>
              <a:latin typeface="Calibri" pitchFamily="34" charset="0"/>
              <a:cs typeface="Calibri" pitchFamily="34" charset="0"/>
            </a:rPr>
            <a:t>Measuring the Effect of an Intervention </a:t>
          </a:r>
          <a:r>
            <a:rPr lang="en-US" sz="1900" kern="1200" dirty="0" smtClean="0">
              <a:latin typeface="Calibri" pitchFamily="34" charset="0"/>
              <a:cs typeface="Calibri" pitchFamily="34" charset="0"/>
            </a:rPr>
            <a:t/>
          </a:r>
          <a:br>
            <a:rPr lang="en-US" sz="1900" kern="1200" dirty="0" smtClean="0">
              <a:latin typeface="Calibri" pitchFamily="34" charset="0"/>
              <a:cs typeface="Calibri" pitchFamily="34" charset="0"/>
            </a:rPr>
          </a:br>
          <a:r>
            <a:rPr lang="en-US" sz="1500" kern="1200" dirty="0" smtClean="0">
              <a:latin typeface="Calibri" pitchFamily="34" charset="0"/>
              <a:cs typeface="Calibri" pitchFamily="34" charset="0"/>
            </a:rPr>
            <a:t>Client: Nursing faculty</a:t>
          </a:r>
          <a:endParaRPr lang="en-US" sz="1500" kern="1200" dirty="0">
            <a:latin typeface="Calibri" pitchFamily="34" charset="0"/>
            <a:cs typeface="Calibri" pitchFamily="34" charset="0"/>
          </a:endParaRPr>
        </a:p>
      </dsp:txBody>
      <dsp:txXfrm>
        <a:off x="67588" y="66325"/>
        <a:ext cx="1918702" cy="1225475"/>
      </dsp:txXfrm>
    </dsp:sp>
    <dsp:sp modelId="{3AF1043D-0459-4FCF-917B-ACEE4990C041}">
      <dsp:nvSpPr>
        <dsp:cNvPr id="0" name=""/>
        <dsp:cNvSpPr/>
      </dsp:nvSpPr>
      <dsp:spPr>
        <a:xfrm rot="5400000">
          <a:off x="4325523" y="-833407"/>
          <a:ext cx="1624915" cy="6176842"/>
        </a:xfrm>
        <a:prstGeom prst="round2SameRect">
          <a:avLst/>
        </a:prstGeom>
        <a:solidFill>
          <a:schemeClr val="accent1">
            <a:alpha val="90000"/>
            <a:tint val="40000"/>
            <a:hueOff val="0"/>
            <a:satOff val="0"/>
            <a:lumOff val="0"/>
            <a:alphaOff val="0"/>
          </a:schemeClr>
        </a:solidFill>
        <a:ln w="285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Calibri" pitchFamily="34" charset="0"/>
              <a:cs typeface="Calibri" pitchFamily="34" charset="0"/>
            </a:rPr>
            <a:t>The client had implemented two methods for teaching students how to solve problems in an operations management class</a:t>
          </a:r>
          <a:endParaRPr lang="en-US" sz="1600" kern="1200" dirty="0">
            <a:latin typeface="Calibri" pitchFamily="34" charset="0"/>
            <a:cs typeface="Calibri" pitchFamily="34" charset="0"/>
          </a:endParaRPr>
        </a:p>
        <a:p>
          <a:pPr marL="171450" lvl="1" indent="-171450" algn="l" defTabSz="711200">
            <a:lnSpc>
              <a:spcPct val="90000"/>
            </a:lnSpc>
            <a:spcBef>
              <a:spcPct val="0"/>
            </a:spcBef>
            <a:spcAft>
              <a:spcPct val="15000"/>
            </a:spcAft>
            <a:buChar char="••"/>
          </a:pPr>
          <a:r>
            <a:rPr lang="en-US" sz="1600" kern="1200" dirty="0" smtClean="0">
              <a:latin typeface="Calibri" pitchFamily="34" charset="0"/>
              <a:cs typeface="Calibri" pitchFamily="34" charset="0"/>
            </a:rPr>
            <a:t>Data consisted of scores on a final assessment and GPA for students from both groups</a:t>
          </a:r>
          <a:endParaRPr lang="en-US" sz="1600" kern="1200" dirty="0">
            <a:latin typeface="Calibri" pitchFamily="34" charset="0"/>
            <a:cs typeface="Calibri" pitchFamily="34" charset="0"/>
          </a:endParaRPr>
        </a:p>
        <a:p>
          <a:pPr marL="171450" lvl="1" indent="-171450" algn="l" defTabSz="711200">
            <a:lnSpc>
              <a:spcPct val="90000"/>
            </a:lnSpc>
            <a:spcBef>
              <a:spcPct val="0"/>
            </a:spcBef>
            <a:spcAft>
              <a:spcPct val="15000"/>
            </a:spcAft>
            <a:buChar char="••"/>
          </a:pPr>
          <a:r>
            <a:rPr lang="en-US" sz="1600" kern="1200" dirty="0" smtClean="0">
              <a:latin typeface="Calibri" pitchFamily="34" charset="0"/>
              <a:cs typeface="Calibri" pitchFamily="34" charset="0"/>
            </a:rPr>
            <a:t>Consulting students used analysis of covariance and found no significant difference in the two teaching methods</a:t>
          </a:r>
          <a:endParaRPr lang="en-US" sz="1600" kern="1200" dirty="0">
            <a:latin typeface="Calibri" pitchFamily="34" charset="0"/>
            <a:cs typeface="Calibri" pitchFamily="34" charset="0"/>
          </a:endParaRPr>
        </a:p>
      </dsp:txBody>
      <dsp:txXfrm rot="-5400000">
        <a:off x="2049560" y="1521878"/>
        <a:ext cx="6097520" cy="1466271"/>
      </dsp:txXfrm>
    </dsp:sp>
    <dsp:sp modelId="{62BE41A3-69D9-4466-95A1-52E7FD662152}">
      <dsp:nvSpPr>
        <dsp:cNvPr id="0" name=""/>
        <dsp:cNvSpPr/>
      </dsp:nvSpPr>
      <dsp:spPr>
        <a:xfrm>
          <a:off x="1293" y="1534333"/>
          <a:ext cx="2048265" cy="1441359"/>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ts val="600"/>
            </a:spcAft>
          </a:pPr>
          <a:r>
            <a:rPr lang="en-US" sz="1900" b="1" kern="1200" dirty="0" smtClean="0">
              <a:effectLst>
                <a:outerShdw blurRad="38100" dist="38100" dir="2700000" algn="tl">
                  <a:srgbClr val="000000">
                    <a:alpha val="43137"/>
                  </a:srgbClr>
                </a:outerShdw>
              </a:effectLst>
              <a:latin typeface="Calibri" pitchFamily="34" charset="0"/>
              <a:cs typeface="Calibri" pitchFamily="34" charset="0"/>
            </a:rPr>
            <a:t>Comparing Two Teaching Methods</a:t>
          </a:r>
          <a:r>
            <a:rPr lang="en-US" sz="1900" kern="1200" dirty="0" smtClean="0">
              <a:latin typeface="Calibri" pitchFamily="34" charset="0"/>
              <a:cs typeface="Calibri" pitchFamily="34" charset="0"/>
            </a:rPr>
            <a:t/>
          </a:r>
          <a:br>
            <a:rPr lang="en-US" sz="1900" kern="1200" dirty="0" smtClean="0">
              <a:latin typeface="Calibri" pitchFamily="34" charset="0"/>
              <a:cs typeface="Calibri" pitchFamily="34" charset="0"/>
            </a:rPr>
          </a:br>
          <a:r>
            <a:rPr lang="en-US" sz="1500" kern="1200" dirty="0" smtClean="0">
              <a:latin typeface="Calibri" pitchFamily="34" charset="0"/>
              <a:cs typeface="Calibri" pitchFamily="34" charset="0"/>
            </a:rPr>
            <a:t>Client: Business Admin. faculty</a:t>
          </a:r>
          <a:endParaRPr lang="en-US" sz="1500" kern="1200" dirty="0">
            <a:latin typeface="Calibri" pitchFamily="34" charset="0"/>
            <a:cs typeface="Calibri" pitchFamily="34" charset="0"/>
          </a:endParaRPr>
        </a:p>
      </dsp:txBody>
      <dsp:txXfrm>
        <a:off x="71654" y="1604694"/>
        <a:ext cx="1907543" cy="1300637"/>
      </dsp:txXfrm>
    </dsp:sp>
    <dsp:sp modelId="{0BA87E0D-A4C7-4F82-8177-24EA04E38993}">
      <dsp:nvSpPr>
        <dsp:cNvPr id="0" name=""/>
        <dsp:cNvSpPr/>
      </dsp:nvSpPr>
      <dsp:spPr>
        <a:xfrm rot="5400000">
          <a:off x="4184177" y="1023574"/>
          <a:ext cx="1928038" cy="6162805"/>
        </a:xfrm>
        <a:prstGeom prst="round2SameRect">
          <a:avLst/>
        </a:prstGeom>
        <a:solidFill>
          <a:schemeClr val="accent1">
            <a:alpha val="90000"/>
            <a:tint val="40000"/>
            <a:hueOff val="0"/>
            <a:satOff val="0"/>
            <a:lumOff val="0"/>
            <a:alphaOff val="0"/>
          </a:schemeClr>
        </a:solidFill>
        <a:ln w="285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Calibri" pitchFamily="34" charset="0"/>
              <a:cs typeface="Calibri" pitchFamily="34" charset="0"/>
            </a:rPr>
            <a:t>The client collected data from nursing home residents consisting of demographic information and their responses to survey tools measuring depression levels and daily spiritual experiences.</a:t>
          </a:r>
          <a:endParaRPr lang="en-US" sz="1600" kern="1200" dirty="0">
            <a:latin typeface="Calibri" pitchFamily="34" charset="0"/>
            <a:cs typeface="Calibri" pitchFamily="34" charset="0"/>
          </a:endParaRPr>
        </a:p>
        <a:p>
          <a:pPr marL="171450" lvl="1" indent="-171450" algn="l" defTabSz="711200">
            <a:lnSpc>
              <a:spcPct val="90000"/>
            </a:lnSpc>
            <a:spcBef>
              <a:spcPct val="0"/>
            </a:spcBef>
            <a:spcAft>
              <a:spcPct val="15000"/>
            </a:spcAft>
            <a:buChar char="••"/>
          </a:pPr>
          <a:r>
            <a:rPr lang="en-US" sz="1600" kern="1200" dirty="0" smtClean="0">
              <a:latin typeface="Calibri" pitchFamily="34" charset="0"/>
              <a:cs typeface="Calibri" pitchFamily="34" charset="0"/>
            </a:rPr>
            <a:t>After conducting an exploratory data analysis, students fit  statistical models to determine that higher levels of spirituality were connected to lower levels of depression and found some very interesting relationships across gender and religious denomination. </a:t>
          </a:r>
          <a:endParaRPr lang="en-US" sz="1600" kern="1200" dirty="0">
            <a:latin typeface="Calibri" pitchFamily="34" charset="0"/>
            <a:cs typeface="Calibri" pitchFamily="34" charset="0"/>
          </a:endParaRPr>
        </a:p>
      </dsp:txBody>
      <dsp:txXfrm rot="-5400000">
        <a:off x="2066794" y="3235077"/>
        <a:ext cx="6068686" cy="1739800"/>
      </dsp:txXfrm>
    </dsp:sp>
    <dsp:sp modelId="{19BB0151-F664-4CC8-8B40-465B4076A4ED}">
      <dsp:nvSpPr>
        <dsp:cNvPr id="0" name=""/>
        <dsp:cNvSpPr/>
      </dsp:nvSpPr>
      <dsp:spPr>
        <a:xfrm>
          <a:off x="0" y="3202954"/>
          <a:ext cx="2064189" cy="1750044"/>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ts val="0"/>
            </a:spcAft>
          </a:pPr>
          <a:r>
            <a:rPr lang="en-US" sz="1900" b="1" kern="1200" dirty="0" smtClean="0">
              <a:effectLst>
                <a:outerShdw blurRad="38100" dist="38100" dir="2700000" algn="tl">
                  <a:srgbClr val="000000">
                    <a:alpha val="43137"/>
                  </a:srgbClr>
                </a:outerShdw>
              </a:effectLst>
              <a:latin typeface="Calibri" pitchFamily="34" charset="0"/>
              <a:cs typeface="Calibri" pitchFamily="34" charset="0"/>
            </a:rPr>
            <a:t>Religious Activity and Depression</a:t>
          </a:r>
        </a:p>
        <a:p>
          <a:pPr lvl="0" algn="ctr" defTabSz="844550">
            <a:lnSpc>
              <a:spcPct val="90000"/>
            </a:lnSpc>
            <a:spcBef>
              <a:spcPct val="0"/>
            </a:spcBef>
            <a:spcAft>
              <a:spcPts val="600"/>
            </a:spcAft>
          </a:pPr>
          <a:r>
            <a:rPr lang="en-US" sz="1500" b="0" kern="1200" dirty="0" smtClean="0">
              <a:effectLst/>
              <a:latin typeface="Calibri" pitchFamily="34" charset="0"/>
              <a:cs typeface="Calibri" pitchFamily="34" charset="0"/>
            </a:rPr>
            <a:t>Client: Social Work student</a:t>
          </a:r>
          <a:endParaRPr lang="en-US" sz="1500" b="0" kern="1200" dirty="0">
            <a:effectLst/>
            <a:latin typeface="Calibri" pitchFamily="34" charset="0"/>
            <a:cs typeface="Calibri" pitchFamily="34" charset="0"/>
          </a:endParaRPr>
        </a:p>
      </dsp:txBody>
      <dsp:txXfrm>
        <a:off x="85430" y="3288384"/>
        <a:ext cx="1893329" cy="15791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A4E94-A86D-495B-BADA-2CD609B3241E}">
      <dsp:nvSpPr>
        <dsp:cNvPr id="0" name=""/>
        <dsp:cNvSpPr/>
      </dsp:nvSpPr>
      <dsp:spPr>
        <a:xfrm rot="5400000">
          <a:off x="-109217" y="240411"/>
          <a:ext cx="1543922" cy="1080745"/>
        </a:xfrm>
        <a:prstGeom prst="chevron">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effectLst>
                <a:outerShdw blurRad="38100" dist="38100" dir="2700000" algn="tl">
                  <a:srgbClr val="000000">
                    <a:alpha val="43137"/>
                  </a:srgbClr>
                </a:outerShdw>
              </a:effectLst>
              <a:latin typeface="Calibri" pitchFamily="34" charset="0"/>
              <a:cs typeface="Calibri" pitchFamily="34" charset="0"/>
            </a:rPr>
            <a:t>Project Management</a:t>
          </a:r>
          <a:endParaRPr lang="en-US" sz="1500" b="1" kern="1200" dirty="0">
            <a:effectLst>
              <a:outerShdw blurRad="38100" dist="38100" dir="2700000" algn="tl">
                <a:srgbClr val="000000">
                  <a:alpha val="43137"/>
                </a:srgbClr>
              </a:outerShdw>
            </a:effectLst>
            <a:latin typeface="Calibri" pitchFamily="34" charset="0"/>
            <a:cs typeface="Calibri" pitchFamily="34" charset="0"/>
          </a:endParaRPr>
        </a:p>
      </dsp:txBody>
      <dsp:txXfrm rot="-5400000">
        <a:off x="122372" y="549196"/>
        <a:ext cx="1080745" cy="463177"/>
      </dsp:txXfrm>
    </dsp:sp>
    <dsp:sp modelId="{CB588495-04B2-4E65-8529-1A2A78AF7D50}">
      <dsp:nvSpPr>
        <dsp:cNvPr id="0" name=""/>
        <dsp:cNvSpPr/>
      </dsp:nvSpPr>
      <dsp:spPr>
        <a:xfrm rot="5400000">
          <a:off x="4315015" y="-2813184"/>
          <a:ext cx="1003549" cy="6629919"/>
        </a:xfrm>
        <a:prstGeom prst="round2Same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Demand for statistical consulting fluctuates (too few projects at some times, too many projects at others)</a:t>
          </a:r>
          <a:endParaRPr lang="en-US" sz="1700" kern="1200" dirty="0">
            <a:latin typeface="Calibri" pitchFamily="34" charset="0"/>
            <a:cs typeface="Calibri" pitchFamily="34" charset="0"/>
          </a:endParaRPr>
        </a:p>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A solution is to solicit a list of suitable projects from clients in advance</a:t>
          </a:r>
          <a:endParaRPr lang="en-US" sz="1700" kern="1200" dirty="0">
            <a:latin typeface="Calibri" pitchFamily="34" charset="0"/>
            <a:cs typeface="Calibri" pitchFamily="34" charset="0"/>
          </a:endParaRPr>
        </a:p>
      </dsp:txBody>
      <dsp:txXfrm rot="-5400000">
        <a:off x="1501831" y="48989"/>
        <a:ext cx="6580930" cy="905571"/>
      </dsp:txXfrm>
    </dsp:sp>
    <dsp:sp modelId="{6831638E-3A9D-4CFD-B6CE-03A85F065F83}">
      <dsp:nvSpPr>
        <dsp:cNvPr id="0" name=""/>
        <dsp:cNvSpPr/>
      </dsp:nvSpPr>
      <dsp:spPr>
        <a:xfrm rot="5400000">
          <a:off x="-109217" y="1872266"/>
          <a:ext cx="1543922" cy="1080745"/>
        </a:xfrm>
        <a:prstGeom prst="chevron">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latin typeface="Calibri" pitchFamily="34" charset="0"/>
              <a:cs typeface="Calibri" pitchFamily="34" charset="0"/>
            </a:rPr>
            <a:t>Background Knowledge</a:t>
          </a:r>
          <a:endParaRPr lang="en-US" sz="1600" b="1" kern="1200" dirty="0">
            <a:effectLst>
              <a:outerShdw blurRad="38100" dist="38100" dir="2700000" algn="tl">
                <a:srgbClr val="000000">
                  <a:alpha val="43137"/>
                </a:srgbClr>
              </a:outerShdw>
            </a:effectLst>
            <a:latin typeface="Calibri" pitchFamily="34" charset="0"/>
            <a:cs typeface="Calibri" pitchFamily="34" charset="0"/>
          </a:endParaRPr>
        </a:p>
      </dsp:txBody>
      <dsp:txXfrm rot="-5400000">
        <a:off x="122372" y="2181051"/>
        <a:ext cx="1080745" cy="463177"/>
      </dsp:txXfrm>
    </dsp:sp>
    <dsp:sp modelId="{BF1C5A1B-C548-47AF-ABAA-6D32AB7A00F8}">
      <dsp:nvSpPr>
        <dsp:cNvPr id="0" name=""/>
        <dsp:cNvSpPr/>
      </dsp:nvSpPr>
      <dsp:spPr>
        <a:xfrm rot="5400000">
          <a:off x="4107416" y="-1186969"/>
          <a:ext cx="1519118" cy="6659372"/>
        </a:xfrm>
        <a:prstGeom prst="round2Same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Students can successfully handle most projects, but projects should be screened by the instructor</a:t>
          </a:r>
          <a:endParaRPr lang="en-US" sz="1700" kern="1200" dirty="0">
            <a:latin typeface="Calibri" pitchFamily="34" charset="0"/>
            <a:cs typeface="Calibri" pitchFamily="34" charset="0"/>
          </a:endParaRPr>
        </a:p>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Some projects require advanced techniques (e.g., multivariate analyses or logistic regression) that must be taught to students</a:t>
          </a:r>
          <a:endParaRPr lang="en-US" sz="1700" kern="1200" dirty="0">
            <a:latin typeface="Calibri" pitchFamily="34" charset="0"/>
            <a:cs typeface="Calibri" pitchFamily="34" charset="0"/>
          </a:endParaRPr>
        </a:p>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A potential solution is to assign these projects to students with a background in these courses (or to exceptional learners)</a:t>
          </a:r>
          <a:endParaRPr lang="en-US" sz="1700" kern="1200" dirty="0">
            <a:latin typeface="Calibri" pitchFamily="34" charset="0"/>
            <a:cs typeface="Calibri" pitchFamily="34" charset="0"/>
          </a:endParaRPr>
        </a:p>
      </dsp:txBody>
      <dsp:txXfrm rot="-5400000">
        <a:off x="1537290" y="1457314"/>
        <a:ext cx="6585215" cy="1370804"/>
      </dsp:txXfrm>
    </dsp:sp>
    <dsp:sp modelId="{1E1E3014-8F98-482A-BA45-567EFF8DD46D}">
      <dsp:nvSpPr>
        <dsp:cNvPr id="0" name=""/>
        <dsp:cNvSpPr/>
      </dsp:nvSpPr>
      <dsp:spPr>
        <a:xfrm rot="5400000">
          <a:off x="-109217" y="3555642"/>
          <a:ext cx="1543922" cy="1080745"/>
        </a:xfrm>
        <a:prstGeom prst="chevron">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latin typeface="Calibri" pitchFamily="34" charset="0"/>
              <a:cs typeface="Calibri" pitchFamily="34" charset="0"/>
            </a:rPr>
            <a:t>Demands on Instructor</a:t>
          </a:r>
          <a:endParaRPr lang="en-US" sz="1600" b="1" kern="1200" dirty="0">
            <a:effectLst>
              <a:outerShdw blurRad="38100" dist="38100" dir="2700000" algn="tl">
                <a:srgbClr val="000000">
                  <a:alpha val="43137"/>
                </a:srgbClr>
              </a:outerShdw>
            </a:effectLst>
            <a:latin typeface="Calibri" pitchFamily="34" charset="0"/>
            <a:cs typeface="Calibri" pitchFamily="34" charset="0"/>
          </a:endParaRPr>
        </a:p>
      </dsp:txBody>
      <dsp:txXfrm rot="-5400000">
        <a:off x="122372" y="3864427"/>
        <a:ext cx="1080745" cy="463177"/>
      </dsp:txXfrm>
    </dsp:sp>
    <dsp:sp modelId="{55BC5DB2-8528-4480-AA43-44F14F63A6DF}">
      <dsp:nvSpPr>
        <dsp:cNvPr id="0" name=""/>
        <dsp:cNvSpPr/>
      </dsp:nvSpPr>
      <dsp:spPr>
        <a:xfrm rot="5400000">
          <a:off x="3986313" y="739636"/>
          <a:ext cx="1621635" cy="6558430"/>
        </a:xfrm>
        <a:prstGeom prst="round2Same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The instructor of the consulting course serves as Director of the Statistical Consulting Center throughout the year with no reduction in an already heavy teaching load</a:t>
          </a:r>
          <a:endParaRPr lang="en-US" sz="1700" kern="1200" dirty="0">
            <a:latin typeface="Calibri" pitchFamily="34" charset="0"/>
            <a:cs typeface="Calibri" pitchFamily="34" charset="0"/>
          </a:endParaRPr>
        </a:p>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Documentation of the center’s growth and contributions are important, as this information can be used to pursue release time for the Director over time</a:t>
          </a:r>
          <a:endParaRPr lang="en-US" sz="1700" kern="1200" dirty="0">
            <a:latin typeface="Calibri" pitchFamily="34" charset="0"/>
            <a:cs typeface="Calibri" pitchFamily="34" charset="0"/>
          </a:endParaRPr>
        </a:p>
      </dsp:txBody>
      <dsp:txXfrm rot="-5400000">
        <a:off x="1517916" y="3287195"/>
        <a:ext cx="6479268" cy="146331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A4E94-A86D-495B-BADA-2CD609B3241E}">
      <dsp:nvSpPr>
        <dsp:cNvPr id="0" name=""/>
        <dsp:cNvSpPr/>
      </dsp:nvSpPr>
      <dsp:spPr>
        <a:xfrm rot="5400000">
          <a:off x="-211303" y="816497"/>
          <a:ext cx="2174151" cy="1521905"/>
        </a:xfrm>
        <a:prstGeom prst="chevron">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effectLst>
                <a:outerShdw blurRad="38100" dist="38100" dir="2700000" algn="tl">
                  <a:srgbClr val="000000">
                    <a:alpha val="43137"/>
                  </a:srgbClr>
                </a:outerShdw>
              </a:effectLst>
              <a:latin typeface="Calibri" pitchFamily="34" charset="0"/>
              <a:cs typeface="Calibri" pitchFamily="34" charset="0"/>
            </a:rPr>
            <a:t>Positive Impact on our Curriculum</a:t>
          </a:r>
          <a:endParaRPr lang="en-US" sz="1800" b="1" kern="1200" dirty="0">
            <a:effectLst>
              <a:outerShdw blurRad="38100" dist="38100" dir="2700000" algn="tl">
                <a:srgbClr val="000000">
                  <a:alpha val="43137"/>
                </a:srgbClr>
              </a:outerShdw>
            </a:effectLst>
            <a:latin typeface="Calibri" pitchFamily="34" charset="0"/>
            <a:cs typeface="Calibri" pitchFamily="34" charset="0"/>
          </a:endParaRPr>
        </a:p>
      </dsp:txBody>
      <dsp:txXfrm rot="-5400000">
        <a:off x="114821" y="1251327"/>
        <a:ext cx="1521905" cy="652246"/>
      </dsp:txXfrm>
    </dsp:sp>
    <dsp:sp modelId="{CB588495-04B2-4E65-8529-1A2A78AF7D50}">
      <dsp:nvSpPr>
        <dsp:cNvPr id="0" name=""/>
        <dsp:cNvSpPr/>
      </dsp:nvSpPr>
      <dsp:spPr>
        <a:xfrm rot="5400000">
          <a:off x="3855119" y="-1709508"/>
          <a:ext cx="2344555" cy="6220782"/>
        </a:xfrm>
        <a:prstGeom prst="round2Same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Our consulting course is well-aligned with the ASA-endorsed curriculum guidelines for undergraduate statistics programs which call us to (1) emphasize real data and authentic applications, </a:t>
          </a:r>
          <a:br>
            <a:rPr lang="en-US" sz="1700" kern="1200" dirty="0" smtClean="0">
              <a:latin typeface="Calibri" pitchFamily="34" charset="0"/>
              <a:cs typeface="Calibri" pitchFamily="34" charset="0"/>
            </a:rPr>
          </a:br>
          <a:r>
            <a:rPr lang="en-US" sz="1700" kern="1200" dirty="0" smtClean="0">
              <a:latin typeface="Calibri" pitchFamily="34" charset="0"/>
              <a:cs typeface="Calibri" pitchFamily="34" charset="0"/>
            </a:rPr>
            <a:t>(2) encourage synthesis of theory, methods and applications, and (3) offer frequent opportunities to develop communication skills</a:t>
          </a:r>
          <a:endParaRPr lang="en-US" sz="1700" kern="1200" dirty="0">
            <a:latin typeface="Calibri" pitchFamily="34" charset="0"/>
            <a:cs typeface="Calibri" pitchFamily="34" charset="0"/>
          </a:endParaRPr>
        </a:p>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Our course also addresses Higgins’ call (1999)  to “give greater prominence to the important, nonmathematical things we do as statisticians” </a:t>
          </a:r>
          <a:endParaRPr lang="en-US" sz="1700" kern="1200" dirty="0">
            <a:latin typeface="Calibri" pitchFamily="34" charset="0"/>
            <a:cs typeface="Calibri" pitchFamily="34" charset="0"/>
          </a:endParaRPr>
        </a:p>
      </dsp:txBody>
      <dsp:txXfrm rot="-5400000">
        <a:off x="1917006" y="343057"/>
        <a:ext cx="6106330" cy="2115651"/>
      </dsp:txXfrm>
    </dsp:sp>
    <dsp:sp modelId="{6831638E-3A9D-4CFD-B6CE-03A85F065F83}">
      <dsp:nvSpPr>
        <dsp:cNvPr id="0" name=""/>
        <dsp:cNvSpPr/>
      </dsp:nvSpPr>
      <dsp:spPr>
        <a:xfrm rot="5400000">
          <a:off x="-211303" y="3232303"/>
          <a:ext cx="2174151" cy="1521905"/>
        </a:xfrm>
        <a:prstGeom prst="chevron">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effectLst>
                <a:outerShdw blurRad="38100" dist="38100" dir="2700000" algn="tl">
                  <a:srgbClr val="000000">
                    <a:alpha val="43137"/>
                  </a:srgbClr>
                </a:outerShdw>
              </a:effectLst>
              <a:latin typeface="Calibri" pitchFamily="34" charset="0"/>
              <a:cs typeface="Calibri" pitchFamily="34" charset="0"/>
            </a:rPr>
            <a:t>Positive Impact on Students</a:t>
          </a:r>
          <a:endParaRPr lang="en-US" sz="1800" b="1" kern="1200" dirty="0">
            <a:effectLst>
              <a:outerShdw blurRad="38100" dist="38100" dir="2700000" algn="tl">
                <a:srgbClr val="000000">
                  <a:alpha val="43137"/>
                </a:srgbClr>
              </a:outerShdw>
            </a:effectLst>
            <a:latin typeface="Calibri" pitchFamily="34" charset="0"/>
            <a:cs typeface="Calibri" pitchFamily="34" charset="0"/>
          </a:endParaRPr>
        </a:p>
      </dsp:txBody>
      <dsp:txXfrm rot="-5400000">
        <a:off x="114821" y="3667133"/>
        <a:ext cx="1521905" cy="652246"/>
      </dsp:txXfrm>
    </dsp:sp>
    <dsp:sp modelId="{BF1C5A1B-C548-47AF-ABAA-6D32AB7A00F8}">
      <dsp:nvSpPr>
        <dsp:cNvPr id="0" name=""/>
        <dsp:cNvSpPr/>
      </dsp:nvSpPr>
      <dsp:spPr>
        <a:xfrm rot="5400000">
          <a:off x="3898110" y="804816"/>
          <a:ext cx="2352749" cy="6248418"/>
        </a:xfrm>
        <a:prstGeom prst="round2Same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All students that successfully complete this course leave with improved skills in data analysis and communication</a:t>
          </a:r>
          <a:endParaRPr lang="en-US" sz="1700" kern="1200" dirty="0">
            <a:latin typeface="Calibri" pitchFamily="34" charset="0"/>
            <a:cs typeface="Calibri" pitchFamily="34" charset="0"/>
          </a:endParaRPr>
        </a:p>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Students have commented that they enjoy “the application of statistics to help others,” “figuring out what to do with actual raw data,” and “getting experience that is similar to the kind of work I’ll be doing after school” </a:t>
          </a:r>
          <a:endParaRPr lang="en-US" sz="1700" kern="1200" dirty="0">
            <a:latin typeface="Calibri" pitchFamily="34" charset="0"/>
            <a:cs typeface="Calibri" pitchFamily="34" charset="0"/>
          </a:endParaRPr>
        </a:p>
        <a:p>
          <a:pPr marL="171450" lvl="1" indent="-171450" algn="l" defTabSz="755650">
            <a:lnSpc>
              <a:spcPct val="90000"/>
            </a:lnSpc>
            <a:spcBef>
              <a:spcPct val="0"/>
            </a:spcBef>
            <a:spcAft>
              <a:spcPct val="15000"/>
            </a:spcAft>
            <a:buChar char="••"/>
          </a:pPr>
          <a:r>
            <a:rPr lang="en-US" sz="1700" kern="1200" dirty="0" smtClean="0">
              <a:latin typeface="Calibri" pitchFamily="34" charset="0"/>
              <a:cs typeface="Calibri" pitchFamily="34" charset="0"/>
            </a:rPr>
            <a:t>Exceptional students leave ready to work in our consulting center and gain unparalleled experience as undergraduates</a:t>
          </a:r>
          <a:endParaRPr lang="en-US" sz="1700" kern="1200" dirty="0">
            <a:latin typeface="Calibri" pitchFamily="34" charset="0"/>
            <a:cs typeface="Calibri" pitchFamily="34" charset="0"/>
          </a:endParaRPr>
        </a:p>
      </dsp:txBody>
      <dsp:txXfrm rot="-5400000">
        <a:off x="1950276" y="2867502"/>
        <a:ext cx="6133566" cy="21230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892C0CB-3687-458B-AAE5-094931C805E8}" type="datetimeFigureOut">
              <a:rPr lang="en-US" smtClean="0"/>
              <a:t>5/7/2012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EB9B36F-EE17-46F7-A0DA-23E39AB7EF0F}" type="slidenum">
              <a:rPr lang="en-US" smtClean="0"/>
              <a:t>‹#›</a:t>
            </a:fld>
            <a:endParaRPr lang="en-US"/>
          </a:p>
        </p:txBody>
      </p:sp>
    </p:spTree>
    <p:extLst>
      <p:ext uri="{BB962C8B-B14F-4D97-AF65-F5344CB8AC3E}">
        <p14:creationId xmlns:p14="http://schemas.microsoft.com/office/powerpoint/2010/main" val="25857485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EC7DF4A-17F0-4860-A5B5-D40463E6F67E}" type="datetimeFigureOut">
              <a:rPr lang="en-US" smtClean="0"/>
              <a:t>5/7/2012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55BFAA0-A127-446A-865C-8446FF72E2DA}" type="slidenum">
              <a:rPr lang="en-US" smtClean="0"/>
              <a:t>‹#›</a:t>
            </a:fld>
            <a:endParaRPr lang="en-US"/>
          </a:p>
        </p:txBody>
      </p:sp>
    </p:spTree>
    <p:extLst>
      <p:ext uri="{BB962C8B-B14F-4D97-AF65-F5344CB8AC3E}">
        <p14:creationId xmlns:p14="http://schemas.microsoft.com/office/powerpoint/2010/main" val="3149432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5BFAA0-A127-446A-865C-8446FF72E2DA}" type="slidenum">
              <a:rPr lang="en-US" smtClean="0"/>
              <a:t>5</a:t>
            </a:fld>
            <a:endParaRPr lang="en-US"/>
          </a:p>
        </p:txBody>
      </p:sp>
    </p:spTree>
    <p:extLst>
      <p:ext uri="{BB962C8B-B14F-4D97-AF65-F5344CB8AC3E}">
        <p14:creationId xmlns:p14="http://schemas.microsoft.com/office/powerpoint/2010/main" val="1022374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C1A5619-1733-46BE-BBE4-7EDD58098069}" type="datetimeFigureOut">
              <a:rPr lang="en-US" smtClean="0"/>
              <a:t>5/6/2012</a:t>
            </a:fld>
            <a:endParaRPr lang="en-US"/>
          </a:p>
        </p:txBody>
      </p:sp>
      <p:sp>
        <p:nvSpPr>
          <p:cNvPr id="8" name="Slide Number Placeholder 7"/>
          <p:cNvSpPr>
            <a:spLocks noGrp="1"/>
          </p:cNvSpPr>
          <p:nvPr>
            <p:ph type="sldNum" sz="quarter" idx="11"/>
          </p:nvPr>
        </p:nvSpPr>
        <p:spPr/>
        <p:txBody>
          <a:bodyPr/>
          <a:lstStyle/>
          <a:p>
            <a:fld id="{E6CCE24F-DB3F-4EDF-ADCB-D52A434D0C3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1A5619-1733-46BE-BBE4-7EDD58098069}" type="datetimeFigureOut">
              <a:rPr lang="en-US" smtClean="0"/>
              <a:t>5/6/2012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CE24F-DB3F-4EDF-ADCB-D52A434D0C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1A5619-1733-46BE-BBE4-7EDD58098069}" type="datetimeFigureOut">
              <a:rPr lang="en-US" smtClean="0"/>
              <a:t>5/6/2012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CE24F-DB3F-4EDF-ADCB-D52A434D0C3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7C1A5619-1733-46BE-BBE4-7EDD58098069}" type="datetimeFigureOut">
              <a:rPr lang="en-US" smtClean="0"/>
              <a:t>5/6/2012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CE24F-DB3F-4EDF-ADCB-D52A434D0C3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1A5619-1733-46BE-BBE4-7EDD58098069}" type="datetimeFigureOut">
              <a:rPr lang="en-US" smtClean="0"/>
              <a:t>5/6/2012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CE24F-DB3F-4EDF-ADCB-D52A434D0C3C}"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7C1A5619-1733-46BE-BBE4-7EDD58098069}" type="datetimeFigureOut">
              <a:rPr lang="en-US" smtClean="0"/>
              <a:t>5/6/2012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CE24F-DB3F-4EDF-ADCB-D52A434D0C3C}"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C1A5619-1733-46BE-BBE4-7EDD58098069}" type="datetimeFigureOut">
              <a:rPr lang="en-US" smtClean="0"/>
              <a:t>5/6/2012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CCE24F-DB3F-4EDF-ADCB-D52A434D0C3C}"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1A5619-1733-46BE-BBE4-7EDD58098069}" type="datetimeFigureOut">
              <a:rPr lang="en-US" smtClean="0"/>
              <a:t>5/6/2012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CCE24F-DB3F-4EDF-ADCB-D52A434D0C3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1A5619-1733-46BE-BBE4-7EDD58098069}" type="datetimeFigureOut">
              <a:rPr lang="en-US" smtClean="0"/>
              <a:t>5/6/2012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CCE24F-DB3F-4EDF-ADCB-D52A434D0C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1A5619-1733-46BE-BBE4-7EDD58098069}" type="datetimeFigureOut">
              <a:rPr lang="en-US" smtClean="0"/>
              <a:t>5/6/2012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CE24F-DB3F-4EDF-ADCB-D52A434D0C3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1A5619-1733-46BE-BBE4-7EDD58098069}" type="datetimeFigureOut">
              <a:rPr lang="en-US" smtClean="0"/>
              <a:t>5/6/2012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CE24F-DB3F-4EDF-ADCB-D52A434D0C3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C1A5619-1733-46BE-BBE4-7EDD58098069}" type="datetimeFigureOut">
              <a:rPr lang="en-US" smtClean="0"/>
              <a:t>5/6/2012</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6CCE24F-DB3F-4EDF-ADCB-D52A434D0C3C}"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hyperlink" Target="http://www.amstat.org/about/ethicalguidelines.cfm" TargetMode="External"/><Relationship Id="rId2" Type="http://schemas.openxmlformats.org/officeDocument/2006/relationships/hyperlink" Target="http://www.amstat.org/education/curriculumguidelines.cf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66850"/>
          </a:xfrm>
        </p:spPr>
        <p:txBody>
          <a:bodyPr>
            <a:normAutofit/>
          </a:bodyPr>
          <a:lstStyle/>
          <a:p>
            <a:r>
              <a:rPr lang="en-US" sz="4400" dirty="0" smtClean="0">
                <a:latin typeface="Calibri" pitchFamily="34" charset="0"/>
                <a:cs typeface="Calibri" pitchFamily="34" charset="0"/>
              </a:rPr>
              <a:t>Involving Undergraduates in </a:t>
            </a:r>
            <a:br>
              <a:rPr lang="en-US" sz="4400" dirty="0" smtClean="0">
                <a:latin typeface="Calibri" pitchFamily="34" charset="0"/>
                <a:cs typeface="Calibri" pitchFamily="34" charset="0"/>
              </a:rPr>
            </a:br>
            <a:r>
              <a:rPr lang="en-US" sz="4400" dirty="0" smtClean="0">
                <a:latin typeface="Calibri" pitchFamily="34" charset="0"/>
                <a:cs typeface="Calibri" pitchFamily="34" charset="0"/>
              </a:rPr>
              <a:t>Statistical Consulting</a:t>
            </a:r>
            <a:endParaRPr lang="en-US" sz="4400" dirty="0">
              <a:latin typeface="Calibri" pitchFamily="34" charset="0"/>
              <a:cs typeface="Calibri" pitchFamily="34" charset="0"/>
            </a:endParaRPr>
          </a:p>
        </p:txBody>
      </p:sp>
      <p:sp>
        <p:nvSpPr>
          <p:cNvPr id="3" name="Subtitle 2"/>
          <p:cNvSpPr>
            <a:spLocks noGrp="1"/>
          </p:cNvSpPr>
          <p:nvPr>
            <p:ph type="subTitle" idx="1"/>
          </p:nvPr>
        </p:nvSpPr>
        <p:spPr>
          <a:xfrm>
            <a:off x="914400" y="3200400"/>
            <a:ext cx="7315200" cy="1828800"/>
          </a:xfrm>
        </p:spPr>
        <p:txBody>
          <a:bodyPr>
            <a:normAutofit/>
          </a:bodyPr>
          <a:lstStyle/>
          <a:p>
            <a:r>
              <a:rPr lang="en-US" sz="2800" dirty="0" smtClean="0">
                <a:solidFill>
                  <a:schemeClr val="tx1">
                    <a:lumMod val="65000"/>
                    <a:lumOff val="35000"/>
                  </a:schemeClr>
                </a:solidFill>
                <a:latin typeface="Calibri" pitchFamily="34" charset="0"/>
                <a:cs typeface="Calibri" pitchFamily="34" charset="0"/>
              </a:rPr>
              <a:t>Tisha Hooks (thooks@winona.edu)</a:t>
            </a:r>
            <a:br>
              <a:rPr lang="en-US" sz="2800" dirty="0" smtClean="0">
                <a:solidFill>
                  <a:schemeClr val="tx1">
                    <a:lumMod val="65000"/>
                    <a:lumOff val="35000"/>
                  </a:schemeClr>
                </a:solidFill>
                <a:latin typeface="Calibri" pitchFamily="34" charset="0"/>
                <a:cs typeface="Calibri" pitchFamily="34" charset="0"/>
              </a:rPr>
            </a:br>
            <a:r>
              <a:rPr lang="en-US" sz="2800" dirty="0" smtClean="0">
                <a:solidFill>
                  <a:schemeClr val="tx1">
                    <a:lumMod val="65000"/>
                    <a:lumOff val="35000"/>
                  </a:schemeClr>
                </a:solidFill>
                <a:latin typeface="Calibri" pitchFamily="34" charset="0"/>
                <a:cs typeface="Calibri" pitchFamily="34" charset="0"/>
              </a:rPr>
              <a:t>Christopher Malone (cmalone@winona.edu)</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2444" y="4517570"/>
            <a:ext cx="2560320" cy="1828800"/>
          </a:xfrm>
          <a:prstGeom prst="rect">
            <a:avLst/>
          </a:prstGeom>
        </p:spPr>
      </p:pic>
    </p:spTree>
    <p:extLst>
      <p:ext uri="{BB962C8B-B14F-4D97-AF65-F5344CB8AC3E}">
        <p14:creationId xmlns:p14="http://schemas.microsoft.com/office/powerpoint/2010/main" val="1949031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Advantages </a:t>
            </a:r>
            <a:r>
              <a:rPr lang="en-US" sz="2800" smtClean="0">
                <a:solidFill>
                  <a:schemeClr val="tx2"/>
                </a:solidFill>
                <a:effectLst>
                  <a:outerShdw blurRad="38100" dist="38100" dir="2700000" algn="tl">
                    <a:srgbClr val="000000">
                      <a:alpha val="43137"/>
                    </a:srgbClr>
                  </a:outerShdw>
                </a:effectLst>
                <a:latin typeface="Calibri" pitchFamily="34" charset="0"/>
                <a:cs typeface="Calibri" pitchFamily="34" charset="0"/>
              </a:rPr>
              <a:t>of Our </a:t>
            </a: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Consulting Model</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sp>
        <p:nvSpPr>
          <p:cNvPr id="8" name="TextBox 7"/>
          <p:cNvSpPr txBox="1"/>
          <p:nvPr/>
        </p:nvSpPr>
        <p:spPr>
          <a:xfrm>
            <a:off x="914400" y="1676400"/>
            <a:ext cx="7772400" cy="1523494"/>
          </a:xfrm>
          <a:prstGeom prst="rect">
            <a:avLst/>
          </a:prstGeom>
          <a:noFill/>
        </p:spPr>
        <p:txBody>
          <a:bodyPr wrap="square" rtlCol="0">
            <a:spAutoFit/>
          </a:bodyPr>
          <a:lstStyle/>
          <a:p>
            <a:pPr marL="285750" indent="-285750">
              <a:spcAft>
                <a:spcPts val="600"/>
              </a:spcAft>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a:latin typeface="Calibri" pitchFamily="34" charset="0"/>
              <a:cs typeface="Calibri" pitchFamily="34" charset="0"/>
            </a:endParaRPr>
          </a:p>
        </p:txBody>
      </p:sp>
      <p:graphicFrame>
        <p:nvGraphicFramePr>
          <p:cNvPr id="3" name="Diagram 2"/>
          <p:cNvGraphicFramePr/>
          <p:nvPr>
            <p:extLst>
              <p:ext uri="{D42A27DB-BD31-4B8C-83A1-F6EECF244321}">
                <p14:modId xmlns:p14="http://schemas.microsoft.com/office/powerpoint/2010/main" val="3165363886"/>
              </p:ext>
            </p:extLst>
          </p:nvPr>
        </p:nvGraphicFramePr>
        <p:xfrm>
          <a:off x="457200" y="1371600"/>
          <a:ext cx="8229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2440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References</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sp>
        <p:nvSpPr>
          <p:cNvPr id="8" name="TextBox 7"/>
          <p:cNvSpPr txBox="1"/>
          <p:nvPr/>
        </p:nvSpPr>
        <p:spPr>
          <a:xfrm>
            <a:off x="685800" y="1371600"/>
            <a:ext cx="7772400" cy="6540252"/>
          </a:xfrm>
          <a:prstGeom prst="rect">
            <a:avLst/>
          </a:prstGeom>
          <a:noFill/>
        </p:spPr>
        <p:txBody>
          <a:bodyPr wrap="square" rtlCol="0">
            <a:spAutoFit/>
          </a:bodyPr>
          <a:lstStyle/>
          <a:p>
            <a:pPr marL="342900" indent="-342900">
              <a:spcAft>
                <a:spcPts val="600"/>
              </a:spcAft>
              <a:buClr>
                <a:schemeClr val="tx2"/>
              </a:buClr>
              <a:buFont typeface="Arial" pitchFamily="34" charset="0"/>
              <a:buChar char="•"/>
            </a:pPr>
            <a:r>
              <a:rPr lang="en-US" sz="1700" dirty="0" smtClean="0">
                <a:latin typeface="Calibri" pitchFamily="34" charset="0"/>
                <a:cs typeface="Calibri" pitchFamily="34" charset="0"/>
              </a:rPr>
              <a:t>American Statistical Association. Curriculum Guidelines for Undergraduate Programs in Statistical Science. Retrieved May 6, 2012, from </a:t>
            </a:r>
            <a:r>
              <a:rPr lang="en-US" sz="1700" dirty="0" smtClean="0">
                <a:latin typeface="Calibri" pitchFamily="34" charset="0"/>
                <a:cs typeface="Calibri" pitchFamily="34" charset="0"/>
                <a:hlinkClick r:id="rId2"/>
              </a:rPr>
              <a:t>http://www.amstat.org/education/curriculumguidelines.cfm</a:t>
            </a:r>
            <a:r>
              <a:rPr lang="en-US" sz="1700" dirty="0" smtClean="0">
                <a:latin typeface="Calibri" pitchFamily="34" charset="0"/>
                <a:cs typeface="Calibri" pitchFamily="34" charset="0"/>
              </a:rPr>
              <a:t>.</a:t>
            </a:r>
          </a:p>
          <a:p>
            <a:pPr marL="342900" indent="-342900">
              <a:spcAft>
                <a:spcPts val="600"/>
              </a:spcAft>
              <a:buClr>
                <a:schemeClr val="tx2"/>
              </a:buClr>
              <a:buFont typeface="Arial" pitchFamily="34" charset="0"/>
              <a:buChar char="•"/>
            </a:pPr>
            <a:r>
              <a:rPr lang="en-US" sz="1700" dirty="0" smtClean="0">
                <a:latin typeface="Calibri" pitchFamily="34" charset="0"/>
                <a:cs typeface="Calibri" pitchFamily="34" charset="0"/>
              </a:rPr>
              <a:t>American Statistical Association. (1999). Ethical Guidelines for Statistical Practice. Retrieved May 6, 2012, from </a:t>
            </a:r>
            <a:r>
              <a:rPr lang="en-US" sz="1700" dirty="0" smtClean="0">
                <a:latin typeface="Calibri" pitchFamily="34" charset="0"/>
                <a:cs typeface="Calibri" pitchFamily="34" charset="0"/>
                <a:hlinkClick r:id="rId3"/>
              </a:rPr>
              <a:t>http://www.amstat.org/about/ethicalguidelines.cfm</a:t>
            </a:r>
            <a:r>
              <a:rPr lang="en-US" sz="1700" dirty="0" smtClean="0">
                <a:latin typeface="Calibri" pitchFamily="34" charset="0"/>
                <a:cs typeface="Calibri" pitchFamily="34" charset="0"/>
              </a:rPr>
              <a:t>.</a:t>
            </a:r>
          </a:p>
          <a:p>
            <a:pPr marL="342900" indent="-342900">
              <a:spcAft>
                <a:spcPts val="600"/>
              </a:spcAft>
              <a:buClr>
                <a:schemeClr val="tx2"/>
              </a:buClr>
              <a:buFont typeface="Arial" pitchFamily="34" charset="0"/>
              <a:buChar char="•"/>
            </a:pPr>
            <a:r>
              <a:rPr lang="en-US" sz="1700" dirty="0" smtClean="0">
                <a:latin typeface="Calibri" pitchFamily="34" charset="0"/>
                <a:cs typeface="Calibri" pitchFamily="34" charset="0"/>
              </a:rPr>
              <a:t>Boomer, KB, </a:t>
            </a:r>
            <a:r>
              <a:rPr lang="en-US" sz="1700" dirty="0" err="1" smtClean="0">
                <a:latin typeface="Calibri" pitchFamily="34" charset="0"/>
                <a:cs typeface="Calibri" pitchFamily="34" charset="0"/>
              </a:rPr>
              <a:t>Rogness</a:t>
            </a:r>
            <a:r>
              <a:rPr lang="en-US" sz="1700" dirty="0" smtClean="0">
                <a:latin typeface="Calibri" pitchFamily="34" charset="0"/>
                <a:cs typeface="Calibri" pitchFamily="34" charset="0"/>
              </a:rPr>
              <a:t>, N., </a:t>
            </a:r>
            <a:r>
              <a:rPr lang="en-US" sz="1700" dirty="0" err="1" smtClean="0">
                <a:latin typeface="Calibri" pitchFamily="34" charset="0"/>
                <a:cs typeface="Calibri" pitchFamily="34" charset="0"/>
              </a:rPr>
              <a:t>Jersky</a:t>
            </a:r>
            <a:r>
              <a:rPr lang="en-US" sz="1700" dirty="0" smtClean="0">
                <a:latin typeface="Calibri" pitchFamily="34" charset="0"/>
                <a:cs typeface="Calibri" pitchFamily="34" charset="0"/>
              </a:rPr>
              <a:t>, B. (2007). Statistical Consulting Courses for Undergraduates: Fortune or Folly? </a:t>
            </a:r>
            <a:r>
              <a:rPr lang="en-US" sz="1700" i="1" dirty="0" smtClean="0">
                <a:latin typeface="Calibri" pitchFamily="34" charset="0"/>
                <a:cs typeface="Calibri" pitchFamily="34" charset="0"/>
              </a:rPr>
              <a:t>Journal of Statistics Education</a:t>
            </a:r>
            <a:r>
              <a:rPr lang="en-US" sz="1700" dirty="0" smtClean="0">
                <a:latin typeface="Calibri" pitchFamily="34" charset="0"/>
                <a:cs typeface="Calibri" pitchFamily="34" charset="0"/>
              </a:rPr>
              <a:t>, 15(3).</a:t>
            </a:r>
          </a:p>
          <a:p>
            <a:pPr marL="342900" indent="-342900">
              <a:spcAft>
                <a:spcPts val="600"/>
              </a:spcAft>
              <a:buClr>
                <a:schemeClr val="tx2"/>
              </a:buClr>
              <a:buFont typeface="Arial" pitchFamily="34" charset="0"/>
              <a:buChar char="•"/>
            </a:pPr>
            <a:r>
              <a:rPr lang="en-US" sz="1700" dirty="0" smtClean="0">
                <a:latin typeface="Calibri" pitchFamily="34" charset="0"/>
                <a:cs typeface="Calibri" pitchFamily="34" charset="0"/>
              </a:rPr>
              <a:t>Daniel, Cuthbert. (1969). Some General Remarks on Consulting in Statistics. </a:t>
            </a:r>
            <a:r>
              <a:rPr lang="en-US" sz="1700" i="1" dirty="0" err="1" smtClean="0">
                <a:latin typeface="Calibri" pitchFamily="34" charset="0"/>
                <a:cs typeface="Calibri" pitchFamily="34" charset="0"/>
              </a:rPr>
              <a:t>Technometrics</a:t>
            </a:r>
            <a:r>
              <a:rPr lang="en-US" sz="1700" i="1" dirty="0" smtClean="0">
                <a:latin typeface="Calibri" pitchFamily="34" charset="0"/>
                <a:cs typeface="Calibri" pitchFamily="34" charset="0"/>
              </a:rPr>
              <a:t>, </a:t>
            </a:r>
            <a:r>
              <a:rPr lang="en-US" sz="1700" dirty="0" smtClean="0">
                <a:latin typeface="Calibri" pitchFamily="34" charset="0"/>
                <a:cs typeface="Calibri" pitchFamily="34" charset="0"/>
              </a:rPr>
              <a:t>11(2): 241-245.</a:t>
            </a:r>
          </a:p>
          <a:p>
            <a:pPr marL="342900" indent="-342900">
              <a:spcAft>
                <a:spcPts val="600"/>
              </a:spcAft>
              <a:buClr>
                <a:schemeClr val="tx2"/>
              </a:buClr>
              <a:buFont typeface="Arial" pitchFamily="34" charset="0"/>
              <a:buChar char="•"/>
            </a:pPr>
            <a:r>
              <a:rPr lang="en-US" sz="1700" dirty="0" err="1" smtClean="0">
                <a:latin typeface="Calibri" pitchFamily="34" charset="0"/>
                <a:cs typeface="Calibri" pitchFamily="34" charset="0"/>
              </a:rPr>
              <a:t>Derr</a:t>
            </a:r>
            <a:r>
              <a:rPr lang="en-US" sz="1700" dirty="0" smtClean="0">
                <a:latin typeface="Calibri" pitchFamily="34" charset="0"/>
                <a:cs typeface="Calibri" pitchFamily="34" charset="0"/>
              </a:rPr>
              <a:t>, Janice. (2000). </a:t>
            </a:r>
            <a:r>
              <a:rPr lang="en-US" sz="1700" i="1" dirty="0" smtClean="0">
                <a:latin typeface="Calibri" pitchFamily="34" charset="0"/>
                <a:cs typeface="Calibri" pitchFamily="34" charset="0"/>
              </a:rPr>
              <a:t>Statistical Consulting: A Guide to Effective Communication. </a:t>
            </a:r>
            <a:r>
              <a:rPr lang="en-US" sz="1700" dirty="0" smtClean="0">
                <a:latin typeface="Calibri" pitchFamily="34" charset="0"/>
                <a:cs typeface="Calibri" pitchFamily="34" charset="0"/>
              </a:rPr>
              <a:t>Pacific Grove, CA: Brooks/Cole.</a:t>
            </a:r>
          </a:p>
          <a:p>
            <a:pPr marL="342900" indent="-342900">
              <a:spcAft>
                <a:spcPts val="600"/>
              </a:spcAft>
              <a:buClr>
                <a:schemeClr val="tx2"/>
              </a:buClr>
              <a:buFont typeface="Arial" pitchFamily="34" charset="0"/>
              <a:buChar char="•"/>
            </a:pPr>
            <a:r>
              <a:rPr lang="en-US" sz="1700" dirty="0" smtClean="0">
                <a:latin typeface="Calibri" pitchFamily="34" charset="0"/>
                <a:cs typeface="Calibri" pitchFamily="34" charset="0"/>
              </a:rPr>
              <a:t>Higgins, James. (1999). Nonmathematical Statistics: A New Direction for the Undergraduate Discipline. </a:t>
            </a:r>
            <a:r>
              <a:rPr lang="en-US" sz="1700" i="1" dirty="0" smtClean="0">
                <a:latin typeface="Calibri" pitchFamily="34" charset="0"/>
                <a:cs typeface="Calibri" pitchFamily="34" charset="0"/>
              </a:rPr>
              <a:t>The American Statistician, </a:t>
            </a:r>
            <a:r>
              <a:rPr lang="en-US" sz="1700" dirty="0" smtClean="0">
                <a:latin typeface="Calibri" pitchFamily="34" charset="0"/>
                <a:cs typeface="Calibri" pitchFamily="34" charset="0"/>
              </a:rPr>
              <a:t>53(1): 1-6.</a:t>
            </a:r>
          </a:p>
          <a:p>
            <a:pPr marL="342900" indent="-342900">
              <a:spcAft>
                <a:spcPts val="600"/>
              </a:spcAft>
              <a:buClr>
                <a:schemeClr val="tx2"/>
              </a:buClr>
              <a:buFont typeface="Arial" pitchFamily="34" charset="0"/>
              <a:buChar char="•"/>
            </a:pPr>
            <a:r>
              <a:rPr lang="en-US" sz="1700" dirty="0" smtClean="0">
                <a:latin typeface="Calibri" pitchFamily="34" charset="0"/>
                <a:cs typeface="Calibri" pitchFamily="34" charset="0"/>
              </a:rPr>
              <a:t>Hunter, William. (1981). The Practice of Statistics: The Real World Is an Idea Whose Time Has Come. </a:t>
            </a:r>
            <a:r>
              <a:rPr lang="en-US" sz="1700" i="1" dirty="0" smtClean="0">
                <a:latin typeface="Calibri" pitchFamily="34" charset="0"/>
                <a:cs typeface="Calibri" pitchFamily="34" charset="0"/>
              </a:rPr>
              <a:t>The American Statistician</a:t>
            </a:r>
            <a:r>
              <a:rPr lang="en-US" sz="1700" dirty="0" smtClean="0">
                <a:latin typeface="Calibri" pitchFamily="34" charset="0"/>
                <a:cs typeface="Calibri" pitchFamily="34" charset="0"/>
              </a:rPr>
              <a:t>, 35(2): 72-76.</a:t>
            </a:r>
          </a:p>
          <a:p>
            <a:pPr marL="342900" indent="-342900">
              <a:spcAft>
                <a:spcPts val="600"/>
              </a:spcAft>
              <a:buClr>
                <a:schemeClr val="tx2"/>
              </a:buClr>
              <a:buFont typeface="Arial" pitchFamily="34" charset="0"/>
              <a:buChar char="•"/>
            </a:pPr>
            <a:r>
              <a:rPr lang="en-US" sz="1700" dirty="0" smtClean="0">
                <a:latin typeface="Calibri" pitchFamily="34" charset="0"/>
                <a:cs typeface="Calibri" pitchFamily="34" charset="0"/>
              </a:rPr>
              <a:t>Lurie, William. (1958). The Impertinent Questioner: The Scientist’s Guide to the Statistician’s Mind. </a:t>
            </a:r>
            <a:r>
              <a:rPr lang="en-US" sz="1700" i="1" dirty="0" smtClean="0">
                <a:latin typeface="Calibri" pitchFamily="34" charset="0"/>
                <a:cs typeface="Calibri" pitchFamily="34" charset="0"/>
              </a:rPr>
              <a:t>American Scientist, 46(1): 57-61.</a:t>
            </a:r>
            <a:endParaRPr lang="en-US" sz="1700" dirty="0" smtClean="0">
              <a:latin typeface="Calibri" pitchFamily="34" charset="0"/>
              <a:cs typeface="Calibri" pitchFamily="34" charset="0"/>
            </a:endParaRPr>
          </a:p>
          <a:p>
            <a:pPr marL="342900" indent="-342900">
              <a:spcAft>
                <a:spcPts val="600"/>
              </a:spcAft>
              <a:buClr>
                <a:schemeClr val="tx2"/>
              </a:buClr>
              <a:buFont typeface="Arial" pitchFamily="34" charset="0"/>
              <a:buChar char="•"/>
            </a:pPr>
            <a:endParaRPr lang="en-US" sz="1900" i="1" dirty="0" smtClean="0">
              <a:latin typeface="Calibri" pitchFamily="34" charset="0"/>
              <a:cs typeface="Calibri" pitchFamily="34" charset="0"/>
            </a:endParaRPr>
          </a:p>
          <a:p>
            <a:pPr marL="342900" indent="-342900">
              <a:buFont typeface="Arial" pitchFamily="34" charset="0"/>
              <a:buChar char="•"/>
            </a:pPr>
            <a:endParaRPr lang="en-US" sz="2200" dirty="0" smtClean="0">
              <a:latin typeface="Calibri" pitchFamily="34" charset="0"/>
              <a:cs typeface="Calibri" pitchFamily="34" charset="0"/>
            </a:endParaRPr>
          </a:p>
          <a:p>
            <a:pPr marL="342900" indent="-342900">
              <a:buFont typeface="Arial" pitchFamily="34" charset="0"/>
              <a:buChar char="•"/>
            </a:pPr>
            <a:endParaRPr lang="en-US" sz="2200" dirty="0" smtClean="0">
              <a:latin typeface="Calibri" pitchFamily="34" charset="0"/>
              <a:cs typeface="Calibri" pitchFamily="34" charset="0"/>
            </a:endParaRPr>
          </a:p>
          <a:p>
            <a:pPr marL="342900" indent="-342900">
              <a:buFont typeface="Arial" pitchFamily="34" charset="0"/>
              <a:buChar char="•"/>
            </a:pPr>
            <a:endParaRPr lang="en-US" sz="2200" dirty="0">
              <a:latin typeface="Calibri" pitchFamily="34" charset="0"/>
              <a:cs typeface="Calibri" pitchFamily="34" charset="0"/>
            </a:endParaRPr>
          </a:p>
        </p:txBody>
      </p:sp>
    </p:spTree>
    <p:extLst>
      <p:ext uri="{BB962C8B-B14F-4D97-AF65-F5344CB8AC3E}">
        <p14:creationId xmlns:p14="http://schemas.microsoft.com/office/powerpoint/2010/main" val="2755971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Motivation Behind Our Statistical </a:t>
            </a: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Consulting </a:t>
            </a: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Model</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sp>
        <p:nvSpPr>
          <p:cNvPr id="8" name="TextBox 7"/>
          <p:cNvSpPr txBox="1"/>
          <p:nvPr/>
        </p:nvSpPr>
        <p:spPr>
          <a:xfrm>
            <a:off x="914400" y="1447800"/>
            <a:ext cx="7772400" cy="6832640"/>
          </a:xfrm>
          <a:prstGeom prst="rect">
            <a:avLst/>
          </a:prstGeom>
          <a:noFill/>
        </p:spPr>
        <p:txBody>
          <a:bodyPr wrap="square" rtlCol="0">
            <a:spAutoFit/>
          </a:bodyPr>
          <a:lstStyle/>
          <a:p>
            <a:pPr marL="285750" indent="-285750">
              <a:spcAft>
                <a:spcPts val="600"/>
              </a:spcAft>
              <a:buClr>
                <a:schemeClr val="tx2"/>
              </a:buClr>
              <a:buFont typeface="Arial" pitchFamily="34" charset="0"/>
              <a:buChar char="•"/>
            </a:pPr>
            <a:r>
              <a:rPr lang="en-US" sz="2000" dirty="0" smtClean="0">
                <a:latin typeface="Calibri" pitchFamily="34" charset="0"/>
                <a:cs typeface="Calibri" pitchFamily="34" charset="0"/>
              </a:rPr>
              <a:t>Winona State is primarily an undergraduate university with an enrollment of approximately 8,000 students</a:t>
            </a:r>
          </a:p>
          <a:p>
            <a:pPr marL="285750" indent="-285750">
              <a:spcAft>
                <a:spcPts val="600"/>
              </a:spcAft>
              <a:buClr>
                <a:schemeClr val="tx2"/>
              </a:buClr>
              <a:buFont typeface="Arial" pitchFamily="34" charset="0"/>
              <a:buChar char="•"/>
            </a:pPr>
            <a:r>
              <a:rPr lang="en-US" sz="2000" dirty="0" smtClean="0">
                <a:latin typeface="Calibri" pitchFamily="34" charset="0"/>
                <a:cs typeface="Calibri" pitchFamily="34" charset="0"/>
              </a:rPr>
              <a:t>Over the past five years, there has been a substantial increase in both faculty and undergraduate research</a:t>
            </a:r>
          </a:p>
          <a:p>
            <a:pPr marL="285750" indent="-285750">
              <a:spcAft>
                <a:spcPts val="600"/>
              </a:spcAft>
              <a:buClr>
                <a:schemeClr val="tx2"/>
              </a:buClr>
              <a:buFont typeface="Arial" pitchFamily="34" charset="0"/>
              <a:buChar char="•"/>
            </a:pPr>
            <a:r>
              <a:rPr lang="en-US" sz="2000" dirty="0" smtClean="0">
                <a:latin typeface="Calibri" pitchFamily="34" charset="0"/>
                <a:cs typeface="Calibri" pitchFamily="34" charset="0"/>
              </a:rPr>
              <a:t>The Department of Mathematics and Statistics created the WSU Statistical Consulting Center in 2007 to address the increasing demand for assistance with research projects</a:t>
            </a:r>
          </a:p>
          <a:p>
            <a:pPr marL="285750" indent="-285750">
              <a:spcAft>
                <a:spcPts val="600"/>
              </a:spcAft>
              <a:buClr>
                <a:schemeClr val="tx2"/>
              </a:buClr>
              <a:buFont typeface="Arial" pitchFamily="34" charset="0"/>
              <a:buChar char="•"/>
            </a:pPr>
            <a:r>
              <a:rPr lang="en-US" sz="2000" dirty="0" smtClean="0">
                <a:latin typeface="Calibri" pitchFamily="34" charset="0"/>
                <a:cs typeface="Calibri" pitchFamily="34" charset="0"/>
              </a:rPr>
              <a:t>The Statistical Consulting and Communication course was first taught in the fall of 2008 with the following objectives in mind</a:t>
            </a:r>
          </a:p>
          <a:p>
            <a:pPr marL="800100" lvl="1" indent="-342900">
              <a:spcAft>
                <a:spcPts val="600"/>
              </a:spcAft>
              <a:buClr>
                <a:schemeClr val="tx2"/>
              </a:buClr>
              <a:buFont typeface="Calibri" pitchFamily="34" charset="0"/>
              <a:buChar char="—"/>
            </a:pPr>
            <a:r>
              <a:rPr lang="en-US" sz="2000" dirty="0" smtClean="0">
                <a:latin typeface="Calibri" pitchFamily="34" charset="0"/>
                <a:cs typeface="Calibri" pitchFamily="34" charset="0"/>
              </a:rPr>
              <a:t>Provide training in statistical consulting </a:t>
            </a:r>
          </a:p>
          <a:p>
            <a:pPr marL="800100" lvl="1" indent="-342900">
              <a:spcAft>
                <a:spcPts val="600"/>
              </a:spcAft>
              <a:buClr>
                <a:schemeClr val="tx2"/>
              </a:buClr>
              <a:buFont typeface="Calibri" pitchFamily="34" charset="0"/>
              <a:buChar char="—"/>
            </a:pPr>
            <a:r>
              <a:rPr lang="en-US" sz="2000" dirty="0" smtClean="0">
                <a:latin typeface="Calibri" pitchFamily="34" charset="0"/>
                <a:cs typeface="Calibri" pitchFamily="34" charset="0"/>
              </a:rPr>
              <a:t>Develop </a:t>
            </a:r>
            <a:r>
              <a:rPr lang="en-US" sz="2000" dirty="0">
                <a:latin typeface="Calibri" pitchFamily="34" charset="0"/>
                <a:cs typeface="Calibri" pitchFamily="34" charset="0"/>
              </a:rPr>
              <a:t>skills in oral communication, written communication, collaboration, and </a:t>
            </a:r>
            <a:r>
              <a:rPr lang="en-US" sz="2000" dirty="0" smtClean="0">
                <a:latin typeface="Calibri" pitchFamily="34" charset="0"/>
                <a:cs typeface="Calibri" pitchFamily="34" charset="0"/>
              </a:rPr>
              <a:t>teamwork</a:t>
            </a:r>
            <a:endParaRPr lang="en-US" sz="2000" dirty="0">
              <a:latin typeface="Calibri" pitchFamily="34" charset="0"/>
              <a:cs typeface="Calibri" pitchFamily="34" charset="0"/>
            </a:endParaRPr>
          </a:p>
          <a:p>
            <a:pPr marL="800100" lvl="1" indent="-342900">
              <a:spcAft>
                <a:spcPts val="600"/>
              </a:spcAft>
              <a:buClr>
                <a:schemeClr val="tx2"/>
              </a:buClr>
              <a:buFont typeface="Calibri" pitchFamily="34" charset="0"/>
              <a:buChar char="—"/>
            </a:pPr>
            <a:r>
              <a:rPr lang="en-US" sz="2000" dirty="0" smtClean="0">
                <a:latin typeface="Calibri" pitchFamily="34" charset="0"/>
                <a:cs typeface="Calibri" pitchFamily="34" charset="0"/>
              </a:rPr>
              <a:t>Prepare</a:t>
            </a:r>
            <a:r>
              <a:rPr lang="en-US" sz="2000" dirty="0" smtClean="0">
                <a:latin typeface="Calibri" pitchFamily="34" charset="0"/>
                <a:cs typeface="Calibri" pitchFamily="34" charset="0"/>
              </a:rPr>
              <a:t> students to staff the consulting center  </a:t>
            </a:r>
          </a:p>
          <a:p>
            <a:pPr marL="800100" lvl="1" indent="-342900">
              <a:spcAft>
                <a:spcPts val="600"/>
              </a:spcAft>
              <a:buClr>
                <a:schemeClr val="tx2"/>
              </a:buClr>
              <a:buFont typeface="Calibri" pitchFamily="34" charset="0"/>
              <a:buChar char="—"/>
            </a:pPr>
            <a:endParaRPr lang="en-US" sz="2000" dirty="0" smtClean="0">
              <a:latin typeface="Calibri" pitchFamily="34" charset="0"/>
              <a:cs typeface="Calibri" pitchFamily="34" charset="0"/>
            </a:endParaRPr>
          </a:p>
          <a:p>
            <a:pPr>
              <a:spcAft>
                <a:spcPts val="600"/>
              </a:spcAft>
              <a:buClr>
                <a:schemeClr val="tx2"/>
              </a:buClr>
            </a:pPr>
            <a:endParaRPr lang="en-US" sz="2000" dirty="0" smtClean="0">
              <a:latin typeface="Calibri" pitchFamily="34" charset="0"/>
              <a:cs typeface="Calibri" pitchFamily="34" charset="0"/>
            </a:endParaRPr>
          </a:p>
          <a:p>
            <a:pPr marL="285750" indent="-285750">
              <a:spcAft>
                <a:spcPts val="600"/>
              </a:spcAft>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a:latin typeface="Calibri" pitchFamily="34" charset="0"/>
              <a:cs typeface="Calibri" pitchFamily="34" charset="0"/>
            </a:endParaRPr>
          </a:p>
        </p:txBody>
      </p:sp>
    </p:spTree>
    <p:extLst>
      <p:ext uri="{BB962C8B-B14F-4D97-AF65-F5344CB8AC3E}">
        <p14:creationId xmlns:p14="http://schemas.microsoft.com/office/powerpoint/2010/main" val="3474278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Description of </a:t>
            </a: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Our Statistical Consulting Model</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sp>
        <p:nvSpPr>
          <p:cNvPr id="8" name="TextBox 7"/>
          <p:cNvSpPr txBox="1"/>
          <p:nvPr/>
        </p:nvSpPr>
        <p:spPr>
          <a:xfrm>
            <a:off x="914400" y="1676400"/>
            <a:ext cx="7772400" cy="1523494"/>
          </a:xfrm>
          <a:prstGeom prst="rect">
            <a:avLst/>
          </a:prstGeom>
          <a:noFill/>
        </p:spPr>
        <p:txBody>
          <a:bodyPr wrap="square" rtlCol="0">
            <a:spAutoFit/>
          </a:bodyPr>
          <a:lstStyle/>
          <a:p>
            <a:pPr marL="285750" indent="-285750">
              <a:spcAft>
                <a:spcPts val="600"/>
              </a:spcAft>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a:latin typeface="Calibri" pitchFamily="34" charset="0"/>
              <a:cs typeface="Calibri" pitchFamily="34" charset="0"/>
            </a:endParaRPr>
          </a:p>
        </p:txBody>
      </p:sp>
      <p:graphicFrame>
        <p:nvGraphicFramePr>
          <p:cNvPr id="2" name="Diagram 1"/>
          <p:cNvGraphicFramePr/>
          <p:nvPr>
            <p:extLst>
              <p:ext uri="{D42A27DB-BD31-4B8C-83A1-F6EECF244321}">
                <p14:modId xmlns:p14="http://schemas.microsoft.com/office/powerpoint/2010/main" val="3519475573"/>
              </p:ext>
            </p:extLst>
          </p:nvPr>
        </p:nvGraphicFramePr>
        <p:xfrm>
          <a:off x="457200" y="1447800"/>
          <a:ext cx="8234149"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7441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Overview of </a:t>
            </a: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Our </a:t>
            </a: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Statistical Consulting Course</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sp>
        <p:nvSpPr>
          <p:cNvPr id="8" name="TextBox 7"/>
          <p:cNvSpPr txBox="1"/>
          <p:nvPr/>
        </p:nvSpPr>
        <p:spPr>
          <a:xfrm>
            <a:off x="914400" y="1676400"/>
            <a:ext cx="7772400" cy="1523494"/>
          </a:xfrm>
          <a:prstGeom prst="rect">
            <a:avLst/>
          </a:prstGeom>
          <a:noFill/>
        </p:spPr>
        <p:txBody>
          <a:bodyPr wrap="square" rtlCol="0">
            <a:spAutoFit/>
          </a:bodyPr>
          <a:lstStyle/>
          <a:p>
            <a:pPr marL="285750" indent="-285750">
              <a:spcAft>
                <a:spcPts val="600"/>
              </a:spcAft>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a:latin typeface="Calibri" pitchFamily="34" charset="0"/>
              <a:cs typeface="Calibri" pitchFamily="34" charset="0"/>
            </a:endParaRPr>
          </a:p>
        </p:txBody>
      </p:sp>
      <p:graphicFrame>
        <p:nvGraphicFramePr>
          <p:cNvPr id="9" name="Diagram 8"/>
          <p:cNvGraphicFramePr/>
          <p:nvPr>
            <p:extLst>
              <p:ext uri="{D42A27DB-BD31-4B8C-83A1-F6EECF244321}">
                <p14:modId xmlns:p14="http://schemas.microsoft.com/office/powerpoint/2010/main" val="1301997137"/>
              </p:ext>
            </p:extLst>
          </p:nvPr>
        </p:nvGraphicFramePr>
        <p:xfrm>
          <a:off x="914400" y="1524000"/>
          <a:ext cx="7315200" cy="4952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7644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The First Six Weeks – Course Content</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sp>
        <p:nvSpPr>
          <p:cNvPr id="8" name="TextBox 7"/>
          <p:cNvSpPr txBox="1"/>
          <p:nvPr/>
        </p:nvSpPr>
        <p:spPr>
          <a:xfrm>
            <a:off x="914400" y="1676400"/>
            <a:ext cx="7772400" cy="1523494"/>
          </a:xfrm>
          <a:prstGeom prst="rect">
            <a:avLst/>
          </a:prstGeom>
          <a:noFill/>
        </p:spPr>
        <p:txBody>
          <a:bodyPr wrap="square" rtlCol="0">
            <a:spAutoFit/>
          </a:bodyPr>
          <a:lstStyle/>
          <a:p>
            <a:pPr marL="285750" indent="-285750">
              <a:spcAft>
                <a:spcPts val="600"/>
              </a:spcAft>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a:latin typeface="Calibri" pitchFamily="34" charset="0"/>
              <a:cs typeface="Calibri" pitchFamily="34" charset="0"/>
            </a:endParaRPr>
          </a:p>
        </p:txBody>
      </p:sp>
      <p:graphicFrame>
        <p:nvGraphicFramePr>
          <p:cNvPr id="2" name="Diagram 1"/>
          <p:cNvGraphicFramePr/>
          <p:nvPr>
            <p:extLst>
              <p:ext uri="{D42A27DB-BD31-4B8C-83A1-F6EECF244321}">
                <p14:modId xmlns:p14="http://schemas.microsoft.com/office/powerpoint/2010/main" val="1495880916"/>
              </p:ext>
            </p:extLst>
          </p:nvPr>
        </p:nvGraphicFramePr>
        <p:xfrm>
          <a:off x="914400" y="2057400"/>
          <a:ext cx="73152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89032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The First Six Weeks – Course Assignments</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sp>
        <p:nvSpPr>
          <p:cNvPr id="8" name="TextBox 7"/>
          <p:cNvSpPr txBox="1"/>
          <p:nvPr/>
        </p:nvSpPr>
        <p:spPr>
          <a:xfrm>
            <a:off x="914400" y="1676400"/>
            <a:ext cx="7772400" cy="1523494"/>
          </a:xfrm>
          <a:prstGeom prst="rect">
            <a:avLst/>
          </a:prstGeom>
          <a:noFill/>
        </p:spPr>
        <p:txBody>
          <a:bodyPr wrap="square" rtlCol="0">
            <a:spAutoFit/>
          </a:bodyPr>
          <a:lstStyle/>
          <a:p>
            <a:pPr marL="285750" indent="-285750">
              <a:spcAft>
                <a:spcPts val="600"/>
              </a:spcAft>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a:latin typeface="Calibri" pitchFamily="34" charset="0"/>
              <a:cs typeface="Calibri" pitchFamily="34" charset="0"/>
            </a:endParaRPr>
          </a:p>
        </p:txBody>
      </p:sp>
      <p:graphicFrame>
        <p:nvGraphicFramePr>
          <p:cNvPr id="4" name="Diagram 3"/>
          <p:cNvGraphicFramePr/>
          <p:nvPr>
            <p:extLst>
              <p:ext uri="{D42A27DB-BD31-4B8C-83A1-F6EECF244321}">
                <p14:modId xmlns:p14="http://schemas.microsoft.com/office/powerpoint/2010/main" val="3809939532"/>
              </p:ext>
            </p:extLst>
          </p:nvPr>
        </p:nvGraphicFramePr>
        <p:xfrm>
          <a:off x="914400" y="1371600"/>
          <a:ext cx="73152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9384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Course Content for t</a:t>
            </a: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he Remainder of the Semester</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sp>
        <p:nvSpPr>
          <p:cNvPr id="8" name="TextBox 7"/>
          <p:cNvSpPr txBox="1"/>
          <p:nvPr/>
        </p:nvSpPr>
        <p:spPr>
          <a:xfrm>
            <a:off x="914400" y="1676400"/>
            <a:ext cx="7772400" cy="1523494"/>
          </a:xfrm>
          <a:prstGeom prst="rect">
            <a:avLst/>
          </a:prstGeom>
          <a:noFill/>
        </p:spPr>
        <p:txBody>
          <a:bodyPr wrap="square" rtlCol="0">
            <a:spAutoFit/>
          </a:bodyPr>
          <a:lstStyle/>
          <a:p>
            <a:pPr marL="285750" indent="-285750">
              <a:spcAft>
                <a:spcPts val="600"/>
              </a:spcAft>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a:latin typeface="Calibri" pitchFamily="34" charset="0"/>
              <a:cs typeface="Calibri" pitchFamily="34" charset="0"/>
            </a:endParaRPr>
          </a:p>
        </p:txBody>
      </p:sp>
      <p:graphicFrame>
        <p:nvGraphicFramePr>
          <p:cNvPr id="4" name="Diagram 3"/>
          <p:cNvGraphicFramePr/>
          <p:nvPr>
            <p:extLst>
              <p:ext uri="{D42A27DB-BD31-4B8C-83A1-F6EECF244321}">
                <p14:modId xmlns:p14="http://schemas.microsoft.com/office/powerpoint/2010/main" val="216760550"/>
              </p:ext>
            </p:extLst>
          </p:nvPr>
        </p:nvGraphicFramePr>
        <p:xfrm>
          <a:off x="838200" y="1447800"/>
          <a:ext cx="7467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8669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Examples of Past Projects Encountered by our Students</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graphicFrame>
        <p:nvGraphicFramePr>
          <p:cNvPr id="2" name="Diagram 1"/>
          <p:cNvGraphicFramePr/>
          <p:nvPr>
            <p:extLst>
              <p:ext uri="{D42A27DB-BD31-4B8C-83A1-F6EECF244321}">
                <p14:modId xmlns:p14="http://schemas.microsoft.com/office/powerpoint/2010/main" val="1847638878"/>
              </p:ext>
            </p:extLst>
          </p:nvPr>
        </p:nvGraphicFramePr>
        <p:xfrm>
          <a:off x="457200" y="1371600"/>
          <a:ext cx="82296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7956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762000"/>
            <a:ext cx="8229600" cy="523220"/>
          </a:xfrm>
          <a:prstGeom prst="rect">
            <a:avLst/>
          </a:prstGeom>
          <a:noFill/>
        </p:spPr>
        <p:txBody>
          <a:bodyPr wrap="square" rtlCol="0">
            <a:spAutoFit/>
          </a:bodyPr>
          <a:lstStyle/>
          <a:p>
            <a:pPr algn="ctr"/>
            <a:r>
              <a:rPr lang="en-US" sz="2800"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Some Challenges Presented by Our Consulting Model</a:t>
            </a:r>
            <a:endParaRPr lang="en-US" sz="2800" dirty="0">
              <a:solidFill>
                <a:schemeClr val="tx2"/>
              </a:solidFill>
              <a:effectLst>
                <a:outerShdw blurRad="38100" dist="38100" dir="2700000" algn="tl">
                  <a:srgbClr val="000000">
                    <a:alpha val="43137"/>
                  </a:srgbClr>
                </a:outerShdw>
              </a:effectLst>
              <a:latin typeface="Calibri" pitchFamily="34" charset="0"/>
              <a:cs typeface="Calibri" pitchFamily="34" charset="0"/>
            </a:endParaRPr>
          </a:p>
        </p:txBody>
      </p:sp>
      <p:sp>
        <p:nvSpPr>
          <p:cNvPr id="8" name="TextBox 7"/>
          <p:cNvSpPr txBox="1"/>
          <p:nvPr/>
        </p:nvSpPr>
        <p:spPr>
          <a:xfrm>
            <a:off x="914400" y="1676400"/>
            <a:ext cx="7772400" cy="1523494"/>
          </a:xfrm>
          <a:prstGeom prst="rect">
            <a:avLst/>
          </a:prstGeom>
          <a:noFill/>
        </p:spPr>
        <p:txBody>
          <a:bodyPr wrap="square" rtlCol="0">
            <a:spAutoFit/>
          </a:bodyPr>
          <a:lstStyle/>
          <a:p>
            <a:pPr marL="285750" indent="-285750">
              <a:spcAft>
                <a:spcPts val="600"/>
              </a:spcAft>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smtClean="0">
              <a:latin typeface="Calibri" pitchFamily="34" charset="0"/>
              <a:cs typeface="Calibri" pitchFamily="34" charset="0"/>
            </a:endParaRPr>
          </a:p>
          <a:p>
            <a:pPr marL="285750" indent="-285750">
              <a:buFont typeface="Arial" pitchFamily="34" charset="0"/>
              <a:buChar char="•"/>
            </a:pPr>
            <a:endParaRPr lang="en-US" sz="2200" dirty="0">
              <a:latin typeface="Calibri" pitchFamily="34" charset="0"/>
              <a:cs typeface="Calibri" pitchFamily="34" charset="0"/>
            </a:endParaRPr>
          </a:p>
        </p:txBody>
      </p:sp>
      <p:graphicFrame>
        <p:nvGraphicFramePr>
          <p:cNvPr id="3" name="Diagram 2"/>
          <p:cNvGraphicFramePr/>
          <p:nvPr>
            <p:extLst>
              <p:ext uri="{D42A27DB-BD31-4B8C-83A1-F6EECF244321}">
                <p14:modId xmlns:p14="http://schemas.microsoft.com/office/powerpoint/2010/main" val="677269695"/>
              </p:ext>
            </p:extLst>
          </p:nvPr>
        </p:nvGraphicFramePr>
        <p:xfrm>
          <a:off x="457200" y="15240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49079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1019</TotalTime>
  <Words>1312</Words>
  <Application>Microsoft Office PowerPoint</Application>
  <PresentationFormat>On-screen Show (4:3)</PresentationFormat>
  <Paragraphs>118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Executive</vt:lpstr>
      <vt:lpstr>Involving Undergraduates in  Statistical Consulting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Involving Undergraduates in Statistical Consulting</dc:title>
  <dc:creator>Setup</dc:creator>
  <cp:lastModifiedBy>Setup</cp:lastModifiedBy>
  <cp:revision>63</cp:revision>
  <cp:lastPrinted>2012-05-07T19:07:52Z</cp:lastPrinted>
  <dcterms:created xsi:type="dcterms:W3CDTF">2012-05-07T02:25:05Z</dcterms:created>
  <dcterms:modified xsi:type="dcterms:W3CDTF">2012-05-07T19:24:41Z</dcterms:modified>
</cp:coreProperties>
</file>