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89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Override PartName="/ppt/tags/tag78.xml" ContentType="application/vnd.openxmlformats-officedocument.presentationml.tags+xml"/>
  <Default Extension="xml" ContentType="application/xml"/>
  <Override PartName="/ppt/notesMasters/notesMaster1.xml" ContentType="application/vnd.openxmlformats-officedocument.presentationml.notesMaster+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Override PartName="/ppt/tags/tag85.xml" ContentType="application/vnd.openxmlformats-officedocument.presentationml.tag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docProps/custom.xml" ContentType="application/vnd.openxmlformats-officedocument.custom-propertie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81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tags/tag70.xml" ContentType="application/vnd.openxmlformats-officedocument.presentationml.tags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ags/tag79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tags/tag39.xml" ContentType="application/vnd.openxmlformats-officedocument.presentationml.tags+xml"/>
  <Override PartName="/ppt/tags/tag59.xml" ContentType="application/vnd.openxmlformats-officedocument.presentationml.tags+xml"/>
  <Override PartName="/ppt/tags/tag68.xml" ContentType="application/vnd.openxmlformats-officedocument.presentationml.tags+xml"/>
  <Override PartName="/ppt/tags/tag77.xml" ContentType="application/vnd.openxmlformats-officedocument.presentationml.tags+xml"/>
  <Override PartName="/ppt/tags/tag86.xml" ContentType="application/vnd.openxmlformats-officedocument.presentationml.tags+xml"/>
  <Override PartName="/ppt/tags/tag88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57.xml" ContentType="application/vnd.openxmlformats-officedocument.presentationml.tags+xml"/>
  <Override PartName="/ppt/tags/tag66.xml" ContentType="application/vnd.openxmlformats-officedocument.presentationml.tags+xml"/>
  <Override PartName="/ppt/tags/tag75.xml" ContentType="application/vnd.openxmlformats-officedocument.presentationml.tags+xml"/>
  <Override PartName="/ppt/tags/tag84.xml" ContentType="application/vnd.openxmlformats-officedocument.presentationml.tags+xml"/>
  <Override PartName="/docProps/app.xml" ContentType="application/vnd.openxmlformats-officedocument.extended-properties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Override PartName="/ppt/tags/tag64.xml" ContentType="application/vnd.openxmlformats-officedocument.presentationml.tags+xml"/>
  <Override PartName="/ppt/tags/tag73.xml" ContentType="application/vnd.openxmlformats-officedocument.presentationml.tags+xml"/>
  <Override PartName="/ppt/tags/tag82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tags/tag62.xml" ContentType="application/vnd.openxmlformats-officedocument.presentationml.tags+xml"/>
  <Override PartName="/ppt/tags/tag71.xml" ContentType="application/vnd.openxmlformats-officedocument.presentationml.tags+xml"/>
  <Override PartName="/ppt/tags/tag80.xml" ContentType="application/vnd.openxmlformats-officedocument.presentationml.tags+xml"/>
  <Override PartName="/ppt/notesSlides/notesSlide8.xml" ContentType="application/vnd.openxmlformats-officedocument.presentationml.notesSlide+xml"/>
  <Override PartName="/ppt/tags/tag91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Override PartName="/ppt/tags/tag87.xml" ContentType="application/vnd.openxmlformats-officedocument.presentationml.tags+xml"/>
  <Default Extension="rels" ContentType="application/vnd.openxmlformats-package.relationships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83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notesSlides/notesSlide9.xml" ContentType="application/vnd.openxmlformats-officedocument.presentationml.notesSlide+xml"/>
  <Override PartName="/ppt/tags/tag90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60" r:id="rId4"/>
    <p:sldId id="261" r:id="rId5"/>
    <p:sldId id="264" r:id="rId6"/>
    <p:sldId id="257" r:id="rId7"/>
    <p:sldId id="258" r:id="rId8"/>
    <p:sldId id="262" r:id="rId9"/>
    <p:sldId id="263" r:id="rId10"/>
    <p:sldId id="265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6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D33DD7C-51E2-4FA9-8565-43AE07E96D6E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0B3BA9C-F188-443C-9D1C-6A6F36C4A3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1733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3BA9C-F188-443C-9D1C-6A6F36C4A35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659460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3BA9C-F188-443C-9D1C-6A6F36C4A35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45489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3BA9C-F188-443C-9D1C-6A6F36C4A35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48537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3BA9C-F188-443C-9D1C-6A6F36C4A35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34369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3BA9C-F188-443C-9D1C-6A6F36C4A35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85586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3BA9C-F188-443C-9D1C-6A6F36C4A35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97918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3BA9C-F188-443C-9D1C-6A6F36C4A35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23776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3BA9C-F188-443C-9D1C-6A6F36C4A35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43167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3BA9C-F188-443C-9D1C-6A6F36C4A35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335872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3BA9C-F188-443C-9D1C-6A6F36C4A35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70760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8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5.xml"/><Relationship Id="rId4" Type="http://schemas.openxmlformats.org/officeDocument/2006/relationships/tags" Target="../tags/tag1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3" Type="http://schemas.openxmlformats.org/officeDocument/2006/relationships/tags" Target="../tags/tag29.xml"/><Relationship Id="rId7" Type="http://schemas.openxmlformats.org/officeDocument/2006/relationships/tags" Target="../tags/tag33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B714A45-DB9F-4C13-BBD7-11BA47D88EAC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7DAC8DB5-C98D-44E2-A3E6-4DEA911D4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33684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B714A45-DB9F-4C13-BBD7-11BA47D88EAC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7DAC8DB5-C98D-44E2-A3E6-4DEA911D4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7001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B714A45-DB9F-4C13-BBD7-11BA47D88EAC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7DAC8DB5-C98D-44E2-A3E6-4DEA911D4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5060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B714A45-DB9F-4C13-BBD7-11BA47D88EAC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7DAC8DB5-C98D-44E2-A3E6-4DEA911D4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31035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B714A45-DB9F-4C13-BBD7-11BA47D88EAC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7DAC8DB5-C98D-44E2-A3E6-4DEA911D4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17837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B714A45-DB9F-4C13-BBD7-11BA47D88EAC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7DAC8DB5-C98D-44E2-A3E6-4DEA911D4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95041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B714A45-DB9F-4C13-BBD7-11BA47D88EAC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7DAC8DB5-C98D-44E2-A3E6-4DEA911D4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64579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B714A45-DB9F-4C13-BBD7-11BA47D88EAC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7DAC8DB5-C98D-44E2-A3E6-4DEA911D4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3108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B714A45-DB9F-4C13-BBD7-11BA47D88EAC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7DAC8DB5-C98D-44E2-A3E6-4DEA911D4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55284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B714A45-DB9F-4C13-BBD7-11BA47D88EAC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7DAC8DB5-C98D-44E2-A3E6-4DEA911D4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4337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B714A45-DB9F-4C13-BBD7-11BA47D88EAC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7DAC8DB5-C98D-44E2-A3E6-4DEA911D4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44356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14A45-DB9F-4C13-BBD7-11BA47D88EAC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C8DB5-C98D-44E2-A3E6-4DEA911D4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99573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91.xml"/><Relationship Id="rId2" Type="http://schemas.openxmlformats.org/officeDocument/2006/relationships/tags" Target="../tags/tag90.xml"/><Relationship Id="rId1" Type="http://schemas.openxmlformats.org/officeDocument/2006/relationships/tags" Target="../tags/tag89.xml"/><Relationship Id="rId6" Type="http://schemas.openxmlformats.org/officeDocument/2006/relationships/hyperlink" Target="http://www.stat.auckland.ac.nz/~iase/publications/1/3m1_gran.pdf" TargetMode="External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80.xml"/><Relationship Id="rId2" Type="http://schemas.openxmlformats.org/officeDocument/2006/relationships/tags" Target="../tags/tag79.xml"/><Relationship Id="rId1" Type="http://schemas.openxmlformats.org/officeDocument/2006/relationships/tags" Target="../tags/tag78.xml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85.xml"/><Relationship Id="rId2" Type="http://schemas.openxmlformats.org/officeDocument/2006/relationships/tags" Target="../tags/tag84.xml"/><Relationship Id="rId1" Type="http://schemas.openxmlformats.org/officeDocument/2006/relationships/tags" Target="../tags/tag83.xml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88.xml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914400" y="1524000"/>
            <a:ext cx="7772400" cy="1470025"/>
          </a:xfrm>
        </p:spPr>
        <p:txBody>
          <a:bodyPr/>
          <a:lstStyle/>
          <a:p>
            <a:r>
              <a:rPr lang="en-US" dirty="0" smtClean="0"/>
              <a:t>Modeling in Undergraduate Statistics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295400" y="3581400"/>
            <a:ext cx="6400800" cy="1752600"/>
          </a:xfrm>
        </p:spPr>
        <p:txBody>
          <a:bodyPr/>
          <a:lstStyle/>
          <a:p>
            <a:r>
              <a:rPr lang="en-US" dirty="0" smtClean="0"/>
              <a:t>Michael M Granaas</a:t>
            </a:r>
          </a:p>
          <a:p>
            <a:r>
              <a:rPr lang="en-US" dirty="0" smtClean="0"/>
              <a:t>Psychology</a:t>
            </a:r>
          </a:p>
          <a:p>
            <a:r>
              <a:rPr lang="en-US" dirty="0" smtClean="0"/>
              <a:t>University of South Dakota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46001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References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990600"/>
            <a:ext cx="8229600" cy="5410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/>
              <a:t>Cohen, J. (1994).  The earth is round (p &lt; .05),  </a:t>
            </a:r>
            <a:r>
              <a:rPr lang="en-US" sz="1600" i="1" dirty="0" smtClean="0"/>
              <a:t>American Psychologist, 49</a:t>
            </a:r>
            <a:r>
              <a:rPr lang="en-US" sz="1600" dirty="0" smtClean="0"/>
              <a:t>(12), 997-1003.</a:t>
            </a:r>
          </a:p>
          <a:p>
            <a:pPr marL="0" indent="0">
              <a:buNone/>
            </a:pPr>
            <a:r>
              <a:rPr lang="en-US" sz="1600" dirty="0"/>
              <a:t>Cohen</a:t>
            </a:r>
            <a:r>
              <a:rPr lang="en-US" sz="1600" dirty="0" smtClean="0"/>
              <a:t>, J., </a:t>
            </a:r>
            <a:r>
              <a:rPr lang="en-US" sz="1600" dirty="0"/>
              <a:t>Cohen</a:t>
            </a:r>
            <a:r>
              <a:rPr lang="en-US" sz="1600" dirty="0" smtClean="0"/>
              <a:t>, P.,  </a:t>
            </a:r>
            <a:r>
              <a:rPr lang="en-US" sz="1600" dirty="0"/>
              <a:t>West</a:t>
            </a:r>
            <a:r>
              <a:rPr lang="en-US" sz="1600" dirty="0" smtClean="0"/>
              <a:t>, S.G.,  </a:t>
            </a:r>
            <a:r>
              <a:rPr lang="en-US" sz="1600" dirty="0"/>
              <a:t>&amp; Aiken</a:t>
            </a:r>
            <a:r>
              <a:rPr lang="en-US" sz="1600" dirty="0" smtClean="0"/>
              <a:t>, L. (2003).  </a:t>
            </a:r>
            <a:r>
              <a:rPr lang="en-US" sz="1600" i="1" dirty="0" smtClean="0"/>
              <a:t>Applied </a:t>
            </a:r>
            <a:r>
              <a:rPr lang="en-US" sz="1600" i="1" dirty="0"/>
              <a:t>Multiple Regression/Correlation Analysis for the Behavioral </a:t>
            </a:r>
            <a:r>
              <a:rPr lang="en-US" sz="1600" i="1" dirty="0" smtClean="0"/>
              <a:t>Sciences</a:t>
            </a:r>
            <a:r>
              <a:rPr lang="en-US" sz="1600" dirty="0" smtClean="0"/>
              <a:t>.  Lawrence Erlbaum Assoc.  Mahwah, NJ.</a:t>
            </a:r>
          </a:p>
          <a:p>
            <a:pPr marL="0" indent="0">
              <a:buNone/>
            </a:pPr>
            <a:r>
              <a:rPr lang="en-US" sz="1600" dirty="0"/>
              <a:t>Fisher, R.A. (1955). Statistical methods and scientific induction. </a:t>
            </a:r>
            <a:r>
              <a:rPr lang="en-US" sz="1600" i="1" dirty="0"/>
              <a:t>Journal of the Royal Statistical</a:t>
            </a:r>
          </a:p>
          <a:p>
            <a:pPr marL="0" indent="0">
              <a:buNone/>
            </a:pPr>
            <a:r>
              <a:rPr lang="en-US" sz="1600" i="1" dirty="0"/>
              <a:t>Society. Series B (Methodological), 17</a:t>
            </a:r>
            <a:r>
              <a:rPr lang="en-US" sz="1600" dirty="0"/>
              <a:t>, </a:t>
            </a:r>
            <a:r>
              <a:rPr lang="en-US" sz="1600" i="1" dirty="0"/>
              <a:t>(1), </a:t>
            </a:r>
            <a:r>
              <a:rPr lang="en-US" sz="1600" dirty="0"/>
              <a:t>69-78.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Granaas, M.M. (1998).  Model fitting: A better approach.  </a:t>
            </a:r>
            <a:r>
              <a:rPr lang="en-US" sz="1600" i="1" dirty="0" smtClean="0"/>
              <a:t>American Psychologist, 53</a:t>
            </a:r>
            <a:r>
              <a:rPr lang="en-US" sz="1600" dirty="0" smtClean="0"/>
              <a:t>(7), 800 – 801.</a:t>
            </a:r>
          </a:p>
          <a:p>
            <a:pPr marL="0" indent="0">
              <a:buNone/>
            </a:pPr>
            <a:r>
              <a:rPr lang="en-US" sz="1600" dirty="0"/>
              <a:t>Granaas, M.M. (2002). </a:t>
            </a:r>
            <a:r>
              <a:rPr lang="en-US" sz="1600" i="1" dirty="0"/>
              <a:t>Hypothesis Testing in Psychology: Throwing the Baby out with the Bathwater?</a:t>
            </a:r>
            <a:r>
              <a:rPr lang="en-US" sz="1600" dirty="0"/>
              <a:t>  Invited paper Presented to the Sixth International Conference on Teaching of Statistics, July 2002, Cape Town, South Africa. </a:t>
            </a:r>
            <a:r>
              <a:rPr lang="en-US" sz="1600" dirty="0">
                <a:hlinkClick r:id="rId6"/>
              </a:rPr>
              <a:t>http://www.stat.auckland.ac.nz/~</a:t>
            </a:r>
            <a:r>
              <a:rPr lang="en-US" sz="1600" dirty="0" smtClean="0">
                <a:hlinkClick r:id="rId6"/>
              </a:rPr>
              <a:t>iase/publications/1/3m1_gran.pdf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Keppel, G. &amp; </a:t>
            </a:r>
            <a:r>
              <a:rPr lang="en-US" sz="1600" dirty="0" err="1" smtClean="0"/>
              <a:t>Wickens</a:t>
            </a:r>
            <a:r>
              <a:rPr lang="en-US" sz="1600" dirty="0" smtClean="0"/>
              <a:t>, T.D. (2004).  </a:t>
            </a:r>
            <a:r>
              <a:rPr lang="en-US" sz="1600" i="1" dirty="0" smtClean="0"/>
              <a:t>Design and Analysis: A Researcher’s Handbook</a:t>
            </a:r>
            <a:r>
              <a:rPr lang="en-US" sz="1600" dirty="0" smtClean="0"/>
              <a:t>.  Pearson, Upper Saddle River, NJ.</a:t>
            </a:r>
          </a:p>
          <a:p>
            <a:pPr marL="0" indent="0">
              <a:buNone/>
            </a:pPr>
            <a:r>
              <a:rPr lang="en-US" sz="1600" dirty="0" smtClean="0"/>
              <a:t>Lockhart, R.S. (1998).  </a:t>
            </a:r>
            <a:r>
              <a:rPr lang="en-US" sz="1600" i="1" dirty="0" smtClean="0"/>
              <a:t>Introduction to Statistics and Data Analysis</a:t>
            </a:r>
            <a:r>
              <a:rPr lang="en-US" sz="1600" dirty="0" smtClean="0"/>
              <a:t>.  W.H. Freeman and Co., New York.</a:t>
            </a:r>
          </a:p>
          <a:p>
            <a:pPr>
              <a:buNone/>
            </a:pPr>
            <a:r>
              <a:rPr lang="en-US" sz="1600" dirty="0" smtClean="0"/>
              <a:t>Nickerson, R. S. (2000). Null hypothesis statistical testing: A review of an old and</a:t>
            </a:r>
          </a:p>
          <a:p>
            <a:pPr>
              <a:buNone/>
            </a:pPr>
            <a:r>
              <a:rPr lang="en-US" sz="1600" dirty="0" smtClean="0"/>
              <a:t>continuing controversy, </a:t>
            </a:r>
            <a:r>
              <a:rPr lang="en-US" sz="1600" i="1" dirty="0" smtClean="0"/>
              <a:t>Psychological Methods, 5, 241-301.</a:t>
            </a:r>
          </a:p>
          <a:p>
            <a:pPr>
              <a:buNone/>
            </a:pPr>
            <a:r>
              <a:rPr lang="en-US" sz="1600" dirty="0" smtClean="0"/>
              <a:t>Rodgers, J.L. (2010) The epistemology of mathematical and statistical modeling: A quiet methodological revolution.  </a:t>
            </a:r>
            <a:r>
              <a:rPr lang="en-US" sz="1600" i="1" dirty="0" smtClean="0"/>
              <a:t>American Psychologist, 65</a:t>
            </a:r>
            <a:r>
              <a:rPr lang="en-US" sz="1600" dirty="0" smtClean="0"/>
              <a:t>(1), 1 – 12. </a:t>
            </a:r>
            <a:endParaRPr lang="en-US" sz="1600" dirty="0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74348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In its simplest form a statistical model is just a simplified mathematical representation of reality.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mean and median, instead of being descriptive statistics, are simple mathematical models that describe a distribution of data (i.e., parameter estimates).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regression line is a model that describes the relation between two variables.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904740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Null Hypothesis Statistical Testing (NHST)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 focus of NHST is the “straw person” nil hypothesis.  A generic “no effect” hypothesis.</a:t>
            </a:r>
          </a:p>
          <a:p>
            <a:pPr marL="0" indent="0">
              <a:buNone/>
            </a:pPr>
            <a:r>
              <a:rPr lang="en-US" dirty="0" smtClean="0"/>
              <a:t>NHST is still the dominant form of statistical testing taught to undergraduate psychology majors.</a:t>
            </a:r>
          </a:p>
          <a:p>
            <a:pPr marL="400050" lvl="1" indent="0">
              <a:buNone/>
            </a:pPr>
            <a:r>
              <a:rPr lang="en-US" dirty="0" smtClean="0"/>
              <a:t>A haphazard survey of available undergraduate texts finds only one that uses a modeling approach (Lockhart, 1998), which is out of print.</a:t>
            </a:r>
          </a:p>
          <a:p>
            <a:pPr marL="0" indent="0">
              <a:buNone/>
            </a:pPr>
            <a:r>
              <a:rPr lang="en-US" dirty="0" smtClean="0"/>
              <a:t>As taught, NHST is a collection of loosely related procedures.</a:t>
            </a: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046649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Modeling: The Quiet Revolution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While much of the field has been arguing about the place of NHST in psychological research (c.f. Nickerson, 2000), methodologists have been increasingly becoming modelers (Rodgers, 2010)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In addition to books devoted explicitly to models and modeling (e.g. Structural Equation Modeling, Multi-level Modeling) introductory graduate texts are incorporating a modeling approach to multiple regression (Cohen et al, 2003) and ANOVA (Keppel and </a:t>
            </a:r>
            <a:r>
              <a:rPr lang="en-US" dirty="0" err="1" smtClean="0"/>
              <a:t>Wickens</a:t>
            </a:r>
            <a:r>
              <a:rPr lang="en-US" dirty="0" smtClean="0"/>
              <a:t>, 2004).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934646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Unlike NHST a statistical model is based on the predictions of a theoretical model.</a:t>
            </a:r>
          </a:p>
          <a:p>
            <a:pPr marL="0" indent="0">
              <a:buNone/>
            </a:pPr>
            <a:r>
              <a:rPr lang="en-US" dirty="0" smtClean="0"/>
              <a:t>Instead of testing a “straw person” nil hypothesis the model based hypothesis uses predictions based on a theoretical model or prior knowledge.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is consistent with…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75017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Cohen’s 1994 Critique of NHST included this overlooked disclaimer: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“There is a form of </a:t>
            </a:r>
            <a:r>
              <a:rPr lang="en-US" i="1" dirty="0" smtClean="0"/>
              <a:t>Ho </a:t>
            </a:r>
            <a:r>
              <a:rPr lang="en-US" dirty="0" smtClean="0"/>
              <a:t>testing that has been used in astronomy and physics for centuries, what </a:t>
            </a:r>
            <a:r>
              <a:rPr lang="en-US" dirty="0" err="1" smtClean="0"/>
              <a:t>Meehl</a:t>
            </a:r>
            <a:r>
              <a:rPr lang="en-US" dirty="0" smtClean="0"/>
              <a:t> (1967) called the "strong" form, as advocated by Karl Popper (1959). Popper proposed that a scientific theory be tested by attempts to falsify it. In null hypothesis testing terms, one takes a central prediction of the theory, say, a point value of some crucial variable, sets it up as the </a:t>
            </a:r>
            <a:r>
              <a:rPr lang="en-US" i="1" dirty="0" smtClean="0"/>
              <a:t>Ho, </a:t>
            </a:r>
            <a:r>
              <a:rPr lang="en-US" dirty="0" smtClean="0"/>
              <a:t>and challenges the theory by attempting to reject it. This is certainly a valid procedure, potentially even more useful when used in confidence interval form. What I and my ilk decry is the "weak" form in which theories are confirmed" by rejecting null hypotheses.” (p99)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2861080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Fisher (1955) argued that the null hypothesis </a:t>
            </a:r>
          </a:p>
          <a:p>
            <a:pPr marL="457200" lvl="1" indent="0">
              <a:buNone/>
            </a:pPr>
            <a:r>
              <a:rPr lang="en-US" dirty="0"/>
              <a:t>“…(</a:t>
            </a:r>
            <a:r>
              <a:rPr lang="en-US" dirty="0" err="1"/>
              <a:t>i</a:t>
            </a:r>
            <a:r>
              <a:rPr lang="en-US" dirty="0"/>
              <a:t>) it [the null hypothesis] must be in accordance with the facts of nature as so far known</a:t>
            </a:r>
            <a:r>
              <a:rPr lang="en-US" dirty="0" smtClean="0"/>
              <a:t>…</a:t>
            </a:r>
          </a:p>
          <a:p>
            <a:pPr marL="457200" lvl="1" indent="0">
              <a:buNone/>
            </a:pPr>
            <a:r>
              <a:rPr lang="en-US" dirty="0" smtClean="0"/>
              <a:t>(</a:t>
            </a:r>
            <a:r>
              <a:rPr lang="en-US" dirty="0"/>
              <a:t>iv) it must not be contradicted, </a:t>
            </a:r>
            <a:r>
              <a:rPr lang="en-US" i="1" dirty="0"/>
              <a:t>in any way judged relevant</a:t>
            </a:r>
            <a:r>
              <a:rPr lang="en-US" dirty="0"/>
              <a:t>, by the data at hand.”  (Fisher, 1955, p 75, emphasis in the original) </a:t>
            </a:r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320412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Why Modeling For Undergrads?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There are many reasons to teach undergraduate statistics.  Among them:</a:t>
            </a:r>
          </a:p>
          <a:p>
            <a:pPr marL="400050" lvl="1" indent="0">
              <a:buNone/>
            </a:pPr>
            <a:r>
              <a:rPr lang="en-US" dirty="0" smtClean="0"/>
              <a:t>Educating undergraduates about the practices in their field of study.</a:t>
            </a:r>
          </a:p>
          <a:p>
            <a:pPr marL="400050" lvl="1" indent="0">
              <a:buNone/>
            </a:pPr>
            <a:r>
              <a:rPr lang="en-US" dirty="0" smtClean="0"/>
              <a:t>Preparation for graduate study.</a:t>
            </a:r>
          </a:p>
          <a:p>
            <a:pPr marL="0" indent="0">
              <a:buNone/>
            </a:pPr>
            <a:r>
              <a:rPr lang="en-US" dirty="0" smtClean="0"/>
              <a:t>In addition:</a:t>
            </a:r>
          </a:p>
          <a:p>
            <a:pPr marL="400050" lvl="1" indent="0">
              <a:buNone/>
            </a:pPr>
            <a:r>
              <a:rPr lang="en-US" dirty="0" smtClean="0"/>
              <a:t>With proper notation and explanation modeling is a single, unified topic rather than a disjointed collection of procedures.</a:t>
            </a: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803660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Modeling is too Different/Hard?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It is different, but it is only hard because of proactive interference.  </a:t>
            </a:r>
          </a:p>
          <a:p>
            <a:pPr marL="0" indent="0">
              <a:buNone/>
            </a:pPr>
            <a:r>
              <a:rPr lang="en-US" dirty="0" smtClean="0"/>
              <a:t>Modeling is just an alternative (better) framing for statistical hypothesis testing.  (c.f., Granaas, 1998, 2002; Lockhart, 1998)</a:t>
            </a:r>
          </a:p>
          <a:p>
            <a:pPr marL="0" indent="0">
              <a:buNone/>
            </a:pPr>
            <a:r>
              <a:rPr lang="en-US" dirty="0" smtClean="0"/>
              <a:t>Because of the unified approach students are learning variations on a single theme rather than multiple procedures.</a:t>
            </a: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4069412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uGyeWAab5XLfBisO6Wf0n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ZGdJBbrLnubXfQ1PLCUu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PfFL7aoHSrVWVguKwASqX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bzb0F3rdjsVIQY4P4gmGB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2iVLk06kCCjO35z7vlgE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0cpwGGvB3gorxT4UJq7Z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p2UYgXL1pXCzhIlNjpO1z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pCyG2BCPx8BHMnCIqyP2R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PXBmyV6HaPJnCiqzUapzp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YzVYbBZgbwbYMA4G2GJPY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YpLjiQDFCh2lZ2qAKvI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b9mswVHxQXhiicTvfRZ7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cDvPve7JQzvcBwcRj9DwU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WrB2fsVd748Ld7OskoxT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PNqTnTbyg7iiH4etYFODs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3Qj53QOeZ0ttBOBl411zO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sUpJeRpR5N0oJzAiQkK18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OdspRCAMBSC3ooFjCXP7V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td41LMbHPNR96bgOZMgjc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LFbbCxIMc1n8JflQROBU3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ceiu2OY2QCumrpPzaDY2B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MYr0t8VsHi3WtXT7uUO9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ilzWnAhjMwueupRt4fty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DnNV0hDXV1dlrk21kP6oU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jvWSG294erG1k4dx8DOKm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I7vz5szY2MQr3iZ7BANRN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FqZYOMGtz9PiNOn6XHufo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aS1Uy01dWveWr5z6DMizc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CKubKuD6nynLf7WTeGrld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4RmixQ3HXPHtggqngxAP7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yFPs9KyB7RthGDOsXM3FB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4LQGtRqUKncoiGs5Gi8lI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0ZzMyNzOMs41B4BtgHbc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Xi0gUAHn0gcEQ1Tzx7gwa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4hl70S5KwgPeLR6HiCkWB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kh5ntd2r9vKTUhqrNHI1V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bniKmzozS9vkX42CpSI4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tRXOhRODezOw5H4IQt3zC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ozklobiQiQHQTrNxiwLeU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vqYkxG1f1xHTtnuVtDknh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PeODVjbwOoFt3Um3DBP3P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90Yp3m37UxEyAKwTLI4uI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dZkAypZJye8F5NFvfOsGt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OvjCxJQ7YlrPNY5tOE8bY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N3HuELMKDuquogV7FGCov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pVFIefsg11P4aOhVSfSrf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df0GqMZOyiao5nXOvAEIj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0INgbSMSiwaCHpIxOFgct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TMJTY3KhMxtNfhTaA62F0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esGx6XMYr6XtP1wiUI80K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9TaqEE59aNwgxgcqWMvN6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QLsSDhbjxZTBiMmGj7ThW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Wytg5uLlvWwN2pYL0NYRf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mVYp3gsnUOpGOTonbHxbt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5uKXIy76j5UpbxiGruT8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2QyQAvHlizEcuXzqWWAfC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omA4mDBgj43pQtF5yUgNv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MpIR5vf2ilVn6nnDbuv2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mMGP0lVYRec3zamvx50h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utmhHVJMiszW3VagvU6ku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F2EZe9BOg23m6JHrqIp15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cpwy8QWyo430FBEDHQffd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kPbRsCWv9qKMTZJbPFPZk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PEc1r4WUdGnoh1sRU58zzm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7L69dUp2sXNkm5OtmS6u3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uGuPfrLSalh5Gse2butlD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dmDCEqrzULfA0QVOah3hc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zd7bQGzYJgiCc4BICeeEG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p5zG3d5pNlf5gqFoEYhAN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2holfkHC0IpdgofznxNLy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7RabfGhQWKskCOjT5eDI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QBbOmMPv33tY3ihHYKHak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F39h85AJM1T6qNaqYUNv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GZI3SrNK1LNsenkwXMclG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OEVkcEenJHxSnLczmXg03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aUtk8xfQKIeHUIgmuNbkIM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laNtGdZl1Gk85HmgnkCTU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PbLXxfKGNgBkCccYQhTIF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gSHFTw0zpdJgt04YVIvNp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CrRgCaHa9Snkv8bE6BmYwk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oOdlbooTn6edqWLRHshUP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7ZofMjmvllHDC6g0EqSGTk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JikXiGz23nBjV8F4DJVkg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4WRtxxMNnPSjjQWbNTaJY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xaSsMoJ8Z1XiZRLVtnUkBp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u6R2LTg4Aj5hdo5O91gg0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rBOP8sW1awtzsKBuMSwi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k6ofJXvMyI7pbs4lQHbgV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WUWIu7LjckvnwrQGScPeX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3K5lgQ7HbFoGdYDLM5V6Y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9MSsJbsai8u4BafQonf1w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901</Words>
  <Application>Microsoft Office PowerPoint</Application>
  <PresentationFormat>On-screen Show (4:3)</PresentationFormat>
  <Paragraphs>60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Modeling in Undergraduate Statistics</vt:lpstr>
      <vt:lpstr>Modeling</vt:lpstr>
      <vt:lpstr>Null Hypothesis Statistical Testing (NHST)</vt:lpstr>
      <vt:lpstr>Modeling: The Quiet Revolution</vt:lpstr>
      <vt:lpstr>Slide 5</vt:lpstr>
      <vt:lpstr>Cohen’s 1994 Critique of NHST included this overlooked disclaimer:</vt:lpstr>
      <vt:lpstr>Slide 7</vt:lpstr>
      <vt:lpstr>Why Modeling For Undergrads?</vt:lpstr>
      <vt:lpstr>Modeling is too Different/Hard?</vt:lpstr>
      <vt:lpstr>References</vt:lpstr>
    </vt:vector>
  </TitlesOfParts>
  <Company>USD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Modeling in Undergraduate Statistics</dc:title>
  <dc:creator>ITS</dc:creator>
  <cp:lastModifiedBy>Mike</cp:lastModifiedBy>
  <cp:revision>15</cp:revision>
  <cp:lastPrinted>2012-05-07T20:47:10Z</cp:lastPrinted>
  <dcterms:created xsi:type="dcterms:W3CDTF">2012-03-21T19:28:58Z</dcterms:created>
  <dcterms:modified xsi:type="dcterms:W3CDTF">2012-05-08T00:58:45Z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Tracking">
    <vt:lpwstr>false</vt:lpwstr>
  </property>
  <property fmtid="{D5CDD505-2E9C-101B-9397-08002B2CF9AE}" pid="3" name="Google.Documents.DocumentId">
    <vt:lpwstr>10VrLnqvjHPAE4vAM9-2gtjGBRjXVf2huow8um40rVag</vt:lpwstr>
  </property>
  <property fmtid="{D5CDD505-2E9C-101B-9397-08002B2CF9AE}" pid="4" name="Google.Documents.RevisionId">
    <vt:lpwstr>15260675893473738082</vt:lpwstr>
  </property>
  <property fmtid="{D5CDD505-2E9C-101B-9397-08002B2CF9AE}" pid="5" name="Google.Documents.PreviousRevisionId">
    <vt:lpwstr>09661720517840805311</vt:lpwstr>
  </property>
  <property fmtid="{D5CDD505-2E9C-101B-9397-08002B2CF9AE}" pid="6" name="Google.Documents.PluginVersion">
    <vt:lpwstr>2.0.2662.553</vt:lpwstr>
  </property>
  <property fmtid="{D5CDD505-2E9C-101B-9397-08002B2CF9AE}" pid="7" name="Google.Documents.MergeIncapabilityFlags">
    <vt:i4>0</vt:i4>
  </property>
</Properties>
</file>