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8" r:id="rId3"/>
    <p:sldId id="259" r:id="rId4"/>
    <p:sldId id="260" r:id="rId5"/>
    <p:sldId id="261" r:id="rId6"/>
    <p:sldId id="262" r:id="rId7"/>
    <p:sldId id="278" r:id="rId8"/>
    <p:sldId id="279" r:id="rId9"/>
    <p:sldId id="268" r:id="rId10"/>
    <p:sldId id="269" r:id="rId11"/>
    <p:sldId id="282"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49103D-586A-4F2D-BC5E-806932FE0C63}" type="datetimeFigureOut">
              <a:rPr lang="en-US" smtClean="0"/>
              <a:pPr/>
              <a:t>4/19/2012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EE3AB3-76F6-42D3-ABB8-B63F6DBE4F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88A91A-5072-4B69-A382-9DCA79D6D3AB}" type="datetimeFigureOut">
              <a:rPr lang="en-US" smtClean="0"/>
              <a:pPr/>
              <a:t>4/19/2012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88A91A-5072-4B69-A382-9DCA79D6D3AB}" type="datetimeFigureOut">
              <a:rPr lang="en-US" smtClean="0"/>
              <a:pPr/>
              <a:t>4/19/2012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88A91A-5072-4B69-A382-9DCA79D6D3AB}" type="datetimeFigureOut">
              <a:rPr lang="en-US" smtClean="0"/>
              <a:pPr/>
              <a:t>4/19/2012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88A91A-5072-4B69-A382-9DCA79D6D3AB}" type="datetimeFigureOut">
              <a:rPr lang="en-US" smtClean="0"/>
              <a:pPr/>
              <a:t>4/19/2012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88A91A-5072-4B69-A382-9DCA79D6D3AB}" type="datetimeFigureOut">
              <a:rPr lang="en-US" smtClean="0"/>
              <a:pPr/>
              <a:t>4/19/2012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88A91A-5072-4B69-A382-9DCA79D6D3AB}" type="datetimeFigureOut">
              <a:rPr lang="en-US" smtClean="0"/>
              <a:pPr/>
              <a:t>4/19/2012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88A91A-5072-4B69-A382-9DCA79D6D3AB}" type="datetimeFigureOut">
              <a:rPr lang="en-US" smtClean="0"/>
              <a:pPr/>
              <a:t>4/19/2012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88A91A-5072-4B69-A382-9DCA79D6D3AB}" type="datetimeFigureOut">
              <a:rPr lang="en-US" smtClean="0"/>
              <a:pPr/>
              <a:t>4/19/2012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8A91A-5072-4B69-A382-9DCA79D6D3AB}" type="datetimeFigureOut">
              <a:rPr lang="en-US" smtClean="0"/>
              <a:pPr/>
              <a:t>4/19/2012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88A91A-5072-4B69-A382-9DCA79D6D3AB}" type="datetimeFigureOut">
              <a:rPr lang="en-US" smtClean="0"/>
              <a:pPr/>
              <a:t>4/19/2012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6C053-FFB1-4168-9AA1-E2034612174D}" type="slidenum">
              <a:rPr lang="en-US" smtClean="0"/>
              <a:pPr/>
              <a:t>‹#›</a:t>
            </a:fld>
            <a:endParaRPr lang="en-US"/>
          </a:p>
        </p:txBody>
      </p:sp>
    </p:spTree>
  </p:cSld>
  <p:clrMapOvr>
    <a:masterClrMapping/>
  </p:clrMapOvr>
  <p:transition spd="med">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88A91A-5072-4B69-A382-9DCA79D6D3AB}" type="datetimeFigureOut">
              <a:rPr lang="en-US" smtClean="0"/>
              <a:pPr/>
              <a:t>4/19/2012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346C053-FFB1-4168-9AA1-E2034612174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88A91A-5072-4B69-A382-9DCA79D6D3AB}" type="datetimeFigureOut">
              <a:rPr lang="en-US" smtClean="0"/>
              <a:pPr/>
              <a:t>4/19/2012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346C053-FFB1-4168-9AA1-E2034612174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zoom dir="in"/>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Value and Relevance of an Engineering Statistics Course</a:t>
            </a:r>
            <a:br>
              <a:rPr lang="en-US" dirty="0" smtClean="0"/>
            </a:br>
            <a:endParaRPr lang="en-US" dirty="0"/>
          </a:p>
        </p:txBody>
      </p:sp>
      <p:sp>
        <p:nvSpPr>
          <p:cNvPr id="3" name="Subtitle 2"/>
          <p:cNvSpPr>
            <a:spLocks noGrp="1"/>
          </p:cNvSpPr>
          <p:nvPr>
            <p:ph type="subTitle" idx="1"/>
          </p:nvPr>
        </p:nvSpPr>
        <p:spPr>
          <a:xfrm>
            <a:off x="533400" y="2895600"/>
            <a:ext cx="7854696" cy="3581400"/>
          </a:xfrm>
        </p:spPr>
        <p:txBody>
          <a:bodyPr/>
          <a:lstStyle/>
          <a:p>
            <a:pPr algn="ctr"/>
            <a:r>
              <a:rPr lang="en-US" dirty="0" smtClean="0"/>
              <a:t>By</a:t>
            </a:r>
          </a:p>
          <a:p>
            <a:pPr algn="ctr"/>
            <a:r>
              <a:rPr lang="en-US" dirty="0" err="1" smtClean="0"/>
              <a:t>Kumer</a:t>
            </a:r>
            <a:r>
              <a:rPr lang="en-US" dirty="0" smtClean="0"/>
              <a:t> </a:t>
            </a:r>
            <a:r>
              <a:rPr lang="en-US" dirty="0" err="1" smtClean="0"/>
              <a:t>Pial</a:t>
            </a:r>
            <a:r>
              <a:rPr lang="en-US" dirty="0" smtClean="0"/>
              <a:t> Das, PhD</a:t>
            </a:r>
            <a:br>
              <a:rPr lang="en-US" dirty="0" smtClean="0"/>
            </a:br>
            <a:r>
              <a:rPr lang="en-US" dirty="0" smtClean="0"/>
              <a:t>Associate Professor of Statistics</a:t>
            </a:r>
          </a:p>
          <a:p>
            <a:pPr algn="ctr"/>
            <a:r>
              <a:rPr lang="en-US" dirty="0" smtClean="0"/>
              <a:t>Department of Mathematics</a:t>
            </a:r>
            <a:br>
              <a:rPr lang="en-US" dirty="0" smtClean="0"/>
            </a:br>
            <a:r>
              <a:rPr lang="en-US" dirty="0" smtClean="0"/>
              <a:t>Lamar University, Beaumont, TX</a:t>
            </a:r>
          </a:p>
          <a:p>
            <a:endParaRPr lang="en-US" dirty="0"/>
          </a:p>
        </p:txBody>
      </p:sp>
      <p:pic>
        <p:nvPicPr>
          <p:cNvPr id="4" name="Picture 3" descr="LU logo 2.jpg"/>
          <p:cNvPicPr>
            <a:picLocks noChangeAspect="1"/>
          </p:cNvPicPr>
          <p:nvPr/>
        </p:nvPicPr>
        <p:blipFill>
          <a:blip r:embed="rId2" cstate="print"/>
          <a:stretch>
            <a:fillRect/>
          </a:stretch>
        </p:blipFill>
        <p:spPr>
          <a:xfrm>
            <a:off x="6858000" y="4038600"/>
            <a:ext cx="2133600" cy="1856232"/>
          </a:xfrm>
          <a:prstGeom prst="rect">
            <a:avLst/>
          </a:prstGeom>
        </p:spPr>
      </p:pic>
    </p:spTree>
  </p:cSld>
  <p:clrMapOvr>
    <a:masterClrMapping/>
  </p:clrMapOvr>
  <p:transition spd="med">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800" b="1" dirty="0" smtClean="0">
                <a:latin typeface="Arial" pitchFamily="34" charset="0"/>
                <a:cs typeface="Arial" pitchFamily="34" charset="0"/>
              </a:rPr>
              <a:t>Structure of the course:</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447800"/>
            <a:ext cx="8229600" cy="4389120"/>
          </a:xfrm>
        </p:spPr>
        <p:txBody>
          <a:bodyPr>
            <a:normAutofit lnSpcReduction="10000"/>
          </a:bodyPr>
          <a:lstStyle/>
          <a:p>
            <a:pPr lvl="0"/>
            <a:r>
              <a:rPr lang="en-US" sz="1800" dirty="0" smtClean="0">
                <a:solidFill>
                  <a:srgbClr val="F8F8F8"/>
                </a:solidFill>
                <a:latin typeface="Arial" pitchFamily="34" charset="0"/>
                <a:cs typeface="Arial" pitchFamily="34" charset="0"/>
              </a:rPr>
              <a:t>In </a:t>
            </a:r>
            <a:r>
              <a:rPr lang="en-US" sz="1800" dirty="0" smtClean="0">
                <a:solidFill>
                  <a:srgbClr val="F8F8F8"/>
                </a:solidFill>
                <a:latin typeface="Arial" pitchFamily="34" charset="0"/>
                <a:cs typeface="Arial" pitchFamily="34" charset="0"/>
              </a:rPr>
              <a:t>a modified Moore method class, instructors usually provide course notes and they serve as mentors. They provide minimal information during the class time. In fact, they don’t “lecture” in class. However, I didn’t practice exactly the Moore method. Rather I have tried what people call “Modified Moore Method”.</a:t>
            </a:r>
          </a:p>
          <a:p>
            <a:pPr lvl="0"/>
            <a:endParaRPr lang="en-US" sz="1800" dirty="0" smtClean="0">
              <a:solidFill>
                <a:srgbClr val="F8F8F8"/>
              </a:solidFill>
              <a:latin typeface="Arial" pitchFamily="34" charset="0"/>
              <a:cs typeface="Arial" pitchFamily="34" charset="0"/>
            </a:endParaRPr>
          </a:p>
          <a:p>
            <a:pPr lvl="0"/>
            <a:r>
              <a:rPr lang="en-US" sz="1800" dirty="0" smtClean="0">
                <a:solidFill>
                  <a:srgbClr val="F8F8F8"/>
                </a:solidFill>
                <a:latin typeface="Arial" pitchFamily="34" charset="0"/>
                <a:cs typeface="Arial" pitchFamily="34" charset="0"/>
              </a:rPr>
              <a:t>Even </a:t>
            </a:r>
            <a:r>
              <a:rPr lang="en-US" sz="1800" dirty="0" smtClean="0">
                <a:solidFill>
                  <a:srgbClr val="F8F8F8"/>
                </a:solidFill>
                <a:latin typeface="Arial" pitchFamily="34" charset="0"/>
                <a:cs typeface="Arial" pitchFamily="34" charset="0"/>
              </a:rPr>
              <a:t>though in a purely Moore method course instructor usually don’t use a text book, I use both a text book and my notes for the class.</a:t>
            </a:r>
          </a:p>
          <a:p>
            <a:pPr lvl="0"/>
            <a:endParaRPr lang="en-US" sz="1800" dirty="0" smtClean="0">
              <a:solidFill>
                <a:srgbClr val="F8F8F8"/>
              </a:solidFill>
              <a:latin typeface="Arial" pitchFamily="34" charset="0"/>
              <a:cs typeface="Arial" pitchFamily="34" charset="0"/>
            </a:endParaRPr>
          </a:p>
          <a:p>
            <a:pPr lvl="0"/>
            <a:r>
              <a:rPr lang="en-US" sz="1800" dirty="0" smtClean="0">
                <a:solidFill>
                  <a:srgbClr val="F8F8F8"/>
                </a:solidFill>
                <a:latin typeface="Arial" pitchFamily="34" charset="0"/>
                <a:cs typeface="Arial" pitchFamily="34" charset="0"/>
              </a:rPr>
              <a:t>On </a:t>
            </a:r>
            <a:r>
              <a:rPr lang="en-US" sz="1800" dirty="0" smtClean="0">
                <a:solidFill>
                  <a:srgbClr val="F8F8F8"/>
                </a:solidFill>
                <a:latin typeface="Arial" pitchFamily="34" charset="0"/>
                <a:cs typeface="Arial" pitchFamily="34" charset="0"/>
              </a:rPr>
              <a:t>Mondays and Wednesdays I presented definition, theory, concepts and one or two examples in class. And at the end of the class I assigned 4 to 5 problems and call them “Friday Problems”.</a:t>
            </a:r>
          </a:p>
          <a:p>
            <a:pPr lvl="0"/>
            <a:endParaRPr lang="en-US" sz="1800" dirty="0" smtClean="0">
              <a:solidFill>
                <a:srgbClr val="F8F8F8"/>
              </a:solidFill>
              <a:latin typeface="Arial" pitchFamily="34" charset="0"/>
              <a:cs typeface="Arial" pitchFamily="34" charset="0"/>
            </a:endParaRPr>
          </a:p>
          <a:p>
            <a:pPr lvl="0"/>
            <a:r>
              <a:rPr lang="en-US" sz="1800" dirty="0" smtClean="0">
                <a:solidFill>
                  <a:srgbClr val="F8F8F8"/>
                </a:solidFill>
                <a:latin typeface="Arial" pitchFamily="34" charset="0"/>
                <a:cs typeface="Arial" pitchFamily="34" charset="0"/>
              </a:rPr>
              <a:t>On </a:t>
            </a:r>
            <a:r>
              <a:rPr lang="en-US" sz="1800" dirty="0" smtClean="0">
                <a:solidFill>
                  <a:srgbClr val="F8F8F8"/>
                </a:solidFill>
                <a:latin typeface="Arial" pitchFamily="34" charset="0"/>
                <a:cs typeface="Arial" pitchFamily="34" charset="0"/>
              </a:rPr>
              <a:t>each Friday, students were asked to present their work and solution to those “Friday Problems” in board</a:t>
            </a:r>
            <a:r>
              <a:rPr lang="en-US" sz="1800" dirty="0" smtClean="0">
                <a:latin typeface="Arial" pitchFamily="34" charset="0"/>
                <a:cs typeface="Arial" pitchFamily="34" charset="0"/>
              </a:rPr>
              <a:t>.</a:t>
            </a:r>
          </a:p>
          <a:p>
            <a:endParaRPr lang="en-US" dirty="0" smtClean="0"/>
          </a:p>
          <a:p>
            <a:endParaRPr lang="en-US" dirty="0"/>
          </a:p>
        </p:txBody>
      </p:sp>
    </p:spTree>
  </p:cSld>
  <p:clrMapOvr>
    <a:masterClrMapping/>
  </p:clrMapOvr>
  <p:transition spd="med">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800" b="1" dirty="0" smtClean="0">
                <a:latin typeface="Arial" pitchFamily="34" charset="0"/>
                <a:cs typeface="Arial" pitchFamily="34" charset="0"/>
              </a:rPr>
              <a:t>Statistical Significance:</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19200"/>
            <a:ext cx="8229600" cy="5105400"/>
          </a:xfrm>
        </p:spPr>
        <p:txBody>
          <a:bodyPr>
            <a:normAutofit/>
          </a:bodyPr>
          <a:lstStyle/>
          <a:p>
            <a:pPr lvl="0"/>
            <a:r>
              <a:rPr lang="en-US" sz="1800" dirty="0" smtClean="0">
                <a:solidFill>
                  <a:srgbClr val="F8F8F8"/>
                </a:solidFill>
                <a:latin typeface="Arial" pitchFamily="34" charset="0"/>
                <a:cs typeface="Arial" pitchFamily="34" charset="0"/>
              </a:rPr>
              <a:t> </a:t>
            </a:r>
            <a:r>
              <a:rPr lang="en-US" sz="1800" dirty="0" smtClean="0">
                <a:solidFill>
                  <a:srgbClr val="F8F8F8"/>
                </a:solidFill>
                <a:latin typeface="Arial" pitchFamily="34" charset="0"/>
                <a:cs typeface="Arial" pitchFamily="34" charset="0"/>
              </a:rPr>
              <a:t>This instructor has taught two different sections of this course in Fall 2011. We have used the identical syllabus, textbook etc. in those two sections. The only difference is that the section taught by the traditional method met twice a week (MW) whereas the Moore method section met three days in a week (MWF).</a:t>
            </a:r>
          </a:p>
          <a:p>
            <a:pPr>
              <a:buNone/>
            </a:pPr>
            <a:r>
              <a:rPr lang="en-US" sz="1800" dirty="0" smtClean="0">
                <a:solidFill>
                  <a:srgbClr val="F8F8F8"/>
                </a:solidFill>
                <a:latin typeface="Arial" pitchFamily="34" charset="0"/>
                <a:cs typeface="Arial" pitchFamily="34" charset="0"/>
              </a:rPr>
              <a:t> </a:t>
            </a:r>
          </a:p>
          <a:p>
            <a:pPr>
              <a:buNone/>
            </a:pPr>
            <a:r>
              <a:rPr lang="en-US" sz="1900" dirty="0" smtClean="0">
                <a:solidFill>
                  <a:srgbClr val="F8F8F8"/>
                </a:solidFill>
                <a:latin typeface="Arial" pitchFamily="34" charset="0"/>
                <a:cs typeface="Arial" pitchFamily="34" charset="0"/>
              </a:rPr>
              <a:t>Identical </a:t>
            </a:r>
            <a:r>
              <a:rPr lang="en-US" sz="1900" dirty="0" smtClean="0">
                <a:solidFill>
                  <a:srgbClr val="F8F8F8"/>
                </a:solidFill>
                <a:latin typeface="Arial" pitchFamily="34" charset="0"/>
                <a:cs typeface="Arial" pitchFamily="34" charset="0"/>
              </a:rPr>
              <a:t>final exam has been administered.</a:t>
            </a:r>
          </a:p>
          <a:p>
            <a:pPr>
              <a:buNone/>
            </a:pPr>
            <a:r>
              <a:rPr lang="en-US" sz="1900" dirty="0" smtClean="0">
                <a:solidFill>
                  <a:srgbClr val="F8F8F8"/>
                </a:solidFill>
                <a:latin typeface="Arial" pitchFamily="34" charset="0"/>
                <a:cs typeface="Arial" pitchFamily="34" charset="0"/>
              </a:rPr>
              <a:t> </a:t>
            </a:r>
          </a:p>
          <a:p>
            <a:pPr lvl="0"/>
            <a:r>
              <a:rPr lang="en-US" sz="1900" dirty="0" smtClean="0">
                <a:solidFill>
                  <a:srgbClr val="F8F8F8"/>
                </a:solidFill>
                <a:latin typeface="Arial" pitchFamily="34" charset="0"/>
                <a:cs typeface="Arial" pitchFamily="34" charset="0"/>
              </a:rPr>
              <a:t>To test the significance of the difference between the means of these two independent samples a two-sample t-test has been performed.</a:t>
            </a:r>
          </a:p>
          <a:p>
            <a:pPr lvl="0"/>
            <a:r>
              <a:rPr lang="en-US" sz="1900" dirty="0" smtClean="0">
                <a:solidFill>
                  <a:srgbClr val="F8F8F8"/>
                </a:solidFill>
                <a:latin typeface="Arial" pitchFamily="34" charset="0"/>
                <a:cs typeface="Arial" pitchFamily="34" charset="0"/>
              </a:rPr>
              <a:t>Our null and alternative hypothesis is:</a:t>
            </a:r>
          </a:p>
          <a:p>
            <a:pPr algn="ctr">
              <a:buNone/>
            </a:pPr>
            <a:endParaRPr lang="en-US" sz="1900" dirty="0" smtClean="0">
              <a:solidFill>
                <a:srgbClr val="F8F8F8"/>
              </a:solidFill>
              <a:latin typeface="Arial" pitchFamily="34" charset="0"/>
              <a:cs typeface="Arial" pitchFamily="34" charset="0"/>
            </a:endParaRPr>
          </a:p>
          <a:p>
            <a:pPr algn="ctr">
              <a:buNone/>
            </a:pPr>
            <a:r>
              <a:rPr lang="en-US" sz="1900" dirty="0" smtClean="0">
                <a:solidFill>
                  <a:srgbClr val="F8F8F8"/>
                </a:solidFill>
                <a:latin typeface="Arial" pitchFamily="34" charset="0"/>
                <a:cs typeface="Arial" pitchFamily="34" charset="0"/>
              </a:rPr>
              <a:t>Ho:  µ_Moore = µ_Traditional</a:t>
            </a:r>
          </a:p>
          <a:p>
            <a:pPr algn="ctr">
              <a:buNone/>
            </a:pPr>
            <a:r>
              <a:rPr lang="en-US" sz="1900" dirty="0" smtClean="0">
                <a:solidFill>
                  <a:srgbClr val="F8F8F8"/>
                </a:solidFill>
                <a:latin typeface="Arial" pitchFamily="34" charset="0"/>
                <a:cs typeface="Arial" pitchFamily="34" charset="0"/>
              </a:rPr>
              <a:t>Ha:  µ_Moore ≠ µ_Traditional </a:t>
            </a:r>
            <a:br>
              <a:rPr lang="en-US" sz="1900" dirty="0" smtClean="0">
                <a:solidFill>
                  <a:srgbClr val="F8F8F8"/>
                </a:solidFill>
                <a:latin typeface="Arial" pitchFamily="34" charset="0"/>
                <a:cs typeface="Arial" pitchFamily="34" charset="0"/>
              </a:rPr>
            </a:br>
            <a:endParaRPr lang="en-US" sz="1900" dirty="0" smtClean="0">
              <a:solidFill>
                <a:srgbClr val="F8F8F8"/>
              </a:solidFill>
              <a:latin typeface="Arial" pitchFamily="34" charset="0"/>
              <a:cs typeface="Arial" pitchFamily="34" charset="0"/>
            </a:endParaRPr>
          </a:p>
          <a:p>
            <a:pPr>
              <a:buNone/>
            </a:pPr>
            <a:endParaRPr lang="en-US" dirty="0"/>
          </a:p>
        </p:txBody>
      </p:sp>
      <p:sp>
        <p:nvSpPr>
          <p:cNvPr id="30723" name="Rectangle 3"/>
          <p:cNvSpPr>
            <a:spLocks noChangeArrowheads="1"/>
          </p:cNvSpPr>
          <p:nvPr/>
        </p:nvSpPr>
        <p:spPr bwMode="auto">
          <a:xfrm>
            <a:off x="45720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591312"/>
          </a:xfrm>
        </p:spPr>
        <p:txBody>
          <a:bodyPr>
            <a:normAutofit/>
          </a:bodyPr>
          <a:lstStyle/>
          <a:p>
            <a:pPr algn="ctr"/>
            <a:r>
              <a:rPr lang="en-US" sz="2800" b="1" dirty="0" smtClean="0">
                <a:latin typeface="Arial" pitchFamily="34" charset="0"/>
                <a:cs typeface="Arial" pitchFamily="34" charset="0"/>
              </a:rPr>
              <a:t>Descriptive Statistics:</a:t>
            </a:r>
            <a:endParaRPr lang="en-US" sz="2800" dirty="0">
              <a:latin typeface="Arial" pitchFamily="34" charset="0"/>
              <a:cs typeface="Arial" pitchFamily="34" charset="0"/>
            </a:endParaRPr>
          </a:p>
        </p:txBody>
      </p:sp>
      <p:graphicFrame>
        <p:nvGraphicFramePr>
          <p:cNvPr id="14" name="Content Placeholder 13"/>
          <p:cNvGraphicFramePr>
            <a:graphicFrameLocks noGrp="1"/>
          </p:cNvGraphicFramePr>
          <p:nvPr>
            <p:ph idx="1"/>
          </p:nvPr>
        </p:nvGraphicFramePr>
        <p:xfrm>
          <a:off x="381000" y="1524000"/>
          <a:ext cx="8382003" cy="1463040"/>
        </p:xfrm>
        <a:graphic>
          <a:graphicData uri="http://schemas.openxmlformats.org/drawingml/2006/table">
            <a:tbl>
              <a:tblPr firstRow="1" bandRow="1">
                <a:tableStyleId>{5C22544A-7EE6-4342-B048-85BDC9FD1C3A}</a:tableStyleId>
              </a:tblPr>
              <a:tblGrid>
                <a:gridCol w="1197429"/>
                <a:gridCol w="859971"/>
                <a:gridCol w="1066800"/>
                <a:gridCol w="1143000"/>
                <a:gridCol w="990600"/>
                <a:gridCol w="1143000"/>
                <a:gridCol w="1981203"/>
              </a:tblGrid>
              <a:tr h="363208">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58176">
                <a:tc>
                  <a:txBody>
                    <a:bodyPr/>
                    <a:lstStyle/>
                    <a:p>
                      <a:pPr algn="ctr"/>
                      <a:r>
                        <a:rPr kumimoji="0" lang="en-US" sz="1800" kern="1200" dirty="0" smtClean="0">
                          <a:solidFill>
                            <a:schemeClr val="dk1"/>
                          </a:solidFill>
                          <a:latin typeface="+mn-lt"/>
                          <a:ea typeface="+mn-ea"/>
                          <a:cs typeface="+mn-cs"/>
                        </a:rPr>
                        <a:t>Variable  </a:t>
                      </a:r>
                      <a:endParaRPr lang="en-US" dirty="0"/>
                    </a:p>
                  </a:txBody>
                  <a:tcPr/>
                </a:tc>
                <a:tc>
                  <a:txBody>
                    <a:bodyPr/>
                    <a:lstStyle/>
                    <a:p>
                      <a:pPr algn="ctr"/>
                      <a:r>
                        <a:rPr kumimoji="0" lang="en-US" sz="1800" kern="1200" dirty="0" smtClean="0">
                          <a:solidFill>
                            <a:schemeClr val="dk1"/>
                          </a:solidFill>
                          <a:latin typeface="+mn-lt"/>
                          <a:ea typeface="+mn-ea"/>
                          <a:cs typeface="+mn-cs"/>
                        </a:rPr>
                        <a:t> N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Mean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SEMean</a:t>
                      </a:r>
                      <a:r>
                        <a:rPr kumimoji="0" lang="en-US" sz="1800" kern="1200" dirty="0" smtClean="0">
                          <a:solidFill>
                            <a:schemeClr val="dk1"/>
                          </a:solidFill>
                          <a:latin typeface="+mn-lt"/>
                          <a:ea typeface="+mn-ea"/>
                          <a:cs typeface="+mn-cs"/>
                        </a:rPr>
                        <a:t>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StDev</a:t>
                      </a:r>
                      <a:r>
                        <a:rPr kumimoji="0" lang="en-US" sz="1800" kern="1200" dirty="0" smtClean="0">
                          <a:solidFill>
                            <a:schemeClr val="dk1"/>
                          </a:solidFill>
                          <a:latin typeface="+mn-lt"/>
                          <a:ea typeface="+mn-ea"/>
                          <a:cs typeface="+mn-cs"/>
                        </a:rPr>
                        <a:t> </a:t>
                      </a:r>
                      <a:endParaRPr lang="en-US" dirty="0" smtClean="0"/>
                    </a:p>
                  </a:txBody>
                  <a:tcPr/>
                </a:tc>
                <a:tc>
                  <a:txBody>
                    <a:bodyPr/>
                    <a:lstStyle/>
                    <a:p>
                      <a:pPr algn="ctr"/>
                      <a:r>
                        <a:rPr kumimoji="0" lang="en-US" sz="1800" kern="1200" dirty="0" smtClean="0">
                          <a:solidFill>
                            <a:schemeClr val="dk1"/>
                          </a:solidFill>
                          <a:latin typeface="+mn-lt"/>
                          <a:ea typeface="+mn-ea"/>
                          <a:cs typeface="+mn-cs"/>
                        </a:rPr>
                        <a:t>Min</a:t>
                      </a:r>
                      <a:r>
                        <a:rPr kumimoji="0" lang="en-US" sz="1800" kern="1200" dirty="0" smtClean="0">
                          <a:solidFill>
                            <a:schemeClr val="dk1"/>
                          </a:solidFill>
                          <a:latin typeface="+mn-lt"/>
                          <a:ea typeface="+mn-ea"/>
                          <a:cs typeface="+mn-cs"/>
                        </a:rPr>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Max</a:t>
                      </a:r>
                      <a:endParaRPr lang="en-US" dirty="0" smtClean="0"/>
                    </a:p>
                  </a:txBody>
                  <a:tcPr/>
                </a:tc>
              </a:tr>
              <a:tr h="363208">
                <a:tc>
                  <a:txBody>
                    <a:bodyPr/>
                    <a:lstStyle/>
                    <a:p>
                      <a:pPr algn="ctr"/>
                      <a:r>
                        <a:rPr kumimoji="0" lang="en-US" sz="1800" kern="1200" dirty="0" err="1" smtClean="0">
                          <a:solidFill>
                            <a:schemeClr val="dk1"/>
                          </a:solidFill>
                          <a:latin typeface="+mn-lt"/>
                          <a:ea typeface="+mn-ea"/>
                          <a:cs typeface="+mn-cs"/>
                        </a:rPr>
                        <a:t>Sec_M</a:t>
                      </a:r>
                      <a:r>
                        <a:rPr kumimoji="0" lang="en-US" sz="1800" kern="1200" dirty="0" smtClean="0">
                          <a:solidFill>
                            <a:schemeClr val="dk1"/>
                          </a:solidFill>
                          <a:latin typeface="+mn-lt"/>
                          <a:ea typeface="+mn-ea"/>
                          <a:cs typeface="+mn-cs"/>
                        </a:rPr>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37   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83.43   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1.83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11.14      </a:t>
                      </a:r>
                      <a:endParaRPr lang="en-US" dirty="0" smtClean="0"/>
                    </a:p>
                  </a:txBody>
                  <a:tcPr/>
                </a:tc>
                <a:tc>
                  <a:txBody>
                    <a:bodyPr/>
                    <a:lstStyle/>
                    <a:p>
                      <a:pPr algn="ctr"/>
                      <a:r>
                        <a:rPr kumimoji="0" lang="en-US" sz="1800" kern="120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54.00</a:t>
                      </a:r>
                      <a:endParaRPr lang="en-US" dirty="0"/>
                    </a:p>
                  </a:txBody>
                  <a:tcPr/>
                </a:tc>
                <a:tc>
                  <a:txBody>
                    <a:bodyPr/>
                    <a:lstStyle/>
                    <a:p>
                      <a:pPr algn="ctr"/>
                      <a:r>
                        <a:rPr kumimoji="0" lang="en-US" sz="1800" kern="120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100.00</a:t>
                      </a:r>
                      <a:r>
                        <a:rPr kumimoji="0" lang="en-US" sz="1800" kern="1200" dirty="0" smtClean="0">
                          <a:solidFill>
                            <a:schemeClr val="dk1"/>
                          </a:solidFill>
                          <a:latin typeface="+mn-lt"/>
                          <a:ea typeface="+mn-ea"/>
                          <a:cs typeface="+mn-cs"/>
                        </a:rPr>
                        <a:t>  </a:t>
                      </a:r>
                      <a:endParaRPr lang="en-US" dirty="0"/>
                    </a:p>
                  </a:txBody>
                  <a:tcPr/>
                </a:tc>
              </a:tr>
              <a:tr h="363208">
                <a:tc>
                  <a:txBody>
                    <a:bodyPr/>
                    <a:lstStyle/>
                    <a:p>
                      <a:pPr algn="ctr"/>
                      <a:r>
                        <a:rPr kumimoji="0" lang="en-US" sz="1800" kern="1200" dirty="0" err="1" smtClean="0">
                          <a:solidFill>
                            <a:schemeClr val="dk1"/>
                          </a:solidFill>
                          <a:latin typeface="+mn-lt"/>
                          <a:ea typeface="+mn-ea"/>
                          <a:cs typeface="+mn-cs"/>
                        </a:rPr>
                        <a:t>Sec_T</a:t>
                      </a:r>
                      <a:r>
                        <a:rPr kumimoji="0" lang="en-US" sz="1800" kern="1200" dirty="0" smtClean="0">
                          <a:solidFill>
                            <a:schemeClr val="dk1"/>
                          </a:solidFill>
                          <a:latin typeface="+mn-lt"/>
                          <a:ea typeface="+mn-ea"/>
                          <a:cs typeface="+mn-cs"/>
                        </a:rPr>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37   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76.57   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3.00 </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18.27   </a:t>
                      </a:r>
                      <a:endParaRPr lang="en-US" dirty="0" smtClean="0"/>
                    </a:p>
                  </a:txBody>
                  <a:tcPr/>
                </a:tc>
                <a:tc>
                  <a:txBody>
                    <a:bodyPr/>
                    <a:lstStyle/>
                    <a:p>
                      <a:pPr algn="ctr"/>
                      <a:r>
                        <a:rPr kumimoji="0" lang="en-US" sz="1800" kern="1200" dirty="0" smtClean="0">
                          <a:solidFill>
                            <a:schemeClr val="dk1"/>
                          </a:solidFill>
                          <a:latin typeface="+mn-lt"/>
                          <a:ea typeface="+mn-ea"/>
                          <a:cs typeface="+mn-cs"/>
                        </a:rPr>
                        <a:t>17.00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100.00</a:t>
                      </a:r>
                      <a:r>
                        <a:rPr kumimoji="0" lang="en-US" sz="1800" kern="1200" dirty="0" smtClean="0">
                          <a:solidFill>
                            <a:schemeClr val="dk1"/>
                          </a:solidFill>
                          <a:latin typeface="+mn-lt"/>
                          <a:ea typeface="+mn-ea"/>
                          <a:cs typeface="+mn-cs"/>
                        </a:rPr>
                        <a:t>  </a:t>
                      </a:r>
                      <a:endParaRPr lang="en-US" dirty="0" smtClean="0"/>
                    </a:p>
                  </a:txBody>
                  <a:tcPr/>
                </a:tc>
              </a:tr>
            </a:tbl>
          </a:graphicData>
        </a:graphic>
      </p:graphicFrame>
      <p:sp>
        <p:nvSpPr>
          <p:cNvPr id="5" name="Rectangle 4"/>
          <p:cNvSpPr/>
          <p:nvPr/>
        </p:nvSpPr>
        <p:spPr>
          <a:xfrm>
            <a:off x="3048000" y="3200400"/>
            <a:ext cx="3239605" cy="461665"/>
          </a:xfrm>
          <a:prstGeom prst="rect">
            <a:avLst/>
          </a:prstGeom>
        </p:spPr>
        <p:txBody>
          <a:bodyPr wrap="none">
            <a:spAutoFit/>
          </a:bodyPr>
          <a:lstStyle/>
          <a:p>
            <a:r>
              <a:rPr lang="en-US" sz="2400" b="1" dirty="0" smtClean="0"/>
              <a:t>Inferential Statistics:</a:t>
            </a:r>
            <a:endParaRPr lang="en-US" sz="2400" dirty="0"/>
          </a:p>
        </p:txBody>
      </p:sp>
      <p:sp>
        <p:nvSpPr>
          <p:cNvPr id="6" name="Rectangle 5"/>
          <p:cNvSpPr/>
          <p:nvPr/>
        </p:nvSpPr>
        <p:spPr>
          <a:xfrm>
            <a:off x="533400" y="3657600"/>
            <a:ext cx="8153400" cy="2308324"/>
          </a:xfrm>
          <a:prstGeom prst="rect">
            <a:avLst/>
          </a:prstGeom>
        </p:spPr>
        <p:txBody>
          <a:bodyPr wrap="square">
            <a:spAutoFit/>
          </a:bodyPr>
          <a:lstStyle/>
          <a:p>
            <a:pPr>
              <a:buNone/>
            </a:pPr>
            <a:r>
              <a:rPr lang="en-US" dirty="0" smtClean="0">
                <a:solidFill>
                  <a:srgbClr val="F8F8F8"/>
                </a:solidFill>
                <a:latin typeface="Arial" pitchFamily="34" charset="0"/>
                <a:cs typeface="Arial" pitchFamily="34" charset="0"/>
              </a:rPr>
              <a:t>Difference=µ_M-µ_T</a:t>
            </a:r>
          </a:p>
          <a:p>
            <a:pPr>
              <a:buNone/>
            </a:pPr>
            <a:r>
              <a:rPr lang="en-US" dirty="0" smtClean="0">
                <a:solidFill>
                  <a:srgbClr val="F8F8F8"/>
                </a:solidFill>
                <a:latin typeface="Arial" pitchFamily="34" charset="0"/>
                <a:cs typeface="Arial" pitchFamily="34" charset="0"/>
              </a:rPr>
              <a:t>Estimate for difference:  6.86000</a:t>
            </a:r>
          </a:p>
          <a:p>
            <a:pPr>
              <a:buNone/>
            </a:pPr>
            <a:endParaRPr lang="en-US" dirty="0" smtClean="0">
              <a:solidFill>
                <a:srgbClr val="F8F8F8"/>
              </a:solidFill>
              <a:latin typeface="Arial" pitchFamily="34" charset="0"/>
              <a:cs typeface="Arial" pitchFamily="34" charset="0"/>
            </a:endParaRPr>
          </a:p>
          <a:p>
            <a:pPr>
              <a:buNone/>
            </a:pPr>
            <a:r>
              <a:rPr lang="en-US" dirty="0" smtClean="0">
                <a:solidFill>
                  <a:srgbClr val="F8F8F8"/>
                </a:solidFill>
                <a:latin typeface="Arial" pitchFamily="34" charset="0"/>
                <a:cs typeface="Arial" pitchFamily="34" charset="0"/>
              </a:rPr>
              <a:t>95% CI for difference:  (-0.17926, 13.89926)</a:t>
            </a:r>
          </a:p>
          <a:p>
            <a:pPr>
              <a:buNone/>
            </a:pPr>
            <a:endParaRPr lang="en-US" dirty="0" smtClean="0">
              <a:solidFill>
                <a:srgbClr val="F8F8F8"/>
              </a:solidFill>
              <a:latin typeface="Arial" pitchFamily="34" charset="0"/>
              <a:cs typeface="Arial" pitchFamily="34" charset="0"/>
            </a:endParaRPr>
          </a:p>
          <a:p>
            <a:pPr>
              <a:buNone/>
            </a:pPr>
            <a:r>
              <a:rPr lang="en-US" dirty="0" smtClean="0">
                <a:solidFill>
                  <a:srgbClr val="F8F8F8"/>
                </a:solidFill>
                <a:latin typeface="Arial" pitchFamily="34" charset="0"/>
                <a:cs typeface="Arial" pitchFamily="34" charset="0"/>
              </a:rPr>
              <a:t>T-Test of difference = 0 (</a:t>
            </a:r>
            <a:r>
              <a:rPr lang="en-US" dirty="0" err="1" smtClean="0">
                <a:solidFill>
                  <a:srgbClr val="F8F8F8"/>
                </a:solidFill>
                <a:latin typeface="Arial" pitchFamily="34" charset="0"/>
                <a:cs typeface="Arial" pitchFamily="34" charset="0"/>
              </a:rPr>
              <a:t>vs</a:t>
            </a:r>
            <a:r>
              <a:rPr lang="en-US" dirty="0" smtClean="0">
                <a:solidFill>
                  <a:srgbClr val="F8F8F8"/>
                </a:solidFill>
                <a:latin typeface="Arial" pitchFamily="34" charset="0"/>
                <a:cs typeface="Arial" pitchFamily="34" charset="0"/>
              </a:rPr>
              <a:t> not =): T-Value = 1.95  </a:t>
            </a:r>
          </a:p>
          <a:p>
            <a:pPr>
              <a:buNone/>
            </a:pPr>
            <a:r>
              <a:rPr lang="en-US" dirty="0" smtClean="0">
                <a:solidFill>
                  <a:srgbClr val="F8F8F8"/>
                </a:solidFill>
                <a:latin typeface="Arial" pitchFamily="34" charset="0"/>
                <a:cs typeface="Arial" pitchFamily="34" charset="0"/>
              </a:rPr>
              <a:t>P-Value = 0.056  DF = 59</a:t>
            </a:r>
          </a:p>
          <a:p>
            <a:pPr>
              <a:buNone/>
            </a:pPr>
            <a:endParaRPr lang="en-US" dirty="0"/>
          </a:p>
        </p:txBody>
      </p:sp>
    </p:spTree>
  </p:cSld>
  <p:clrMapOvr>
    <a:masterClrMapping/>
  </p:clrMapOvr>
  <p:transition spd="med">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sz="2800" b="1" dirty="0" smtClean="0">
                <a:solidFill>
                  <a:schemeClr val="tx1"/>
                </a:solidFill>
                <a:latin typeface="Arial" pitchFamily="34" charset="0"/>
                <a:cs typeface="Arial" pitchFamily="34" charset="0"/>
              </a:rPr>
              <a:t>Objectives:</a:t>
            </a:r>
            <a:endParaRPr lang="en-US" sz="28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lvl="0"/>
            <a:r>
              <a:rPr lang="en-US" sz="1800" dirty="0" smtClean="0">
                <a:solidFill>
                  <a:srgbClr val="F8F8F8"/>
                </a:solidFill>
              </a:rPr>
              <a:t>To discuss the ‘health’ of engineering statistics courses taught nationwide.</a:t>
            </a:r>
          </a:p>
          <a:p>
            <a:pPr>
              <a:buNone/>
            </a:pPr>
            <a:r>
              <a:rPr lang="en-US" sz="1800" dirty="0" smtClean="0">
                <a:solidFill>
                  <a:srgbClr val="F8F8F8"/>
                </a:solidFill>
              </a:rPr>
              <a:t> </a:t>
            </a:r>
          </a:p>
          <a:p>
            <a:pPr lvl="0"/>
            <a:r>
              <a:rPr lang="en-US" sz="1800" dirty="0" smtClean="0">
                <a:solidFill>
                  <a:srgbClr val="F8F8F8"/>
                </a:solidFill>
              </a:rPr>
              <a:t> To evaluate the importance of identifying students’ attitudes towards this course.</a:t>
            </a:r>
          </a:p>
          <a:p>
            <a:pPr>
              <a:buNone/>
            </a:pPr>
            <a:r>
              <a:rPr lang="en-US" sz="1800" dirty="0" smtClean="0">
                <a:solidFill>
                  <a:srgbClr val="F8F8F8"/>
                </a:solidFill>
              </a:rPr>
              <a:t> </a:t>
            </a:r>
          </a:p>
          <a:p>
            <a:pPr lvl="0"/>
            <a:r>
              <a:rPr lang="en-US" sz="1800" dirty="0" smtClean="0">
                <a:solidFill>
                  <a:srgbClr val="F8F8F8"/>
                </a:solidFill>
              </a:rPr>
              <a:t>To discuss different approaches taken in this course.</a:t>
            </a:r>
          </a:p>
          <a:p>
            <a:pPr>
              <a:buNone/>
            </a:pPr>
            <a:r>
              <a:rPr lang="en-US" sz="1800" dirty="0" smtClean="0">
                <a:solidFill>
                  <a:srgbClr val="F8F8F8"/>
                </a:solidFill>
              </a:rPr>
              <a:t> </a:t>
            </a:r>
          </a:p>
          <a:p>
            <a:pPr lvl="0"/>
            <a:r>
              <a:rPr lang="en-US" sz="1800" dirty="0" smtClean="0">
                <a:solidFill>
                  <a:srgbClr val="F8F8F8"/>
                </a:solidFill>
              </a:rPr>
              <a:t> To evaluate the effect of Moore method on students’ final exam scores.</a:t>
            </a:r>
          </a:p>
          <a:p>
            <a:pPr>
              <a:buNone/>
            </a:pPr>
            <a:endParaRPr lang="en-US" dirty="0"/>
          </a:p>
        </p:txBody>
      </p:sp>
    </p:spTree>
  </p:cSld>
  <p:clrMapOvr>
    <a:masterClrMapping/>
  </p:clrMapOvr>
  <p:transition spd="med">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822067"/>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Engineering students perceive</a:t>
            </a:r>
            <a:r>
              <a:rPr kumimoji="0" lang="en-US" sz="2800" b="1"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statistics as a ‘nuisance to endure’.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Why?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28600" y="1842701"/>
            <a:ext cx="8763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There </a:t>
            </a: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are many reasons. Most importantly,</a:t>
            </a:r>
            <a:endParaRPr kumimoji="0" lang="en-US" b="0" i="0" u="none" strike="noStrike" cap="none" normalizeH="0" baseline="0" dirty="0" smtClean="0">
              <a:ln>
                <a:noFill/>
              </a:ln>
              <a:solidFill>
                <a:srgbClr val="F8F8F8"/>
              </a:solidFill>
              <a:effectLst/>
              <a:latin typeface="Arial" pitchFamily="34"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a:tabLst/>
            </a:pP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Lacking space (most of the engineering curricula include few or no </a:t>
            </a:r>
            <a:endPar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endParaRPr>
          </a:p>
          <a:p>
            <a:pPr marL="457200" marR="0" lvl="0" indent="-457200" algn="just"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       statistics </a:t>
            </a: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courses, and often these courses are very packed and </a:t>
            </a:r>
            <a:endPar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endParaRPr>
          </a:p>
          <a:p>
            <a:pPr marL="457200" marR="0" lvl="0" indent="-457200" algn="just" defTabSz="914400" rtl="0" eaLnBrk="0" fontAlgn="base" latinLnBrk="0" hangingPunct="0">
              <a:lnSpc>
                <a:spcPct val="100000"/>
              </a:lnSpc>
              <a:spcBef>
                <a:spcPct val="0"/>
              </a:spcBef>
              <a:spcAft>
                <a:spcPct val="0"/>
              </a:spcAft>
              <a:buClrTx/>
              <a:buSzTx/>
              <a:tabLst/>
            </a:pPr>
            <a:r>
              <a:rPr lang="en-US" dirty="0" smtClean="0">
                <a:solidFill>
                  <a:srgbClr val="F8F8F8"/>
                </a:solidFill>
                <a:latin typeface="Arial" pitchFamily="34" charset="0"/>
                <a:ea typeface="Calibri" pitchFamily="34" charset="0"/>
                <a:cs typeface="Times New Roman" pitchFamily="18" charset="0"/>
              </a:rPr>
              <a:t> </a:t>
            </a:r>
            <a:r>
              <a:rPr lang="en-US" dirty="0" smtClean="0">
                <a:solidFill>
                  <a:srgbClr val="F8F8F8"/>
                </a:solidFill>
                <a:latin typeface="Arial" pitchFamily="34" charset="0"/>
                <a:ea typeface="Calibri" pitchFamily="34" charset="0"/>
                <a:cs typeface="Times New Roman" pitchFamily="18" charset="0"/>
              </a:rPr>
              <a:t>       </a:t>
            </a: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highly </a:t>
            </a: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theoretical</a:t>
            </a:r>
            <a:r>
              <a:rPr kumimoji="0" lang="en-US" b="0" i="0" u="none" strike="noStrike" cap="none" normalizeH="0" baseline="0" dirty="0" smtClean="0">
                <a:ln>
                  <a:noFill/>
                </a:ln>
                <a:solidFill>
                  <a:srgbClr val="F8F8F8"/>
                </a:solidFill>
                <a:effectLst/>
                <a:latin typeface="Arial" pitchFamily="34" charset="0"/>
                <a:ea typeface="Calibri" pitchFamily="34" charset="0"/>
                <a:cs typeface="Times New Roman" pitchFamily="18" charset="0"/>
              </a:rPr>
              <a:t>).</a:t>
            </a:r>
          </a:p>
          <a:p>
            <a:pPr marL="457200" marR="0" lvl="0" indent="-45720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rgbClr val="F8F8F8"/>
              </a:solidFill>
              <a:effectLst/>
              <a:latin typeface="Arial" pitchFamily="34" charset="0"/>
              <a:cs typeface="Arial" pitchFamily="34" charset="0"/>
            </a:endParaRPr>
          </a:p>
        </p:txBody>
      </p:sp>
      <p:pic>
        <p:nvPicPr>
          <p:cNvPr id="1028" name="Picture 4" descr="C:\Users\Sams\AppData\Local\Microsoft\Windows\Temporary Internet Files\Content.IE5\EBXOQPOB\MC900232100[1].wmf"/>
          <p:cNvPicPr>
            <a:picLocks noChangeAspect="1" noChangeArrowheads="1"/>
          </p:cNvPicPr>
          <p:nvPr/>
        </p:nvPicPr>
        <p:blipFill>
          <a:blip r:embed="rId2" cstate="print"/>
          <a:srcRect/>
          <a:stretch>
            <a:fillRect/>
          </a:stretch>
        </p:blipFill>
        <p:spPr bwMode="auto">
          <a:xfrm>
            <a:off x="8077200" y="457200"/>
            <a:ext cx="780232" cy="2221117"/>
          </a:xfrm>
          <a:prstGeom prst="rect">
            <a:avLst/>
          </a:prstGeom>
          <a:noFill/>
        </p:spPr>
      </p:pic>
      <p:sp>
        <p:nvSpPr>
          <p:cNvPr id="5" name="Rectangle 4"/>
          <p:cNvSpPr/>
          <p:nvPr/>
        </p:nvSpPr>
        <p:spPr>
          <a:xfrm>
            <a:off x="228600" y="3124200"/>
            <a:ext cx="8077200" cy="2862322"/>
          </a:xfrm>
          <a:prstGeom prst="rect">
            <a:avLst/>
          </a:prstGeom>
        </p:spPr>
        <p:txBody>
          <a:bodyPr wrap="square">
            <a:spAutoFit/>
          </a:bodyPr>
          <a:lstStyle/>
          <a:p>
            <a:pPr marL="514350" lvl="0" indent="-514350" algn="just" eaLnBrk="0" fontAlgn="base" hangingPunct="0">
              <a:spcBef>
                <a:spcPct val="0"/>
              </a:spcBef>
              <a:spcAft>
                <a:spcPct val="0"/>
              </a:spcAft>
              <a:buFont typeface="+mj-lt"/>
              <a:buAutoNum type="arabicPeriod" startAt="2"/>
            </a:pPr>
            <a:endParaRPr lang="en-US" dirty="0" smtClean="0">
              <a:solidFill>
                <a:srgbClr val="F8F8F8"/>
              </a:solidFill>
              <a:latin typeface="Arial" pitchFamily="34" charset="0"/>
              <a:ea typeface="Calibri" pitchFamily="34" charset="0"/>
              <a:cs typeface="Times New Roman" pitchFamily="18" charset="0"/>
            </a:endParaRPr>
          </a:p>
          <a:p>
            <a:pPr marL="514350" lvl="0" indent="-514350" algn="just" eaLnBrk="0" fontAlgn="base" hangingPunct="0">
              <a:spcBef>
                <a:spcPct val="0"/>
              </a:spcBef>
              <a:spcAft>
                <a:spcPct val="0"/>
              </a:spcAft>
              <a:buFont typeface="+mj-lt"/>
              <a:buAutoNum type="arabicPeriod" startAt="2"/>
            </a:pPr>
            <a:r>
              <a:rPr lang="en-US" dirty="0" smtClean="0">
                <a:solidFill>
                  <a:srgbClr val="F8F8F8"/>
                </a:solidFill>
                <a:latin typeface="Arial" pitchFamily="34" charset="0"/>
                <a:ea typeface="Calibri" pitchFamily="34" charset="0"/>
                <a:cs typeface="Times New Roman" pitchFamily="18" charset="0"/>
              </a:rPr>
              <a:t>They </a:t>
            </a:r>
            <a:r>
              <a:rPr lang="en-US" dirty="0" smtClean="0">
                <a:solidFill>
                  <a:srgbClr val="F8F8F8"/>
                </a:solidFill>
                <a:latin typeface="Arial" pitchFamily="34" charset="0"/>
                <a:ea typeface="Calibri" pitchFamily="34" charset="0"/>
                <a:cs typeface="Times New Roman" pitchFamily="18" charset="0"/>
              </a:rPr>
              <a:t>(engineering students) don’t perceive statistics as a part of their engineering toolkit. Rather students often view statistics courses as overwhelming learning and survival tasks that cause a great deal of stress (</a:t>
            </a:r>
            <a:r>
              <a:rPr lang="en-US" dirty="0" err="1" smtClean="0">
                <a:solidFill>
                  <a:srgbClr val="F8F8F8"/>
                </a:solidFill>
                <a:latin typeface="Arial" pitchFamily="34" charset="0"/>
                <a:ea typeface="Calibri" pitchFamily="34" charset="0"/>
                <a:cs typeface="Times New Roman" pitchFamily="18" charset="0"/>
              </a:rPr>
              <a:t>Onwuegbuzie</a:t>
            </a:r>
            <a:r>
              <a:rPr lang="en-US" dirty="0" smtClean="0">
                <a:solidFill>
                  <a:srgbClr val="F8F8F8"/>
                </a:solidFill>
                <a:latin typeface="Arial" pitchFamily="34" charset="0"/>
                <a:ea typeface="Calibri" pitchFamily="34" charset="0"/>
                <a:cs typeface="Times New Roman" pitchFamily="18" charset="0"/>
              </a:rPr>
              <a:t> and Daley, 1999</a:t>
            </a:r>
            <a:r>
              <a:rPr lang="en-US" dirty="0" smtClean="0">
                <a:solidFill>
                  <a:srgbClr val="F8F8F8"/>
                </a:solidFill>
                <a:latin typeface="Arial" pitchFamily="34" charset="0"/>
                <a:ea typeface="Calibri" pitchFamily="34" charset="0"/>
                <a:cs typeface="Times New Roman" pitchFamily="18" charset="0"/>
              </a:rPr>
              <a:t>)</a:t>
            </a:r>
          </a:p>
          <a:p>
            <a:pPr marL="514350" lvl="0" indent="-514350" algn="just" eaLnBrk="0" fontAlgn="base" hangingPunct="0">
              <a:spcBef>
                <a:spcPct val="0"/>
              </a:spcBef>
              <a:spcAft>
                <a:spcPct val="0"/>
              </a:spcAft>
              <a:buFont typeface="+mj-lt"/>
              <a:buAutoNum type="arabicPeriod" startAt="2"/>
            </a:pPr>
            <a:endParaRPr lang="en-US" dirty="0" smtClean="0">
              <a:solidFill>
                <a:srgbClr val="F8F8F8"/>
              </a:solidFill>
              <a:latin typeface="Arial" pitchFamily="34" charset="0"/>
              <a:ea typeface="Calibri" pitchFamily="34" charset="0"/>
              <a:cs typeface="Times New Roman" pitchFamily="18" charset="0"/>
            </a:endParaRPr>
          </a:p>
          <a:p>
            <a:pPr marL="514350" indent="-514350" algn="just" eaLnBrk="0" fontAlgn="base" hangingPunct="0">
              <a:spcBef>
                <a:spcPct val="0"/>
              </a:spcBef>
              <a:spcAft>
                <a:spcPct val="0"/>
              </a:spcAft>
              <a:buFont typeface="+mj-lt"/>
              <a:buAutoNum type="arabicPeriod" startAt="2"/>
            </a:pPr>
            <a:r>
              <a:rPr lang="en-US" dirty="0" smtClean="0">
                <a:solidFill>
                  <a:srgbClr val="F8F8F8"/>
                </a:solidFill>
                <a:latin typeface="Arial" pitchFamily="34" charset="0"/>
                <a:ea typeface="Calibri" pitchFamily="34" charset="0"/>
                <a:cs typeface="Arial" pitchFamily="34" charset="0"/>
              </a:rPr>
              <a:t>Teaching statistics is an extremely complex and challenging task. The complexity goes even deeper when this is taught by teachers who are not experts in statistics.</a:t>
            </a:r>
            <a:endParaRPr lang="en-US" dirty="0" smtClean="0">
              <a:solidFill>
                <a:srgbClr val="F8F8F8"/>
              </a:solidFill>
              <a:latin typeface="Arial" pitchFamily="34" charset="0"/>
              <a:cs typeface="Arial" pitchFamily="34" charset="0"/>
            </a:endParaRPr>
          </a:p>
          <a:p>
            <a:pPr marL="514350" lvl="0" indent="-514350" algn="just" eaLnBrk="0" fontAlgn="base" hangingPunct="0">
              <a:spcBef>
                <a:spcPct val="0"/>
              </a:spcBef>
              <a:spcAft>
                <a:spcPct val="0"/>
              </a:spcAft>
              <a:buFont typeface="+mj-lt"/>
              <a:buAutoNum type="arabicPeriod" startAt="2"/>
            </a:pPr>
            <a:endParaRPr lang="en-US" dirty="0" smtClean="0">
              <a:solidFill>
                <a:srgbClr val="F8F8F8"/>
              </a:solidFill>
              <a:latin typeface="Arial" pitchFamily="34" charset="0"/>
              <a:cs typeface="Arial" pitchFamily="34" charset="0"/>
            </a:endParaRPr>
          </a:p>
        </p:txBody>
      </p:sp>
    </p:spTree>
  </p:cSld>
  <p:clrMapOvr>
    <a:masterClrMapping/>
  </p:clrMapOvr>
  <p:transition spd="med">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05800" cy="743712"/>
          </a:xfrm>
        </p:spPr>
        <p:txBody>
          <a:bodyPr>
            <a:normAutofit fontScale="90000"/>
          </a:bodyPr>
          <a:lstStyle/>
          <a:p>
            <a:pPr algn="ctr"/>
            <a:r>
              <a:rPr lang="en-US" dirty="0" smtClean="0"/>
              <a:t/>
            </a:r>
            <a:br>
              <a:rPr lang="en-US" dirty="0" smtClean="0"/>
            </a:br>
            <a:r>
              <a:rPr lang="en-US" b="1" dirty="0" smtClean="0"/>
              <a:t> </a:t>
            </a:r>
            <a:r>
              <a:rPr lang="en-US" sz="3100" b="1" dirty="0" smtClean="0">
                <a:latin typeface="Arial" pitchFamily="34" charset="0"/>
                <a:cs typeface="Arial" pitchFamily="34" charset="0"/>
              </a:rPr>
              <a:t>Students’ Attitudes:</a:t>
            </a:r>
            <a:endParaRPr lang="en-US" sz="3100" dirty="0">
              <a:latin typeface="Arial" pitchFamily="34" charset="0"/>
              <a:cs typeface="Arial" pitchFamily="34" charset="0"/>
            </a:endParaRPr>
          </a:p>
        </p:txBody>
      </p:sp>
      <p:sp>
        <p:nvSpPr>
          <p:cNvPr id="17409" name="Rectangle 1"/>
          <p:cNvSpPr>
            <a:spLocks noChangeArrowheads="1"/>
          </p:cNvSpPr>
          <p:nvPr/>
        </p:nvSpPr>
        <p:spPr bwMode="auto">
          <a:xfrm>
            <a:off x="304800" y="1828800"/>
            <a:ext cx="88392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
                <a:schemeClr val="accent2"/>
              </a:buClr>
              <a:buSzTx/>
              <a:buFont typeface="Arial" pitchFamily="34" charset="0"/>
              <a:buChar char="•"/>
              <a:tabLst/>
            </a:pPr>
            <a:r>
              <a:rPr kumimoji="0" lang="en-US" b="0" i="0" u="none" strike="noStrike" cap="none" normalizeH="0" baseline="0" dirty="0" smtClean="0">
                <a:ln>
                  <a:noFill/>
                </a:ln>
                <a:solidFill>
                  <a:srgbClr val="F8F8F8"/>
                </a:solidFill>
                <a:effectLst/>
                <a:latin typeface="Arial" pitchFamily="34" charset="0"/>
                <a:ea typeface="Calibri" pitchFamily="34" charset="0"/>
                <a:cs typeface="Arial" pitchFamily="34" charset="0"/>
              </a:rPr>
              <a:t>Instructors and students alike believe that students’ attitudes toward statistics impact their statistics achievement and even their willingness to try to complete these courses.</a:t>
            </a:r>
          </a:p>
          <a:p>
            <a:pPr marL="0" marR="0" lvl="0" indent="0" algn="just" defTabSz="914400" rtl="0" eaLnBrk="1" fontAlgn="base" latinLnBrk="0" hangingPunct="1">
              <a:lnSpc>
                <a:spcPct val="100000"/>
              </a:lnSpc>
              <a:spcBef>
                <a:spcPct val="0"/>
              </a:spcBef>
              <a:spcAft>
                <a:spcPct val="0"/>
              </a:spcAft>
              <a:buClr>
                <a:schemeClr val="accent2"/>
              </a:buClr>
              <a:buSzTx/>
              <a:buFont typeface="Arial" pitchFamily="34" charset="0"/>
              <a:buChar char="•"/>
              <a:tabLst/>
            </a:pPr>
            <a:endParaRPr kumimoji="0" lang="en-US" b="0" i="0" u="none" strike="noStrike" cap="none" normalizeH="0" baseline="0" dirty="0" smtClean="0">
              <a:ln>
                <a:noFill/>
              </a:ln>
              <a:solidFill>
                <a:srgbClr val="F8F8F8"/>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
                <a:schemeClr val="accent2"/>
              </a:buClr>
              <a:buSzTx/>
              <a:buFont typeface="Arial" pitchFamily="34" charset="0"/>
              <a:buChar char="•"/>
              <a:tabLst/>
            </a:pPr>
            <a:r>
              <a:rPr kumimoji="0" lang="en-US" b="0" i="0" u="none" strike="noStrike" cap="none" normalizeH="0" baseline="0" dirty="0" smtClean="0">
                <a:ln>
                  <a:noFill/>
                </a:ln>
                <a:solidFill>
                  <a:srgbClr val="F8F8F8"/>
                </a:solidFill>
                <a:effectLst/>
                <a:latin typeface="Arial" pitchFamily="34" charset="0"/>
                <a:ea typeface="Calibri" pitchFamily="34" charset="0"/>
                <a:cs typeface="Arial" pitchFamily="34" charset="0"/>
              </a:rPr>
              <a:t> Attitudes toward statistics affect a large number of students in their college (and eventually professional careers </a:t>
            </a:r>
            <a:r>
              <a:rPr kumimoji="0" lang="en-US" b="0" i="0" u="none" strike="noStrike" cap="none" normalizeH="0" baseline="0" dirty="0" smtClean="0">
                <a:ln>
                  <a:noFill/>
                </a:ln>
                <a:solidFill>
                  <a:srgbClr val="F8F8F8"/>
                </a:solidFill>
                <a:effectLst/>
                <a:latin typeface="Arial" pitchFamily="34" charset="0"/>
                <a:ea typeface="Calibri" pitchFamily="34" charset="0"/>
                <a:cs typeface="Arial" pitchFamily="34" charset="0"/>
              </a:rPr>
              <a:t>.</a:t>
            </a:r>
          </a:p>
          <a:p>
            <a:pPr lvl="0" algn="just" eaLnBrk="0" fontAlgn="base" hangingPunct="0">
              <a:spcBef>
                <a:spcPct val="0"/>
              </a:spcBef>
              <a:spcAft>
                <a:spcPct val="0"/>
              </a:spcAft>
              <a:buClr>
                <a:schemeClr val="accent2"/>
              </a:buClr>
              <a:buFontTx/>
              <a:buChar char="•"/>
            </a:pPr>
            <a:endParaRPr lang="en-US" dirty="0" smtClean="0">
              <a:solidFill>
                <a:srgbClr val="F8F8F8"/>
              </a:solidFill>
              <a:ea typeface="Calibri" pitchFamily="34" charset="0"/>
              <a:cs typeface="Times New Roman" pitchFamily="18" charset="0"/>
            </a:endParaRPr>
          </a:p>
          <a:p>
            <a:pPr lvl="0" algn="just" eaLnBrk="0" fontAlgn="base" hangingPunct="0">
              <a:spcBef>
                <a:spcPct val="0"/>
              </a:spcBef>
              <a:spcAft>
                <a:spcPct val="0"/>
              </a:spcAft>
              <a:buClr>
                <a:schemeClr val="accent2"/>
              </a:buClr>
              <a:buFontTx/>
              <a:buChar char="•"/>
            </a:pPr>
            <a:r>
              <a:rPr lang="en-US" dirty="0" smtClean="0">
                <a:solidFill>
                  <a:srgbClr val="F8F8F8"/>
                </a:solidFill>
                <a:latin typeface="Arial" pitchFamily="34" charset="0"/>
                <a:ea typeface="Calibri" pitchFamily="34" charset="0"/>
                <a:cs typeface="Arial" pitchFamily="34" charset="0"/>
              </a:rPr>
              <a:t>There </a:t>
            </a:r>
            <a:r>
              <a:rPr lang="en-US" dirty="0" smtClean="0">
                <a:solidFill>
                  <a:srgbClr val="F8F8F8"/>
                </a:solidFill>
                <a:latin typeface="Arial" pitchFamily="34" charset="0"/>
                <a:ea typeface="Calibri" pitchFamily="34" charset="0"/>
                <a:cs typeface="Arial" pitchFamily="34" charset="0"/>
              </a:rPr>
              <a:t>are many studies exploring attitudes towards statistics. Moreover, most of these studies have explored the relationships between attitudes and achievement scores and most studies report small to moderate correlations between these two variables.</a:t>
            </a:r>
          </a:p>
          <a:p>
            <a:pPr lvl="0" algn="just" eaLnBrk="0" fontAlgn="base" hangingPunct="0">
              <a:spcBef>
                <a:spcPct val="0"/>
              </a:spcBef>
              <a:spcAft>
                <a:spcPct val="0"/>
              </a:spcAft>
              <a:buFontTx/>
              <a:buChar char="•"/>
            </a:pPr>
            <a:endParaRPr lang="en-US" dirty="0" smtClean="0">
              <a:solidFill>
                <a:srgbClr val="F8F8F8"/>
              </a:solidFill>
              <a:latin typeface="Arial" pitchFamily="34" charset="0"/>
              <a:cs typeface="Arial" pitchFamily="34" charset="0"/>
            </a:endParaRPr>
          </a:p>
          <a:p>
            <a:pPr lvl="0" algn="just" eaLnBrk="0" fontAlgn="base" hangingPunct="0">
              <a:spcBef>
                <a:spcPct val="0"/>
              </a:spcBef>
              <a:spcAft>
                <a:spcPct val="0"/>
              </a:spcAft>
              <a:buClr>
                <a:schemeClr val="accent2"/>
              </a:buClr>
              <a:buFontTx/>
              <a:buChar char="•"/>
            </a:pPr>
            <a:r>
              <a:rPr lang="en-US" dirty="0" err="1" smtClean="0">
                <a:solidFill>
                  <a:srgbClr val="F8F8F8"/>
                </a:solidFill>
                <a:latin typeface="Arial" pitchFamily="34" charset="0"/>
                <a:ea typeface="Calibri" pitchFamily="34" charset="0"/>
                <a:cs typeface="Arial" pitchFamily="34" charset="0"/>
              </a:rPr>
              <a:t>Wisenbaker</a:t>
            </a:r>
            <a:r>
              <a:rPr lang="en-US" dirty="0" smtClean="0">
                <a:solidFill>
                  <a:srgbClr val="F8F8F8"/>
                </a:solidFill>
                <a:latin typeface="Arial" pitchFamily="34" charset="0"/>
                <a:ea typeface="Calibri" pitchFamily="34" charset="0"/>
                <a:cs typeface="Arial" pitchFamily="34" charset="0"/>
              </a:rPr>
              <a:t> and </a:t>
            </a:r>
            <a:r>
              <a:rPr lang="en-US" dirty="0" smtClean="0">
                <a:solidFill>
                  <a:srgbClr val="F8F8F8"/>
                </a:solidFill>
                <a:latin typeface="Arial" pitchFamily="34" charset="0"/>
                <a:ea typeface="Calibri" pitchFamily="34" charset="0"/>
                <a:cs typeface="Arial" pitchFamily="34" charset="0"/>
              </a:rPr>
              <a:t>colleagues created</a:t>
            </a:r>
            <a:r>
              <a:rPr lang="en-US" dirty="0" smtClean="0">
                <a:solidFill>
                  <a:srgbClr val="F8F8F8"/>
                </a:solidFill>
                <a:latin typeface="Arial" pitchFamily="34" charset="0"/>
                <a:ea typeface="Calibri" pitchFamily="34" charset="0"/>
                <a:cs typeface="Arial" pitchFamily="34" charset="0"/>
              </a:rPr>
              <a:t>, tested, and modified structural models of statistics achievement. Their models included achievement and four components of students’ attitudes towards statistics.</a:t>
            </a:r>
            <a:endParaRPr lang="en-US" dirty="0" smtClean="0">
              <a:solidFill>
                <a:srgbClr val="F8F8F8"/>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
                <a:schemeClr val="accent2"/>
              </a:buClr>
              <a:buSzTx/>
              <a:buFont typeface="Arial" pitchFamily="34" charset="0"/>
              <a:buChar char="•"/>
              <a:tabLst/>
            </a:pPr>
            <a:endParaRPr kumimoji="0" lang="en-US" b="0" i="0" u="none" strike="noStrike" cap="none" normalizeH="0" baseline="0" dirty="0" smtClean="0">
              <a:ln>
                <a:noFill/>
              </a:ln>
              <a:solidFill>
                <a:srgbClr val="F8F8F8"/>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b="0" i="0" u="none" strike="noStrike" cap="none" normalizeH="0" baseline="0" dirty="0" smtClean="0">
              <a:ln>
                <a:noFill/>
              </a:ln>
              <a:solidFill>
                <a:srgbClr val="F8F8F8"/>
              </a:solidFill>
              <a:effectLst/>
              <a:latin typeface="Arial" pitchFamily="34" charset="0"/>
              <a:cs typeface="Arial" pitchFamily="34" charset="0"/>
            </a:endParaRPr>
          </a:p>
        </p:txBody>
      </p:sp>
    </p:spTree>
  </p:cSld>
  <p:clrMapOvr>
    <a:masterClrMapping/>
  </p:clrMapOvr>
  <p:transition spd="med">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
            </a:r>
            <a:br>
              <a:rPr lang="en-US" dirty="0" smtClean="0"/>
            </a:br>
            <a:r>
              <a:rPr lang="en-US" b="1" dirty="0" smtClean="0"/>
              <a:t> </a:t>
            </a:r>
            <a:r>
              <a:rPr lang="en-US" sz="3100" b="1" dirty="0" smtClean="0">
                <a:latin typeface="Arial" pitchFamily="34" charset="0"/>
                <a:cs typeface="Arial" pitchFamily="34" charset="0"/>
              </a:rPr>
              <a:t>A general overview of the course: </a:t>
            </a:r>
            <a:endParaRPr lang="en-US" sz="3100" dirty="0">
              <a:latin typeface="Arial" pitchFamily="34" charset="0"/>
              <a:cs typeface="Arial" pitchFamily="34" charset="0"/>
            </a:endParaRPr>
          </a:p>
        </p:txBody>
      </p:sp>
      <p:sp>
        <p:nvSpPr>
          <p:cNvPr id="3" name="Content Placeholder 2"/>
          <p:cNvSpPr>
            <a:spLocks noGrp="1"/>
          </p:cNvSpPr>
          <p:nvPr>
            <p:ph sz="half" idx="1"/>
          </p:nvPr>
        </p:nvSpPr>
        <p:spPr>
          <a:xfrm>
            <a:off x="457200" y="1920085"/>
            <a:ext cx="8305800" cy="4099715"/>
          </a:xfrm>
        </p:spPr>
        <p:txBody>
          <a:bodyPr>
            <a:normAutofit lnSpcReduction="10000"/>
          </a:bodyPr>
          <a:lstStyle/>
          <a:p>
            <a:r>
              <a:rPr lang="en-US" sz="1900" b="1" dirty="0" smtClean="0">
                <a:latin typeface="Arial" pitchFamily="34" charset="0"/>
                <a:cs typeface="Arial" pitchFamily="34" charset="0"/>
              </a:rPr>
              <a:t>Course Purpose</a:t>
            </a:r>
            <a:r>
              <a:rPr lang="en-US" sz="1900" dirty="0" smtClean="0">
                <a:latin typeface="Arial" pitchFamily="34" charset="0"/>
                <a:cs typeface="Arial" pitchFamily="34" charset="0"/>
              </a:rPr>
              <a:t>: </a:t>
            </a:r>
          </a:p>
          <a:p>
            <a:pPr>
              <a:buNone/>
            </a:pPr>
            <a:r>
              <a:rPr lang="en-US" sz="1800" dirty="0" smtClean="0">
                <a:solidFill>
                  <a:srgbClr val="F8F8F8"/>
                </a:solidFill>
                <a:latin typeface="Arial" pitchFamily="34" charset="0"/>
                <a:cs typeface="Arial" pitchFamily="34" charset="0"/>
              </a:rPr>
              <a:t>    The </a:t>
            </a:r>
            <a:r>
              <a:rPr lang="en-US" sz="1800" dirty="0" smtClean="0">
                <a:solidFill>
                  <a:srgbClr val="F8F8F8"/>
                </a:solidFill>
                <a:latin typeface="Arial" pitchFamily="34" charset="0"/>
                <a:cs typeface="Arial" pitchFamily="34" charset="0"/>
              </a:rPr>
              <a:t>intent of this course is to </a:t>
            </a:r>
            <a:r>
              <a:rPr lang="en-US" sz="1800" dirty="0" smtClean="0">
                <a:solidFill>
                  <a:srgbClr val="F8F8F8"/>
                </a:solidFill>
                <a:latin typeface="Arial" pitchFamily="34" charset="0"/>
                <a:cs typeface="Arial" pitchFamily="34" charset="0"/>
              </a:rPr>
              <a:t>resent </a:t>
            </a:r>
            <a:r>
              <a:rPr lang="en-US" sz="1800" dirty="0" smtClean="0">
                <a:solidFill>
                  <a:srgbClr val="F8F8F8"/>
                </a:solidFill>
                <a:latin typeface="Arial" pitchFamily="34" charset="0"/>
                <a:cs typeface="Arial" pitchFamily="34" charset="0"/>
              </a:rPr>
              <a:t>a solid undergraduate foundation in statistical theory and, at the same time, to provide an indication of the relevance and importance of the theory in solving practical problems in the real world.</a:t>
            </a:r>
          </a:p>
          <a:p>
            <a:r>
              <a:rPr lang="en-US" sz="1800" b="1" dirty="0" smtClean="0">
                <a:latin typeface="Arial" pitchFamily="34" charset="0"/>
                <a:cs typeface="Arial" pitchFamily="34" charset="0"/>
              </a:rPr>
              <a:t>Student Learning Outcomes</a:t>
            </a:r>
            <a:r>
              <a:rPr lang="en-US" sz="1800" dirty="0" smtClean="0">
                <a:latin typeface="Arial" pitchFamily="34" charset="0"/>
                <a:cs typeface="Arial" pitchFamily="34" charset="0"/>
              </a:rPr>
              <a:t>: </a:t>
            </a:r>
          </a:p>
          <a:p>
            <a:pPr>
              <a:buNone/>
            </a:pPr>
            <a:r>
              <a:rPr lang="en-US" sz="1800" dirty="0" smtClean="0">
                <a:solidFill>
                  <a:srgbClr val="F8F8F8"/>
                </a:solidFill>
                <a:latin typeface="Arial" pitchFamily="34" charset="0"/>
                <a:cs typeface="Arial" pitchFamily="34" charset="0"/>
              </a:rPr>
              <a:t>      Students </a:t>
            </a:r>
            <a:r>
              <a:rPr lang="en-US" sz="1800" dirty="0" smtClean="0">
                <a:solidFill>
                  <a:srgbClr val="F8F8F8"/>
                </a:solidFill>
                <a:latin typeface="Arial" pitchFamily="34" charset="0"/>
                <a:cs typeface="Arial" pitchFamily="34" charset="0"/>
              </a:rPr>
              <a:t>who successfully complete the course will be able to:</a:t>
            </a:r>
          </a:p>
          <a:p>
            <a:pPr marL="514350" lvl="0" indent="-514350">
              <a:buFont typeface="+mj-lt"/>
              <a:buAutoNum type="arabicPeriod"/>
            </a:pPr>
            <a:r>
              <a:rPr lang="en-US" sz="1800" dirty="0" smtClean="0">
                <a:solidFill>
                  <a:srgbClr val="F8F8F8"/>
                </a:solidFill>
                <a:latin typeface="Arial" pitchFamily="34" charset="0"/>
                <a:cs typeface="Arial" pitchFamily="34" charset="0"/>
              </a:rPr>
              <a:t>Calculate the probability of an event;</a:t>
            </a:r>
          </a:p>
          <a:p>
            <a:pPr marL="514350" lvl="0" indent="-514350">
              <a:buFont typeface="+mj-lt"/>
              <a:buAutoNum type="arabicPeriod"/>
            </a:pPr>
            <a:r>
              <a:rPr lang="en-US" sz="1800" dirty="0" smtClean="0">
                <a:solidFill>
                  <a:srgbClr val="F8F8F8"/>
                </a:solidFill>
                <a:latin typeface="Arial" pitchFamily="34" charset="0"/>
                <a:cs typeface="Arial" pitchFamily="34" charset="0"/>
              </a:rPr>
              <a:t>Recognize and use the discrete and continuous type of distribution;</a:t>
            </a:r>
          </a:p>
          <a:p>
            <a:pPr marL="514350" lvl="0" indent="-514350">
              <a:buFont typeface="+mj-lt"/>
              <a:buAutoNum type="arabicPeriod"/>
            </a:pPr>
            <a:r>
              <a:rPr lang="en-US" sz="1800" dirty="0" smtClean="0">
                <a:solidFill>
                  <a:srgbClr val="F8F8F8"/>
                </a:solidFill>
                <a:latin typeface="Arial" pitchFamily="34" charset="0"/>
                <a:cs typeface="Arial" pitchFamily="34" charset="0"/>
              </a:rPr>
              <a:t>Make inference about a population based on information contained in a sample taken from that population;</a:t>
            </a:r>
          </a:p>
          <a:p>
            <a:pPr marL="514350" lvl="0" indent="-514350">
              <a:buFont typeface="+mj-lt"/>
              <a:buAutoNum type="arabicPeriod"/>
            </a:pPr>
            <a:r>
              <a:rPr lang="en-US" sz="1800" dirty="0" smtClean="0">
                <a:solidFill>
                  <a:srgbClr val="F8F8F8"/>
                </a:solidFill>
                <a:latin typeface="Arial" pitchFamily="34" charset="0"/>
                <a:cs typeface="Arial" pitchFamily="34" charset="0"/>
              </a:rPr>
              <a:t>Understand the central limit theorem; and</a:t>
            </a:r>
          </a:p>
          <a:p>
            <a:pPr marL="514350" lvl="0" indent="-514350">
              <a:buFont typeface="+mj-lt"/>
              <a:buAutoNum type="arabicPeriod"/>
            </a:pPr>
            <a:r>
              <a:rPr lang="en-US" sz="1800" dirty="0" smtClean="0">
                <a:solidFill>
                  <a:srgbClr val="F8F8F8"/>
                </a:solidFill>
                <a:latin typeface="Arial" pitchFamily="34" charset="0"/>
                <a:cs typeface="Arial" pitchFamily="34" charset="0"/>
              </a:rPr>
              <a:t>Know the test of hypothesis.</a:t>
            </a:r>
          </a:p>
          <a:p>
            <a:endParaRPr lang="en-US" dirty="0"/>
          </a:p>
        </p:txBody>
      </p:sp>
      <p:pic>
        <p:nvPicPr>
          <p:cNvPr id="1029" name="Picture 5" descr="C:\Users\casamsjr\AppData\Local\Microsoft\Windows\Temporary Internet Files\Content.IE5\AK3G7JLJ\MC900217206[1].wmf"/>
          <p:cNvPicPr>
            <a:picLocks noGrp="1" noChangeAspect="1" noChangeArrowheads="1"/>
          </p:cNvPicPr>
          <p:nvPr>
            <p:ph sz="half" idx="2"/>
          </p:nvPr>
        </p:nvPicPr>
        <p:blipFill>
          <a:blip r:embed="rId2" cstate="print"/>
          <a:srcRect/>
          <a:stretch>
            <a:fillRect/>
          </a:stretch>
        </p:blipFill>
        <p:spPr bwMode="auto">
          <a:xfrm>
            <a:off x="7162800" y="685800"/>
            <a:ext cx="1614448" cy="1514104"/>
          </a:xfrm>
          <a:prstGeom prst="rect">
            <a:avLst/>
          </a:prstGeom>
          <a:noFill/>
        </p:spPr>
      </p:pic>
    </p:spTree>
  </p:cSld>
  <p:clrMapOvr>
    <a:masterClrMapping/>
  </p:clrMapOvr>
  <p:transition spd="med">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667512"/>
          </a:xfrm>
        </p:spPr>
        <p:txBody>
          <a:bodyPr>
            <a:normAutofit/>
          </a:bodyPr>
          <a:lstStyle/>
          <a:p>
            <a:pPr algn="ctr"/>
            <a:r>
              <a:rPr lang="en-US" sz="2800" b="1" dirty="0" smtClean="0">
                <a:latin typeface="Arial" pitchFamily="34" charset="0"/>
                <a:cs typeface="Arial" pitchFamily="34" charset="0"/>
              </a:rPr>
              <a:t>What we have tried:</a:t>
            </a:r>
            <a:endParaRPr lang="en-US" sz="2800" dirty="0">
              <a:latin typeface="Arial" pitchFamily="34" charset="0"/>
              <a:cs typeface="Arial" pitchFamily="34" charset="0"/>
            </a:endParaRPr>
          </a:p>
        </p:txBody>
      </p:sp>
      <p:sp>
        <p:nvSpPr>
          <p:cNvPr id="6" name="Content Placeholder 5"/>
          <p:cNvSpPr>
            <a:spLocks noGrp="1"/>
          </p:cNvSpPr>
          <p:nvPr>
            <p:ph idx="1"/>
          </p:nvPr>
        </p:nvSpPr>
        <p:spPr/>
        <p:txBody>
          <a:bodyPr>
            <a:normAutofit/>
          </a:bodyPr>
          <a:lstStyle/>
          <a:p>
            <a:pPr algn="ctr">
              <a:buNone/>
            </a:pPr>
            <a:r>
              <a:rPr lang="en-US" sz="1800" dirty="0" smtClean="0">
                <a:solidFill>
                  <a:srgbClr val="F8F8F8"/>
                </a:solidFill>
              </a:rPr>
              <a:t>An interview at the beginning of the semester:</a:t>
            </a:r>
          </a:p>
          <a:p>
            <a:pPr lvl="0"/>
            <a:r>
              <a:rPr lang="en-US" sz="1800" dirty="0" smtClean="0">
                <a:solidFill>
                  <a:srgbClr val="F8F8F8"/>
                </a:solidFill>
              </a:rPr>
              <a:t>During the first or second week of class I distribute a simple questionnaire among the students.</a:t>
            </a:r>
          </a:p>
          <a:p>
            <a:pPr>
              <a:buNone/>
            </a:pPr>
            <a:endParaRPr lang="en-US" sz="1800" dirty="0" smtClean="0">
              <a:solidFill>
                <a:srgbClr val="F8F8F8"/>
              </a:solidFill>
            </a:endParaRPr>
          </a:p>
          <a:p>
            <a:pPr lvl="0"/>
            <a:r>
              <a:rPr lang="en-US" sz="1800" dirty="0" smtClean="0">
                <a:solidFill>
                  <a:srgbClr val="F8F8F8"/>
                </a:solidFill>
              </a:rPr>
              <a:t>Instead of collecting it in class I ask them to come to my office with the questionnaire ( I usually offer a couple of bonus points for that).</a:t>
            </a:r>
          </a:p>
          <a:p>
            <a:pPr>
              <a:buNone/>
            </a:pPr>
            <a:r>
              <a:rPr lang="en-US" sz="1800" dirty="0" smtClean="0">
                <a:solidFill>
                  <a:srgbClr val="F8F8F8"/>
                </a:solidFill>
              </a:rPr>
              <a:t> </a:t>
            </a:r>
          </a:p>
          <a:p>
            <a:pPr lvl="0"/>
            <a:r>
              <a:rPr lang="en-US" sz="1800" dirty="0" smtClean="0">
                <a:solidFill>
                  <a:srgbClr val="F8F8F8"/>
                </a:solidFill>
              </a:rPr>
              <a:t>For every student I usually spend about 10 minutes.</a:t>
            </a:r>
          </a:p>
          <a:p>
            <a:pPr>
              <a:buNone/>
            </a:pPr>
            <a:r>
              <a:rPr lang="en-US" sz="1800" dirty="0" smtClean="0">
                <a:solidFill>
                  <a:srgbClr val="F8F8F8"/>
                </a:solidFill>
              </a:rPr>
              <a:t> </a:t>
            </a:r>
          </a:p>
          <a:p>
            <a:r>
              <a:rPr lang="en-US" sz="1800" dirty="0" smtClean="0">
                <a:solidFill>
                  <a:srgbClr val="F8F8F8"/>
                </a:solidFill>
              </a:rPr>
              <a:t>Even though I ask them to bring their first quiz and/or Homework I try not to talk about any ‘statistical’ topic directly.</a:t>
            </a:r>
            <a:endParaRPr lang="en-US" sz="1800" dirty="0">
              <a:solidFill>
                <a:srgbClr val="F8F8F8"/>
              </a:solidFill>
            </a:endParaRPr>
          </a:p>
        </p:txBody>
      </p:sp>
    </p:spTree>
  </p:cSld>
  <p:clrMapOvr>
    <a:masterClrMapping/>
  </p:clrMapOvr>
  <p:transition spd="med">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800" b="1" dirty="0" smtClean="0">
                <a:latin typeface="Arial" pitchFamily="34" charset="0"/>
                <a:cs typeface="Arial" pitchFamily="34" charset="0"/>
              </a:rPr>
              <a:t>Problem based teaching:</a:t>
            </a:r>
            <a:endParaRPr lang="en-US" sz="2800" dirty="0">
              <a:latin typeface="Arial" pitchFamily="34" charset="0"/>
              <a:cs typeface="Arial" pitchFamily="34" charset="0"/>
            </a:endParaRPr>
          </a:p>
        </p:txBody>
      </p:sp>
      <p:sp>
        <p:nvSpPr>
          <p:cNvPr id="8" name="Content Placeholder 7"/>
          <p:cNvSpPr>
            <a:spLocks noGrp="1"/>
          </p:cNvSpPr>
          <p:nvPr>
            <p:ph idx="1"/>
          </p:nvPr>
        </p:nvSpPr>
        <p:spPr>
          <a:xfrm>
            <a:off x="457200" y="1447800"/>
            <a:ext cx="8229600" cy="4876800"/>
          </a:xfrm>
        </p:spPr>
        <p:txBody>
          <a:bodyPr>
            <a:normAutofit/>
          </a:bodyPr>
          <a:lstStyle/>
          <a:p>
            <a:pPr>
              <a:buNone/>
            </a:pPr>
            <a:r>
              <a:rPr lang="en-US" sz="1800" dirty="0" smtClean="0">
                <a:solidFill>
                  <a:srgbClr val="F8F8F8"/>
                </a:solidFill>
                <a:latin typeface="Arial" pitchFamily="34" charset="0"/>
                <a:cs typeface="Arial" pitchFamily="34" charset="0"/>
              </a:rPr>
              <a:t>The Problem-Based Learning (PBL) approach integrated in the traditional curriculum seemed particularly well adapted to teaching basic statistics to students in higher </a:t>
            </a:r>
            <a:r>
              <a:rPr lang="en-US" sz="1800" dirty="0" smtClean="0">
                <a:solidFill>
                  <a:srgbClr val="F8F8F8"/>
                </a:solidFill>
                <a:latin typeface="Arial" pitchFamily="34" charset="0"/>
                <a:cs typeface="Arial" pitchFamily="34" charset="0"/>
              </a:rPr>
              <a:t>education.</a:t>
            </a:r>
            <a:endParaRPr lang="en-US" sz="1800" dirty="0" smtClean="0">
              <a:solidFill>
                <a:srgbClr val="F8F8F8"/>
              </a:solidFill>
              <a:latin typeface="Arial" pitchFamily="34" charset="0"/>
              <a:cs typeface="Arial" pitchFamily="34" charset="0"/>
            </a:endParaRPr>
          </a:p>
          <a:p>
            <a:r>
              <a:rPr lang="en-US" sz="1800" dirty="0" smtClean="0">
                <a:solidFill>
                  <a:srgbClr val="F8F8F8"/>
                </a:solidFill>
                <a:latin typeface="Arial" pitchFamily="34" charset="0"/>
                <a:cs typeface="Arial" pitchFamily="34" charset="0"/>
              </a:rPr>
              <a:t>PBL first appeared in the medical school of McMaster University in Canada and in Maastricht University in the Netherlands. An extensive literature about this </a:t>
            </a:r>
            <a:r>
              <a:rPr lang="en-US" sz="1800" dirty="0" smtClean="0">
                <a:solidFill>
                  <a:srgbClr val="F8F8F8"/>
                </a:solidFill>
                <a:latin typeface="Arial" pitchFamily="34" charset="0"/>
                <a:cs typeface="Arial" pitchFamily="34" charset="0"/>
              </a:rPr>
              <a:t>particular field is available. For example,</a:t>
            </a:r>
          </a:p>
          <a:p>
            <a:pPr lvl="0"/>
            <a:endParaRPr lang="en-US" sz="1800" dirty="0" smtClean="0">
              <a:solidFill>
                <a:srgbClr val="F8F8F8"/>
              </a:solidFill>
              <a:latin typeface="Arial" pitchFamily="34" charset="0"/>
              <a:cs typeface="Arial" pitchFamily="34" charset="0"/>
            </a:endParaRPr>
          </a:p>
          <a:p>
            <a:pPr lvl="0"/>
            <a:r>
              <a:rPr lang="en-US" sz="1800" dirty="0" smtClean="0">
                <a:solidFill>
                  <a:srgbClr val="F8F8F8"/>
                </a:solidFill>
                <a:latin typeface="Arial" pitchFamily="34" charset="0"/>
                <a:cs typeface="Arial" pitchFamily="34" charset="0"/>
              </a:rPr>
              <a:t>Teaching </a:t>
            </a:r>
            <a:r>
              <a:rPr lang="en-US" sz="1800" dirty="0" smtClean="0">
                <a:solidFill>
                  <a:srgbClr val="F8F8F8"/>
                </a:solidFill>
                <a:latin typeface="Arial" pitchFamily="34" charset="0"/>
                <a:cs typeface="Arial" pitchFamily="34" charset="0"/>
              </a:rPr>
              <a:t>statistics through concrete real-life </a:t>
            </a:r>
            <a:r>
              <a:rPr lang="en-US" sz="1800" dirty="0" smtClean="0">
                <a:solidFill>
                  <a:srgbClr val="F8F8F8"/>
                </a:solidFill>
                <a:latin typeface="Arial" pitchFamily="34" charset="0"/>
                <a:cs typeface="Arial" pitchFamily="34" charset="0"/>
              </a:rPr>
              <a:t>cases.</a:t>
            </a:r>
            <a:endParaRPr lang="en-US" sz="1800" dirty="0" smtClean="0">
              <a:solidFill>
                <a:srgbClr val="F8F8F8"/>
              </a:solidFill>
              <a:latin typeface="Arial" pitchFamily="34" charset="0"/>
              <a:cs typeface="Arial" pitchFamily="34" charset="0"/>
            </a:endParaRPr>
          </a:p>
          <a:p>
            <a:pPr>
              <a:buNone/>
            </a:pPr>
            <a:r>
              <a:rPr lang="en-US" sz="1800" dirty="0" smtClean="0">
                <a:solidFill>
                  <a:srgbClr val="F8F8F8"/>
                </a:solidFill>
                <a:latin typeface="Arial" pitchFamily="34" charset="0"/>
                <a:cs typeface="Arial" pitchFamily="34" charset="0"/>
              </a:rPr>
              <a:t> </a:t>
            </a:r>
          </a:p>
          <a:p>
            <a:pPr lvl="0"/>
            <a:r>
              <a:rPr lang="en-US" sz="1800" dirty="0" smtClean="0">
                <a:solidFill>
                  <a:srgbClr val="F8F8F8"/>
                </a:solidFill>
                <a:latin typeface="Arial" pitchFamily="34" charset="0"/>
                <a:cs typeface="Arial" pitchFamily="34" charset="0"/>
              </a:rPr>
              <a:t>Active learning with </a:t>
            </a:r>
            <a:r>
              <a:rPr lang="en-US" sz="1800" dirty="0" smtClean="0">
                <a:solidFill>
                  <a:srgbClr val="F8F8F8"/>
                </a:solidFill>
                <a:latin typeface="Arial" pitchFamily="34" charset="0"/>
                <a:cs typeface="Arial" pitchFamily="34" charset="0"/>
              </a:rPr>
              <a:t>experiments.</a:t>
            </a:r>
            <a:endParaRPr lang="en-US" sz="1800" dirty="0" smtClean="0">
              <a:solidFill>
                <a:srgbClr val="F8F8F8"/>
              </a:solidFill>
              <a:latin typeface="Arial" pitchFamily="34" charset="0"/>
              <a:cs typeface="Arial" pitchFamily="34" charset="0"/>
            </a:endParaRPr>
          </a:p>
          <a:p>
            <a:pPr>
              <a:buNone/>
            </a:pPr>
            <a:r>
              <a:rPr lang="en-US" sz="1800" dirty="0" smtClean="0">
                <a:solidFill>
                  <a:srgbClr val="F8F8F8"/>
                </a:solidFill>
                <a:latin typeface="Arial" pitchFamily="34" charset="0"/>
                <a:cs typeface="Arial" pitchFamily="34" charset="0"/>
              </a:rPr>
              <a:t> </a:t>
            </a:r>
          </a:p>
          <a:p>
            <a:pPr lvl="0"/>
            <a:r>
              <a:rPr lang="en-US" sz="1800" dirty="0" smtClean="0">
                <a:solidFill>
                  <a:srgbClr val="F8F8F8"/>
                </a:solidFill>
                <a:latin typeface="Arial" pitchFamily="34" charset="0"/>
                <a:cs typeface="Arial" pitchFamily="34" charset="0"/>
              </a:rPr>
              <a:t>Teaching statistics with computer </a:t>
            </a:r>
            <a:r>
              <a:rPr lang="en-US" sz="1800" dirty="0" smtClean="0">
                <a:solidFill>
                  <a:srgbClr val="F8F8F8"/>
                </a:solidFill>
                <a:latin typeface="Arial" pitchFamily="34" charset="0"/>
                <a:cs typeface="Arial" pitchFamily="34" charset="0"/>
              </a:rPr>
              <a:t>programs.</a:t>
            </a:r>
            <a:endParaRPr lang="en-US" sz="1800" dirty="0" smtClean="0">
              <a:solidFill>
                <a:srgbClr val="F8F8F8"/>
              </a:solidFill>
              <a:latin typeface="Arial" pitchFamily="34" charset="0"/>
              <a:cs typeface="Arial" pitchFamily="34" charset="0"/>
            </a:endParaRPr>
          </a:p>
          <a:p>
            <a:pPr>
              <a:buNone/>
            </a:pPr>
            <a:r>
              <a:rPr lang="en-US" sz="1800" dirty="0" smtClean="0">
                <a:solidFill>
                  <a:srgbClr val="F8F8F8"/>
                </a:solidFill>
                <a:latin typeface="Arial" pitchFamily="34" charset="0"/>
                <a:cs typeface="Arial" pitchFamily="34" charset="0"/>
              </a:rPr>
              <a:t> </a:t>
            </a:r>
          </a:p>
          <a:p>
            <a:pPr lvl="0"/>
            <a:r>
              <a:rPr lang="en-US" sz="1800" dirty="0" smtClean="0">
                <a:solidFill>
                  <a:srgbClr val="F8F8F8"/>
                </a:solidFill>
                <a:latin typeface="Arial" pitchFamily="34" charset="0"/>
                <a:cs typeface="Arial" pitchFamily="34" charset="0"/>
              </a:rPr>
              <a:t>Cooperative learning with group </a:t>
            </a:r>
            <a:r>
              <a:rPr lang="en-US" sz="1800" dirty="0" smtClean="0">
                <a:solidFill>
                  <a:srgbClr val="F8F8F8"/>
                </a:solidFill>
                <a:latin typeface="Arial" pitchFamily="34" charset="0"/>
                <a:cs typeface="Arial" pitchFamily="34" charset="0"/>
              </a:rPr>
              <a:t>work.</a:t>
            </a:r>
            <a:endParaRPr lang="en-US" sz="1800" dirty="0" smtClean="0">
              <a:solidFill>
                <a:srgbClr val="F8F8F8"/>
              </a:solidFill>
              <a:latin typeface="Arial" pitchFamily="34" charset="0"/>
              <a:cs typeface="Arial" pitchFamily="34" charset="0"/>
            </a:endParaRPr>
          </a:p>
          <a:p>
            <a:pPr>
              <a:buNone/>
            </a:pPr>
            <a:endParaRPr lang="en-US" dirty="0">
              <a:latin typeface="Arial" pitchFamily="34" charset="0"/>
              <a:cs typeface="Arial" pitchFamily="34" charset="0"/>
            </a:endParaRPr>
          </a:p>
        </p:txBody>
      </p:sp>
    </p:spTree>
  </p:cSld>
  <p:clrMapOvr>
    <a:masterClrMapping/>
  </p:clrMapOvr>
  <p:transition spd="med">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Autofit/>
          </a:bodyPr>
          <a:lstStyle/>
          <a:p>
            <a:pPr algn="ctr"/>
            <a:r>
              <a:rPr lang="en-US" sz="2800" b="1" dirty="0" smtClean="0">
                <a:latin typeface="Arial" pitchFamily="34" charset="0"/>
                <a:cs typeface="Arial" pitchFamily="34" charset="0"/>
              </a:rPr>
              <a:t>Characteristics </a:t>
            </a:r>
            <a:r>
              <a:rPr lang="en-US" sz="2800" b="1" dirty="0" smtClean="0">
                <a:latin typeface="Arial" pitchFamily="34" charset="0"/>
                <a:cs typeface="Arial" pitchFamily="34" charset="0"/>
              </a:rPr>
              <a:t>and steps of </a:t>
            </a:r>
            <a:r>
              <a:rPr lang="en-US" sz="2800" b="1" dirty="0" smtClean="0">
                <a:latin typeface="Arial" pitchFamily="34" charset="0"/>
                <a:cs typeface="Arial" pitchFamily="34" charset="0"/>
              </a:rPr>
              <a:t>PBL:</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pPr lvl="0"/>
            <a:r>
              <a:rPr lang="en-US" sz="2100" dirty="0" smtClean="0">
                <a:solidFill>
                  <a:srgbClr val="F8F8F8"/>
                </a:solidFill>
                <a:latin typeface="Arial" pitchFamily="34" charset="0"/>
                <a:cs typeface="Arial" pitchFamily="34" charset="0"/>
              </a:rPr>
              <a:t>PBL </a:t>
            </a:r>
            <a:r>
              <a:rPr lang="en-US" sz="2100" dirty="0" smtClean="0">
                <a:solidFill>
                  <a:srgbClr val="F8F8F8"/>
                </a:solidFill>
                <a:latin typeface="Arial" pitchFamily="34" charset="0"/>
                <a:cs typeface="Arial" pitchFamily="34" charset="0"/>
              </a:rPr>
              <a:t>is a way of organizing instruction by focusing on a problem as a motivation for the student activities. The problem should be professionally relevant and as close as possible to real-life situations</a:t>
            </a:r>
            <a:r>
              <a:rPr lang="en-US" sz="2100" dirty="0" smtClean="0">
                <a:solidFill>
                  <a:srgbClr val="F8F8F8"/>
                </a:solidFill>
                <a:latin typeface="Arial" pitchFamily="34" charset="0"/>
                <a:cs typeface="Arial" pitchFamily="34" charset="0"/>
              </a:rPr>
              <a:t>.</a:t>
            </a:r>
            <a:r>
              <a:rPr lang="en-US" sz="2100" dirty="0" smtClean="0">
                <a:solidFill>
                  <a:srgbClr val="F8F8F8"/>
                </a:solidFill>
                <a:latin typeface="Arial" pitchFamily="34" charset="0"/>
                <a:cs typeface="Arial" pitchFamily="34" charset="0"/>
              </a:rPr>
              <a:t> </a:t>
            </a:r>
            <a:endParaRPr lang="en-US" sz="2100" dirty="0" smtClean="0">
              <a:solidFill>
                <a:srgbClr val="F8F8F8"/>
              </a:solidFill>
              <a:latin typeface="Arial" pitchFamily="34" charset="0"/>
              <a:cs typeface="Arial" pitchFamily="34" charset="0"/>
            </a:endParaRPr>
          </a:p>
          <a:p>
            <a:pPr lvl="0"/>
            <a:r>
              <a:rPr lang="en-US" sz="2100" dirty="0" smtClean="0">
                <a:solidFill>
                  <a:srgbClr val="F8F8F8"/>
                </a:solidFill>
                <a:latin typeface="Arial" pitchFamily="34" charset="0"/>
                <a:cs typeface="Arial" pitchFamily="34" charset="0"/>
              </a:rPr>
              <a:t>Students usually solve problems in small groups (4-7 students), where cooperative learning is encouraged.</a:t>
            </a:r>
          </a:p>
          <a:p>
            <a:pPr lvl="0"/>
            <a:r>
              <a:rPr lang="en-US" sz="2100" dirty="0" smtClean="0">
                <a:solidFill>
                  <a:srgbClr val="F8F8F8"/>
                </a:solidFill>
                <a:latin typeface="Arial" pitchFamily="34" charset="0"/>
                <a:cs typeface="Arial" pitchFamily="34" charset="0"/>
              </a:rPr>
              <a:t>In this model the teacher is more like a facilitator rather than a lecturer. The teacher assists the students in the skills acquisition process and develops the students’ independent-learning capacities</a:t>
            </a:r>
            <a:r>
              <a:rPr lang="en-US" sz="2100" dirty="0" smtClean="0">
                <a:solidFill>
                  <a:srgbClr val="F8F8F8"/>
                </a:solidFill>
                <a:latin typeface="Arial" pitchFamily="34" charset="0"/>
                <a:cs typeface="Arial" pitchFamily="34" charset="0"/>
              </a:rPr>
              <a:t>.</a:t>
            </a:r>
          </a:p>
          <a:p>
            <a:endParaRPr lang="en-US" sz="2100" b="1" dirty="0" smtClean="0">
              <a:latin typeface="Arial" pitchFamily="34" charset="0"/>
              <a:cs typeface="Arial" pitchFamily="34" charset="0"/>
            </a:endParaRPr>
          </a:p>
          <a:p>
            <a:endParaRPr lang="en-US" sz="2100" b="1" dirty="0" smtClean="0">
              <a:latin typeface="Arial" pitchFamily="34" charset="0"/>
              <a:cs typeface="Arial" pitchFamily="34" charset="0"/>
            </a:endParaRPr>
          </a:p>
          <a:p>
            <a:pPr>
              <a:buNone/>
            </a:pPr>
            <a:r>
              <a:rPr lang="en-US" sz="2100" b="1" dirty="0" smtClean="0">
                <a:latin typeface="Arial" pitchFamily="34" charset="0"/>
                <a:cs typeface="Arial" pitchFamily="34" charset="0"/>
              </a:rPr>
              <a:t>     PBL </a:t>
            </a:r>
            <a:r>
              <a:rPr lang="en-US" sz="2100" b="1" dirty="0" smtClean="0">
                <a:latin typeface="Arial" pitchFamily="34" charset="0"/>
                <a:cs typeface="Arial" pitchFamily="34" charset="0"/>
              </a:rPr>
              <a:t>according to the 7 Steps Model</a:t>
            </a:r>
            <a:endParaRPr lang="en-US" sz="2100" dirty="0" smtClean="0">
              <a:latin typeface="Arial" pitchFamily="34" charset="0"/>
              <a:cs typeface="Arial" pitchFamily="34" charset="0"/>
            </a:endParaRPr>
          </a:p>
          <a:p>
            <a:pPr fontAlgn="t"/>
            <a:r>
              <a:rPr lang="en-US" sz="2100" dirty="0" smtClean="0">
                <a:latin typeface="Arial" pitchFamily="34" charset="0"/>
                <a:cs typeface="Arial" pitchFamily="34" charset="0"/>
              </a:rPr>
              <a:t>1   Clarification </a:t>
            </a:r>
            <a:r>
              <a:rPr lang="en-US" sz="2100" dirty="0" smtClean="0">
                <a:latin typeface="Arial" pitchFamily="34" charset="0"/>
                <a:cs typeface="Arial" pitchFamily="34" charset="0"/>
              </a:rPr>
              <a:t>of unclear terminology and concepts</a:t>
            </a:r>
          </a:p>
          <a:p>
            <a:pPr fontAlgn="t"/>
            <a:r>
              <a:rPr lang="en-US" sz="2100" dirty="0" smtClean="0">
                <a:latin typeface="Arial" pitchFamily="34" charset="0"/>
                <a:cs typeface="Arial" pitchFamily="34" charset="0"/>
              </a:rPr>
              <a:t>2   Definition </a:t>
            </a:r>
            <a:r>
              <a:rPr lang="en-US" sz="2100" dirty="0" smtClean="0">
                <a:latin typeface="Arial" pitchFamily="34" charset="0"/>
                <a:cs typeface="Arial" pitchFamily="34" charset="0"/>
              </a:rPr>
              <a:t>of the problem</a:t>
            </a:r>
          </a:p>
          <a:p>
            <a:pPr fontAlgn="t"/>
            <a:r>
              <a:rPr lang="en-US" sz="2100" dirty="0" smtClean="0">
                <a:latin typeface="Arial" pitchFamily="34" charset="0"/>
                <a:cs typeface="Arial" pitchFamily="34" charset="0"/>
              </a:rPr>
              <a:t>3   Analysis </a:t>
            </a:r>
            <a:r>
              <a:rPr lang="en-US" sz="2100" dirty="0" smtClean="0">
                <a:latin typeface="Arial" pitchFamily="34" charset="0"/>
                <a:cs typeface="Arial" pitchFamily="34" charset="0"/>
              </a:rPr>
              <a:t>of the problem (brainstorming)</a:t>
            </a:r>
          </a:p>
          <a:p>
            <a:pPr fontAlgn="t"/>
            <a:r>
              <a:rPr lang="en-US" sz="2100" dirty="0" smtClean="0">
                <a:latin typeface="Arial" pitchFamily="34" charset="0"/>
                <a:cs typeface="Arial" pitchFamily="34" charset="0"/>
              </a:rPr>
              <a:t>4   List </a:t>
            </a:r>
            <a:r>
              <a:rPr lang="en-US" sz="2100" dirty="0" smtClean="0">
                <a:latin typeface="Arial" pitchFamily="34" charset="0"/>
                <a:cs typeface="Arial" pitchFamily="34" charset="0"/>
              </a:rPr>
              <a:t>of possible explanations</a:t>
            </a:r>
          </a:p>
          <a:p>
            <a:pPr fontAlgn="t"/>
            <a:r>
              <a:rPr lang="en-US" sz="2100" dirty="0" smtClean="0">
                <a:latin typeface="Arial" pitchFamily="34" charset="0"/>
                <a:cs typeface="Arial" pitchFamily="34" charset="0"/>
              </a:rPr>
              <a:t>5   Formulation </a:t>
            </a:r>
            <a:r>
              <a:rPr lang="en-US" sz="2100" dirty="0" smtClean="0">
                <a:latin typeface="Arial" pitchFamily="34" charset="0"/>
                <a:cs typeface="Arial" pitchFamily="34" charset="0"/>
              </a:rPr>
              <a:t>of learning aims and key tasks</a:t>
            </a:r>
          </a:p>
          <a:p>
            <a:pPr fontAlgn="t"/>
            <a:r>
              <a:rPr lang="en-US" sz="2100" dirty="0" smtClean="0">
                <a:latin typeface="Arial" pitchFamily="34" charset="0"/>
                <a:cs typeface="Arial" pitchFamily="34" charset="0"/>
              </a:rPr>
              <a:t>6   Independent </a:t>
            </a:r>
            <a:r>
              <a:rPr lang="en-US" sz="2100" dirty="0" smtClean="0">
                <a:latin typeface="Arial" pitchFamily="34" charset="0"/>
                <a:cs typeface="Arial" pitchFamily="34" charset="0"/>
              </a:rPr>
              <a:t>search for additional information outside the group</a:t>
            </a:r>
          </a:p>
          <a:p>
            <a:pPr fontAlgn="t"/>
            <a:r>
              <a:rPr lang="en-US" sz="2100" dirty="0" smtClean="0">
                <a:latin typeface="Arial" pitchFamily="34" charset="0"/>
                <a:cs typeface="Arial" pitchFamily="34" charset="0"/>
              </a:rPr>
              <a:t>7   Report</a:t>
            </a:r>
            <a:r>
              <a:rPr lang="en-US" sz="2100" dirty="0" smtClean="0">
                <a:latin typeface="Arial" pitchFamily="34" charset="0"/>
                <a:cs typeface="Arial" pitchFamily="34" charset="0"/>
              </a:rPr>
              <a:t>, synthesis and testing of the new information</a:t>
            </a:r>
          </a:p>
          <a:p>
            <a:pPr lvl="0"/>
            <a:endParaRPr lang="en-US" sz="1800" dirty="0" smtClean="0">
              <a:solidFill>
                <a:srgbClr val="F8F8F8"/>
              </a:solidFill>
              <a:latin typeface="Arial" pitchFamily="34" charset="0"/>
              <a:cs typeface="Arial" pitchFamily="34" charset="0"/>
            </a:endParaRPr>
          </a:p>
          <a:p>
            <a:pPr>
              <a:buNone/>
            </a:pPr>
            <a:r>
              <a:rPr lang="en-US" sz="1800" dirty="0" smtClean="0">
                <a:solidFill>
                  <a:srgbClr val="F8F8F8"/>
                </a:solidFill>
                <a:latin typeface="Arial" pitchFamily="34" charset="0"/>
                <a:cs typeface="Arial" pitchFamily="34" charset="0"/>
              </a:rPr>
              <a:t> </a:t>
            </a:r>
          </a:p>
          <a:p>
            <a:pPr lvl="0"/>
            <a:endParaRPr lang="en-US" sz="1800" dirty="0" smtClean="0">
              <a:solidFill>
                <a:srgbClr val="F8F8F8"/>
              </a:solidFill>
              <a:latin typeface="Arial" pitchFamily="34" charset="0"/>
              <a:cs typeface="Arial" pitchFamily="34" charset="0"/>
            </a:endParaRPr>
          </a:p>
          <a:p>
            <a:pPr>
              <a:buNone/>
            </a:pPr>
            <a:r>
              <a:rPr lang="en-US" sz="1800" dirty="0" smtClean="0">
                <a:solidFill>
                  <a:srgbClr val="F8F8F8"/>
                </a:solidFill>
                <a:latin typeface="Arial" pitchFamily="34" charset="0"/>
                <a:cs typeface="Arial" pitchFamily="34" charset="0"/>
              </a:rPr>
              <a:t> </a:t>
            </a:r>
          </a:p>
        </p:txBody>
      </p:sp>
    </p:spTree>
  </p:cSld>
  <p:clrMapOvr>
    <a:masterClrMapping/>
  </p:clrMapOvr>
  <p:transition spd="med">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en-US" sz="2800" b="1" dirty="0" smtClean="0">
                <a:latin typeface="Arial" pitchFamily="34" charset="0"/>
                <a:cs typeface="Arial" pitchFamily="34" charset="0"/>
              </a:rPr>
              <a:t>Moore Method:</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524000"/>
            <a:ext cx="8229600" cy="4800600"/>
          </a:xfrm>
        </p:spPr>
        <p:txBody>
          <a:bodyPr>
            <a:normAutofit fontScale="25000" lnSpcReduction="20000"/>
          </a:bodyPr>
          <a:lstStyle/>
          <a:p>
            <a:pPr lvl="0">
              <a:buNone/>
            </a:pPr>
            <a:r>
              <a:rPr lang="en-US" sz="7200" dirty="0" smtClean="0">
                <a:solidFill>
                  <a:srgbClr val="F8F8F8"/>
                </a:solidFill>
                <a:latin typeface="Arial" pitchFamily="34" charset="0"/>
                <a:cs typeface="Arial" pitchFamily="34" charset="0"/>
              </a:rPr>
              <a:t>Robert L. Moore (1882-1974) was a towering figure in 20</a:t>
            </a:r>
            <a:r>
              <a:rPr lang="en-US" sz="7200" baseline="30000" dirty="0" smtClean="0">
                <a:solidFill>
                  <a:srgbClr val="F8F8F8"/>
                </a:solidFill>
                <a:latin typeface="Arial" pitchFamily="34" charset="0"/>
                <a:cs typeface="Arial" pitchFamily="34" charset="0"/>
              </a:rPr>
              <a:t>th</a:t>
            </a:r>
            <a:r>
              <a:rPr lang="en-US" sz="7200" dirty="0" smtClean="0">
                <a:solidFill>
                  <a:srgbClr val="F8F8F8"/>
                </a:solidFill>
                <a:latin typeface="Arial" pitchFamily="34" charset="0"/>
                <a:cs typeface="Arial" pitchFamily="34" charset="0"/>
              </a:rPr>
              <a:t> century mathematics. </a:t>
            </a:r>
          </a:p>
          <a:p>
            <a:pPr>
              <a:buNone/>
            </a:pPr>
            <a:r>
              <a:rPr lang="en-US" sz="7200" dirty="0" smtClean="0">
                <a:solidFill>
                  <a:srgbClr val="F8F8F8"/>
                </a:solidFill>
                <a:latin typeface="Arial" pitchFamily="34" charset="0"/>
                <a:cs typeface="Arial" pitchFamily="34" charset="0"/>
              </a:rPr>
              <a:t> </a:t>
            </a:r>
          </a:p>
          <a:p>
            <a:pPr lvl="0"/>
            <a:r>
              <a:rPr lang="en-US" sz="7200" dirty="0" smtClean="0">
                <a:solidFill>
                  <a:srgbClr val="F8F8F8"/>
                </a:solidFill>
                <a:latin typeface="Arial" pitchFamily="34" charset="0"/>
                <a:cs typeface="Arial" pitchFamily="34" charset="0"/>
              </a:rPr>
              <a:t>Moore-method teaching has been associated with pedagogies including discovery-based, inquiry-based, student-centered and constructivist, yet it is not encompassed by these (</a:t>
            </a:r>
            <a:r>
              <a:rPr lang="en-US" sz="7200" dirty="0" err="1" smtClean="0">
                <a:solidFill>
                  <a:srgbClr val="F8F8F8"/>
                </a:solidFill>
                <a:latin typeface="Arial" pitchFamily="34" charset="0"/>
                <a:cs typeface="Arial" pitchFamily="34" charset="0"/>
              </a:rPr>
              <a:t>Mahavier</a:t>
            </a:r>
            <a:r>
              <a:rPr lang="en-US" sz="7200" dirty="0" smtClean="0">
                <a:solidFill>
                  <a:srgbClr val="F8F8F8"/>
                </a:solidFill>
                <a:latin typeface="Arial" pitchFamily="34" charset="0"/>
                <a:cs typeface="Arial" pitchFamily="34" charset="0"/>
              </a:rPr>
              <a:t>, 2009).</a:t>
            </a:r>
          </a:p>
          <a:p>
            <a:pPr>
              <a:buNone/>
            </a:pPr>
            <a:r>
              <a:rPr lang="en-US" sz="7200" dirty="0" smtClean="0">
                <a:solidFill>
                  <a:srgbClr val="F8F8F8"/>
                </a:solidFill>
                <a:latin typeface="Arial" pitchFamily="34" charset="0"/>
                <a:cs typeface="Arial" pitchFamily="34" charset="0"/>
              </a:rPr>
              <a:t> </a:t>
            </a:r>
          </a:p>
          <a:p>
            <a:pPr lvl="0"/>
            <a:r>
              <a:rPr lang="en-US" sz="7200" dirty="0" smtClean="0">
                <a:solidFill>
                  <a:srgbClr val="F8F8F8"/>
                </a:solidFill>
                <a:latin typeface="Arial" pitchFamily="34" charset="0"/>
                <a:cs typeface="Arial" pitchFamily="34" charset="0"/>
              </a:rPr>
              <a:t>The majority of a Moore-method mathematics course consists of students’ presentations of solutions they produce independently from material provided by the instructor.</a:t>
            </a:r>
          </a:p>
          <a:p>
            <a:pPr>
              <a:buNone/>
            </a:pPr>
            <a:r>
              <a:rPr lang="en-US" sz="7200" dirty="0" smtClean="0">
                <a:solidFill>
                  <a:srgbClr val="F8F8F8"/>
                </a:solidFill>
                <a:latin typeface="Arial" pitchFamily="34" charset="0"/>
                <a:cs typeface="Arial" pitchFamily="34" charset="0"/>
              </a:rPr>
              <a:t> </a:t>
            </a:r>
          </a:p>
          <a:p>
            <a:pPr lvl="0"/>
            <a:r>
              <a:rPr lang="en-US" sz="7200" dirty="0" smtClean="0">
                <a:solidFill>
                  <a:srgbClr val="F8F8F8"/>
                </a:solidFill>
                <a:latin typeface="Arial" pitchFamily="34" charset="0"/>
                <a:cs typeface="Arial" pitchFamily="34" charset="0"/>
              </a:rPr>
              <a:t>Moore summed up his method in just eleven words</a:t>
            </a:r>
          </a:p>
          <a:p>
            <a:pPr>
              <a:buNone/>
            </a:pPr>
            <a:r>
              <a:rPr lang="en-US" sz="7200" i="1" dirty="0" smtClean="0">
                <a:solidFill>
                  <a:srgbClr val="F8F8F8"/>
                </a:solidFill>
                <a:latin typeface="Arial" pitchFamily="34" charset="0"/>
                <a:cs typeface="Arial" pitchFamily="34" charset="0"/>
              </a:rPr>
              <a:t>“That student is taught the best who is told the least.”</a:t>
            </a:r>
            <a:endParaRPr lang="en-US" sz="7200" dirty="0" smtClean="0">
              <a:solidFill>
                <a:srgbClr val="F8F8F8"/>
              </a:solidFill>
              <a:latin typeface="Arial" pitchFamily="34" charset="0"/>
              <a:cs typeface="Arial" pitchFamily="34" charset="0"/>
            </a:endParaRPr>
          </a:p>
          <a:p>
            <a:pPr>
              <a:buNone/>
            </a:pPr>
            <a:r>
              <a:rPr lang="en-US" sz="7200" i="1" dirty="0" smtClean="0">
                <a:solidFill>
                  <a:srgbClr val="F8F8F8"/>
                </a:solidFill>
                <a:latin typeface="Arial" pitchFamily="34" charset="0"/>
                <a:cs typeface="Arial" pitchFamily="34" charset="0"/>
              </a:rPr>
              <a:t> </a:t>
            </a:r>
            <a:endParaRPr lang="en-US" sz="7200" dirty="0" smtClean="0">
              <a:solidFill>
                <a:srgbClr val="F8F8F8"/>
              </a:solidFill>
              <a:latin typeface="Arial" pitchFamily="34" charset="0"/>
              <a:cs typeface="Arial" pitchFamily="34" charset="0"/>
            </a:endParaRPr>
          </a:p>
          <a:p>
            <a:pPr lvl="0"/>
            <a:r>
              <a:rPr lang="en-US" sz="7200" dirty="0" smtClean="0">
                <a:solidFill>
                  <a:srgbClr val="F8F8F8"/>
                </a:solidFill>
                <a:latin typeface="Arial" pitchFamily="34" charset="0"/>
                <a:cs typeface="Arial" pitchFamily="34" charset="0"/>
              </a:rPr>
              <a:t>The Moore method is appropriate for a class like topology or real analysis.</a:t>
            </a:r>
          </a:p>
          <a:p>
            <a:pPr>
              <a:buNone/>
            </a:pPr>
            <a:endParaRPr lang="en-US" dirty="0"/>
          </a:p>
        </p:txBody>
      </p:sp>
    </p:spTree>
  </p:cSld>
  <p:clrMapOvr>
    <a:masterClrMapping/>
  </p:clrMapOvr>
  <p:transition spd="med">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8">
      <a:dk1>
        <a:srgbClr val="000000"/>
      </a:dk1>
      <a:lt1>
        <a:srgbClr val="7F7F7F"/>
      </a:lt1>
      <a:dk2>
        <a:srgbClr val="000000"/>
      </a:dk2>
      <a:lt2>
        <a:srgbClr val="7F7F7F"/>
      </a:lt2>
      <a:accent1>
        <a:srgbClr val="7F7F7F"/>
      </a:accent1>
      <a:accent2>
        <a:srgbClr val="FF0000"/>
      </a:accent2>
      <a:accent3>
        <a:srgbClr val="FF0000"/>
      </a:accent3>
      <a:accent4>
        <a:srgbClr val="FF0000"/>
      </a:accent4>
      <a:accent5>
        <a:srgbClr val="FF0000"/>
      </a:accent5>
      <a:accent6>
        <a:srgbClr val="FF0000"/>
      </a:accent6>
      <a:hlink>
        <a:srgbClr val="FF0000"/>
      </a:hlink>
      <a:folHlink>
        <a:srgbClr val="FF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1552</TotalTime>
  <Words>752</Words>
  <Application>Microsoft Office PowerPoint</Application>
  <PresentationFormat>On-screen Show (4:3)</PresentationFormat>
  <Paragraphs>138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Value and Relevance of an Engineering Statistics Course </vt:lpstr>
      <vt:lpstr>Objectives:</vt:lpstr>
      <vt:lpstr>Slide 3</vt:lpstr>
      <vt:lpstr>  Students’ Attitudes:</vt:lpstr>
      <vt:lpstr>  A general overview of the course: </vt:lpstr>
      <vt:lpstr>What we have tried:</vt:lpstr>
      <vt:lpstr>Problem based teaching:</vt:lpstr>
      <vt:lpstr>Characteristics and steps of PBL:</vt:lpstr>
      <vt:lpstr>Moore Method:</vt:lpstr>
      <vt:lpstr>Structure of the course:</vt:lpstr>
      <vt:lpstr>Statistical Significance:</vt:lpstr>
      <vt:lpstr>Descriptive Statistics: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and Relevance of an Engineering Statistics Course</dc:title>
  <dc:creator>Sams</dc:creator>
  <cp:lastModifiedBy>daskp</cp:lastModifiedBy>
  <cp:revision>75</cp:revision>
  <dcterms:created xsi:type="dcterms:W3CDTF">2012-03-17T16:52:23Z</dcterms:created>
  <dcterms:modified xsi:type="dcterms:W3CDTF">2012-04-20T04:18:48Z</dcterms:modified>
</cp:coreProperties>
</file>