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99" r:id="rId2"/>
    <p:sldId id="300" r:id="rId3"/>
    <p:sldId id="301" r:id="rId4"/>
    <p:sldId id="302" r:id="rId5"/>
    <p:sldId id="303" r:id="rId6"/>
    <p:sldId id="304" r:id="rId7"/>
    <p:sldId id="296" r:id="rId8"/>
    <p:sldId id="273" r:id="rId9"/>
    <p:sldId id="277" r:id="rId10"/>
    <p:sldId id="274" r:id="rId11"/>
    <p:sldId id="305" r:id="rId12"/>
    <p:sldId id="307" r:id="rId13"/>
    <p:sldId id="295" r:id="rId14"/>
    <p:sldId id="306" r:id="rId15"/>
    <p:sldId id="297" r:id="rId16"/>
    <p:sldId id="279" r:id="rId17"/>
    <p:sldId id="256" r:id="rId18"/>
    <p:sldId id="282" r:id="rId19"/>
    <p:sldId id="298"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595" autoAdjust="0"/>
  </p:normalViewPr>
  <p:slideViewPr>
    <p:cSldViewPr snapToGrid="0" snapToObjects="1">
      <p:cViewPr varScale="1">
        <p:scale>
          <a:sx n="97" d="100"/>
          <a:sy n="97" d="100"/>
        </p:scale>
        <p:origin x="-1384" y="-104"/>
      </p:cViewPr>
      <p:guideLst>
        <p:guide orient="horz" pos="2160"/>
        <p:guide pos="2880"/>
      </p:guideLst>
    </p:cSldViewPr>
  </p:slideViewPr>
  <p:outlineViewPr>
    <p:cViewPr>
      <p:scale>
        <a:sx n="33" d="100"/>
        <a:sy n="33" d="100"/>
      </p:scale>
      <p:origin x="0" y="95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0134781-2AB1-9940-90F9-8B451C51B0AA}" type="datetime1">
              <a:rPr lang="en-US"/>
              <a:pPr/>
              <a:t>5/14/12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D844F8A-7513-DD40-AE91-D2EAD0BEC68F}" type="slidenum">
              <a:rPr lang="en-US"/>
              <a:pPr/>
              <a:t>‹#›</a:t>
            </a:fld>
            <a:endParaRPr lang="en-US" dirty="0"/>
          </a:p>
        </p:txBody>
      </p:sp>
    </p:spTree>
    <p:extLst>
      <p:ext uri="{BB962C8B-B14F-4D97-AF65-F5344CB8AC3E}">
        <p14:creationId xmlns:p14="http://schemas.microsoft.com/office/powerpoint/2010/main" val="452416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08" charset="-128"/>
              <a:cs typeface="ＭＳ Ｐゴシック" pitchFamily="-108" charset="-128"/>
            </a:endParaRP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A8BEA-89B7-244E-AB2B-C813056075CF}" type="slidenum">
              <a:rPr lang="en-US" smtClean="0">
                <a:latin typeface="Arial" pitchFamily="-108" charset="0"/>
                <a:ea typeface="ＭＳ Ｐゴシック" pitchFamily="-108" charset="-128"/>
                <a:cs typeface="ＭＳ Ｐゴシック" pitchFamily="-108" charset="-128"/>
              </a:rPr>
              <a:pPr/>
              <a:t>1</a:t>
            </a:fld>
            <a:endParaRPr lang="en-US" dirty="0" smtClean="0">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2D844F8A-7513-DD40-AE91-D2EAD0BEC68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We could ask them to “raise their hands” if they’ve taught a</a:t>
            </a:r>
            <a:r>
              <a:rPr lang="en-US" b="1" baseline="0" dirty="0" smtClean="0">
                <a:solidFill>
                  <a:srgbClr val="FF0000"/>
                </a:solidFill>
              </a:rPr>
              <a:t> “chance-enhanced” course, or otherwise used one or more of the Chance features.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2D844F8A-7513-DD40-AE91-D2EAD0BEC68F}"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Login Page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61AE2B-1E7E-6C4D-88C5-E0B1DDE03DFE}" type="slidenum">
              <a:rPr lang="en-US" sz="1200"/>
              <a:pPr eaLnBrk="1" hangingPunct="1"/>
              <a:t>17</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48FFB80-CC07-3340-BD7F-1AFEAB7F1D07}" type="datetime1">
              <a:rPr lang="en-US"/>
              <a:pPr/>
              <a:t>5/14/12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0430E54-1FD5-3241-95ED-C805DB25B82C}" type="slidenum">
              <a:rPr lang="en-US"/>
              <a:pPr/>
              <a:t>‹#›</a:t>
            </a:fld>
            <a:endParaRPr lang="en-US" dirty="0"/>
          </a:p>
        </p:txBody>
      </p:sp>
    </p:spTree>
    <p:extLst>
      <p:ext uri="{BB962C8B-B14F-4D97-AF65-F5344CB8AC3E}">
        <p14:creationId xmlns:p14="http://schemas.microsoft.com/office/powerpoint/2010/main" val="4399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41BB2E8-F614-AF4B-97D6-E75344B971D5}" type="datetime1">
              <a:rPr lang="en-US"/>
              <a:pPr/>
              <a:t>5/14/12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2CC1BA0-7F01-8F42-B996-D83EE1895DC2}" type="slidenum">
              <a:rPr lang="en-US"/>
              <a:pPr/>
              <a:t>‹#›</a:t>
            </a:fld>
            <a:endParaRPr lang="en-US" dirty="0"/>
          </a:p>
        </p:txBody>
      </p:sp>
    </p:spTree>
    <p:extLst>
      <p:ext uri="{BB962C8B-B14F-4D97-AF65-F5344CB8AC3E}">
        <p14:creationId xmlns:p14="http://schemas.microsoft.com/office/powerpoint/2010/main" val="360798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4E7B3E-51B7-D44C-BE1B-CA33B3B01CD3}" type="datetime1">
              <a:rPr lang="en-US"/>
              <a:pPr/>
              <a:t>5/14/12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F7D17FB-BC93-274D-9FB0-13F7385E9385}" type="slidenum">
              <a:rPr lang="en-US"/>
              <a:pPr/>
              <a:t>‹#›</a:t>
            </a:fld>
            <a:endParaRPr lang="en-US" dirty="0"/>
          </a:p>
        </p:txBody>
      </p:sp>
    </p:spTree>
    <p:extLst>
      <p:ext uri="{BB962C8B-B14F-4D97-AF65-F5344CB8AC3E}">
        <p14:creationId xmlns:p14="http://schemas.microsoft.com/office/powerpoint/2010/main" val="354346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31B666-66CD-CF4F-9885-90A859EF8D89}" type="datetime1">
              <a:rPr lang="en-US"/>
              <a:pPr/>
              <a:t>5/14/12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79EBDB5-7FC2-CB42-9D26-5875DA75EAA1}" type="slidenum">
              <a:rPr lang="en-US"/>
              <a:pPr/>
              <a:t>‹#›</a:t>
            </a:fld>
            <a:endParaRPr lang="en-US" dirty="0"/>
          </a:p>
        </p:txBody>
      </p:sp>
    </p:spTree>
    <p:extLst>
      <p:ext uri="{BB962C8B-B14F-4D97-AF65-F5344CB8AC3E}">
        <p14:creationId xmlns:p14="http://schemas.microsoft.com/office/powerpoint/2010/main" val="299861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5471C1D-7498-E84A-80DD-F10B758E5F08}" type="datetime1">
              <a:rPr lang="en-US"/>
              <a:pPr/>
              <a:t>5/14/12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5B11C15-2C9E-2C47-A82D-C5C5F3AB1402}" type="slidenum">
              <a:rPr lang="en-US"/>
              <a:pPr/>
              <a:t>‹#›</a:t>
            </a:fld>
            <a:endParaRPr lang="en-US" dirty="0"/>
          </a:p>
        </p:txBody>
      </p:sp>
    </p:spTree>
    <p:extLst>
      <p:ext uri="{BB962C8B-B14F-4D97-AF65-F5344CB8AC3E}">
        <p14:creationId xmlns:p14="http://schemas.microsoft.com/office/powerpoint/2010/main" val="394106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A566447-0DC2-984B-886E-A4452A245016}" type="datetime1">
              <a:rPr lang="en-US"/>
              <a:pPr/>
              <a:t>5/14/12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0AB344D-E34F-614B-885E-AFCD0E55ABD7}" type="slidenum">
              <a:rPr lang="en-US"/>
              <a:pPr/>
              <a:t>‹#›</a:t>
            </a:fld>
            <a:endParaRPr lang="en-US" dirty="0"/>
          </a:p>
        </p:txBody>
      </p:sp>
    </p:spTree>
    <p:extLst>
      <p:ext uri="{BB962C8B-B14F-4D97-AF65-F5344CB8AC3E}">
        <p14:creationId xmlns:p14="http://schemas.microsoft.com/office/powerpoint/2010/main" val="26106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4888489-EFD3-A245-8C5D-1D3474DD0F2C}" type="datetime1">
              <a:rPr lang="en-US"/>
              <a:pPr/>
              <a:t>5/14/12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53A5AFFA-2EE9-BE43-BA4F-A34DBB7454B0}" type="slidenum">
              <a:rPr lang="en-US"/>
              <a:pPr/>
              <a:t>‹#›</a:t>
            </a:fld>
            <a:endParaRPr lang="en-US" dirty="0"/>
          </a:p>
        </p:txBody>
      </p:sp>
    </p:spTree>
    <p:extLst>
      <p:ext uri="{BB962C8B-B14F-4D97-AF65-F5344CB8AC3E}">
        <p14:creationId xmlns:p14="http://schemas.microsoft.com/office/powerpoint/2010/main" val="369253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14AE212-B91F-0247-B426-DAEB56142F06}" type="datetime1">
              <a:rPr lang="en-US"/>
              <a:pPr/>
              <a:t>5/14/12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0F66DDAD-C1D5-C74E-A48D-22727CE8B059}" type="slidenum">
              <a:rPr lang="en-US"/>
              <a:pPr/>
              <a:t>‹#›</a:t>
            </a:fld>
            <a:endParaRPr lang="en-US" dirty="0"/>
          </a:p>
        </p:txBody>
      </p:sp>
    </p:spTree>
    <p:extLst>
      <p:ext uri="{BB962C8B-B14F-4D97-AF65-F5344CB8AC3E}">
        <p14:creationId xmlns:p14="http://schemas.microsoft.com/office/powerpoint/2010/main" val="344680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A4A9E89-70D5-DD49-8874-18D55ED5BD8C}" type="datetime1">
              <a:rPr lang="en-US"/>
              <a:pPr/>
              <a:t>5/14/12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C979AA38-3B2D-0B44-9B6C-EC9C26674BEA}" type="slidenum">
              <a:rPr lang="en-US"/>
              <a:pPr/>
              <a:t>‹#›</a:t>
            </a:fld>
            <a:endParaRPr lang="en-US" dirty="0"/>
          </a:p>
        </p:txBody>
      </p:sp>
    </p:spTree>
    <p:extLst>
      <p:ext uri="{BB962C8B-B14F-4D97-AF65-F5344CB8AC3E}">
        <p14:creationId xmlns:p14="http://schemas.microsoft.com/office/powerpoint/2010/main" val="419127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20BD47D-23A8-E541-B060-097D17D565A8}" type="datetime1">
              <a:rPr lang="en-US"/>
              <a:pPr/>
              <a:t>5/14/12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743D584-8C0F-D341-8BEF-03F936577EDC}" type="slidenum">
              <a:rPr lang="en-US"/>
              <a:pPr/>
              <a:t>‹#›</a:t>
            </a:fld>
            <a:endParaRPr lang="en-US" dirty="0"/>
          </a:p>
        </p:txBody>
      </p:sp>
    </p:spTree>
    <p:extLst>
      <p:ext uri="{BB962C8B-B14F-4D97-AF65-F5344CB8AC3E}">
        <p14:creationId xmlns:p14="http://schemas.microsoft.com/office/powerpoint/2010/main" val="4996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BEC7CA5-CE78-DB46-9E8C-BF8D28E19BE4}" type="datetime1">
              <a:rPr lang="en-US"/>
              <a:pPr/>
              <a:t>5/14/12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CBD87D5-EAA5-3D45-9B6C-29A1E1B9164C}" type="slidenum">
              <a:rPr lang="en-US"/>
              <a:pPr/>
              <a:t>‹#›</a:t>
            </a:fld>
            <a:endParaRPr lang="en-US" dirty="0"/>
          </a:p>
        </p:txBody>
      </p:sp>
    </p:spTree>
    <p:extLst>
      <p:ext uri="{BB962C8B-B14F-4D97-AF65-F5344CB8AC3E}">
        <p14:creationId xmlns:p14="http://schemas.microsoft.com/office/powerpoint/2010/main" val="3255419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3FBDE71-30F9-9D4F-8B97-E6286F175097}" type="datetime1">
              <a:rPr lang="en-US"/>
              <a:pPr/>
              <a:t>5/14/12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4666985-DC1C-8044-A8D1-2BE98F15B6E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andrewgelman.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andrewgelman.com/author/andr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96988" y="2959100"/>
            <a:ext cx="6400800" cy="2511425"/>
          </a:xfrm>
        </p:spPr>
        <p:txBody>
          <a:bodyPr rtlCol="0">
            <a:normAutofit fontScale="92500" lnSpcReduction="20000"/>
          </a:bodyPr>
          <a:lstStyle/>
          <a:p>
            <a:pPr algn="ctr" eaLnBrk="1" fontAlgn="auto" hangingPunct="1">
              <a:spcAft>
                <a:spcPts val="0"/>
              </a:spcAft>
              <a:buFont typeface="Arial"/>
              <a:buNone/>
              <a:defRPr/>
            </a:pPr>
            <a:r>
              <a:rPr lang="en-US" sz="3429" dirty="0" smtClean="0">
                <a:ea typeface="+mn-ea"/>
                <a:cs typeface="+mn-cs"/>
              </a:rPr>
              <a:t>Jeanne Albert &amp; Bill Peterson</a:t>
            </a:r>
          </a:p>
          <a:p>
            <a:pPr algn="ctr" eaLnBrk="1" fontAlgn="auto" hangingPunct="1">
              <a:spcAft>
                <a:spcPts val="0"/>
              </a:spcAft>
              <a:buFont typeface="Arial"/>
              <a:buNone/>
              <a:defRPr/>
            </a:pPr>
            <a:r>
              <a:rPr lang="en-US" sz="3429" dirty="0" smtClean="0">
                <a:ea typeface="+mn-ea"/>
                <a:cs typeface="+mn-cs"/>
              </a:rPr>
              <a:t>Middlebury College</a:t>
            </a:r>
          </a:p>
          <a:p>
            <a:pPr algn="ctr" eaLnBrk="1" fontAlgn="auto" hangingPunct="1">
              <a:spcAft>
                <a:spcPts val="0"/>
              </a:spcAft>
              <a:buFont typeface="Arial"/>
              <a:buNone/>
              <a:defRPr/>
            </a:pPr>
            <a:r>
              <a:rPr lang="en-US" sz="3429" dirty="0" smtClean="0">
                <a:ea typeface="+mn-ea"/>
                <a:cs typeface="+mn-cs"/>
              </a:rPr>
              <a:t>May 15, 2012</a:t>
            </a:r>
          </a:p>
          <a:p>
            <a:pPr algn="ctr" eaLnBrk="1" fontAlgn="auto" hangingPunct="1">
              <a:spcAft>
                <a:spcPts val="0"/>
              </a:spcAft>
              <a:buFont typeface="Arial"/>
              <a:buNone/>
              <a:defRPr/>
            </a:pPr>
            <a:endParaRPr lang="en-US" dirty="0" smtClean="0">
              <a:ea typeface="+mn-ea"/>
              <a:cs typeface="+mn-cs"/>
            </a:endParaRPr>
          </a:p>
          <a:p>
            <a:pPr algn="ctr" eaLnBrk="1" fontAlgn="auto" hangingPunct="1">
              <a:spcAft>
                <a:spcPts val="0"/>
              </a:spcAft>
              <a:buFont typeface="Arial"/>
              <a:buNone/>
              <a:defRPr/>
            </a:pPr>
            <a:r>
              <a:rPr lang="en-US" sz="4000" dirty="0" smtClean="0">
                <a:ea typeface="+mn-ea"/>
                <a:cs typeface="+mn-cs"/>
              </a:rPr>
              <a:t>eCOTS 2012</a:t>
            </a:r>
          </a:p>
          <a:p>
            <a:pPr algn="ctr" eaLnBrk="1" fontAlgn="auto" hangingPunct="1">
              <a:spcAft>
                <a:spcPts val="0"/>
              </a:spcAft>
              <a:buFont typeface="Arial"/>
              <a:buNone/>
              <a:defRPr/>
            </a:pPr>
            <a:endParaRPr lang="en-US" dirty="0" smtClean="0">
              <a:ea typeface="+mn-ea"/>
              <a:cs typeface="+mn-cs"/>
            </a:endParaRPr>
          </a:p>
          <a:p>
            <a:pPr algn="ctr" eaLnBrk="1" fontAlgn="auto" hangingPunct="1">
              <a:spcAft>
                <a:spcPts val="0"/>
              </a:spcAft>
              <a:buFont typeface="Arial"/>
              <a:buNone/>
              <a:defRPr/>
            </a:pPr>
            <a:endParaRPr lang="en-US" dirty="0">
              <a:ea typeface="+mn-ea"/>
              <a:cs typeface="+mn-cs"/>
            </a:endParaRPr>
          </a:p>
        </p:txBody>
      </p:sp>
      <p:sp>
        <p:nvSpPr>
          <p:cNvPr id="14339" name="Title 1"/>
          <p:cNvSpPr>
            <a:spLocks noGrp="1"/>
          </p:cNvSpPr>
          <p:nvPr>
            <p:ph type="title" idx="4294967295"/>
          </p:nvPr>
        </p:nvSpPr>
        <p:spPr>
          <a:xfrm>
            <a:off x="419100" y="846138"/>
            <a:ext cx="8229600" cy="1143000"/>
          </a:xfrm>
        </p:spPr>
        <p:txBody>
          <a:bodyPr/>
          <a:lstStyle/>
          <a:p>
            <a:pPr eaLnBrk="1" hangingPunct="1"/>
            <a:r>
              <a:rPr lang="en-US" b="1" dirty="0" smtClean="0">
                <a:latin typeface="Chalkboard" pitchFamily="-108" charset="0"/>
                <a:ea typeface="Chalkboard" pitchFamily="-108" charset="0"/>
                <a:cs typeface="Chalkboard" pitchFamily="-108" charset="0"/>
              </a:rPr>
              <a:t>Storytelling in the Statistics Classroom</a:t>
            </a:r>
            <a:endParaRPr lang="en-US" dirty="0" smtClean="0">
              <a:latin typeface="Chalkboard" pitchFamily="-108" charset="0"/>
              <a:ea typeface="Chalkboard" pitchFamily="-108" charset="0"/>
              <a:cs typeface="Chalkboard" pitchFamily="-10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0315" y="302717"/>
            <a:ext cx="6223000" cy="1244600"/>
          </a:xfrm>
          <a:prstGeom prst="rect">
            <a:avLst/>
          </a:prstGeom>
        </p:spPr>
      </p:pic>
      <p:sp>
        <p:nvSpPr>
          <p:cNvPr id="5" name="TextBox 4"/>
          <p:cNvSpPr txBox="1"/>
          <p:nvPr/>
        </p:nvSpPr>
        <p:spPr>
          <a:xfrm>
            <a:off x="406453" y="1578995"/>
            <a:ext cx="8075634" cy="1323439"/>
          </a:xfrm>
          <a:prstGeom prst="rect">
            <a:avLst/>
          </a:prstGeom>
          <a:noFill/>
        </p:spPr>
        <p:txBody>
          <a:bodyPr wrap="square" rtlCol="0">
            <a:spAutoFit/>
          </a:bodyPr>
          <a:lstStyle/>
          <a:p>
            <a:r>
              <a:rPr lang="en-US" sz="1600" dirty="0" smtClean="0">
                <a:latin typeface="+mn-lt"/>
              </a:rPr>
              <a:t>“Over </a:t>
            </a:r>
            <a:r>
              <a:rPr lang="en-US" sz="1600" dirty="0">
                <a:latin typeface="+mn-lt"/>
              </a:rPr>
              <a:t>time, the Tooth Fairy Index</a:t>
            </a:r>
            <a:r>
              <a:rPr lang="en-US" sz="1600" baseline="30000" dirty="0">
                <a:latin typeface="+mn-lt"/>
              </a:rPr>
              <a:t>SM</a:t>
            </a:r>
            <a:r>
              <a:rPr lang="en-US" sz="1600" dirty="0">
                <a:latin typeface="+mn-lt"/>
              </a:rPr>
              <a:t> (TFI) shows that the value of a lost tooth is closely related to the U.S. economy. Much like Punxsutawney Phil’s Groundhog Day weather prognostication, the Original Tooth Fairy Poll has generally been a good barometer of the overall direction of the economy. </a:t>
            </a:r>
            <a:r>
              <a:rPr lang="en-US" sz="1600" dirty="0">
                <a:solidFill>
                  <a:srgbClr val="000090"/>
                </a:solidFill>
                <a:latin typeface="+mn-lt"/>
              </a:rPr>
              <a:t>In fact, in seven of the past 10 years, the trend in average giving has tracked with movement of the Dow Jones Industrial Average (DJIA</a:t>
            </a:r>
            <a:r>
              <a:rPr lang="en-US" sz="1600" dirty="0" smtClean="0">
                <a:solidFill>
                  <a:srgbClr val="000090"/>
                </a:solidFill>
                <a:latin typeface="+mn-lt"/>
              </a:rPr>
              <a:t>)</a:t>
            </a:r>
            <a:r>
              <a:rPr lang="en-US" sz="1600" dirty="0" smtClean="0">
                <a:latin typeface="+mn-lt"/>
              </a:rPr>
              <a:t>.”</a:t>
            </a:r>
            <a:endParaRPr lang="en-US" sz="1600" dirty="0">
              <a:latin typeface="+mn-lt"/>
            </a:endParaRPr>
          </a:p>
        </p:txBody>
      </p:sp>
      <p:pic>
        <p:nvPicPr>
          <p:cNvPr id="6" name="Content Placeholder 5"/>
          <p:cNvPicPr>
            <a:picLocks noGrp="1" noChangeAspect="1"/>
          </p:cNvPicPr>
          <p:nvPr>
            <p:ph idx="1"/>
          </p:nvPr>
        </p:nvPicPr>
        <p:blipFill>
          <a:blip r:embed="rId3"/>
          <a:srcRect t="4768" b="4768"/>
          <a:stretch>
            <a:fillRect/>
          </a:stretch>
        </p:blipFill>
        <p:spPr>
          <a:xfrm>
            <a:off x="1111341" y="3131034"/>
            <a:ext cx="6384205" cy="3511066"/>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1555" y="641970"/>
            <a:ext cx="6891797" cy="4189727"/>
          </a:xfrm>
          <a:prstGeom prst="rect">
            <a:avLst/>
          </a:prstGeom>
        </p:spPr>
      </p:pic>
      <p:sp>
        <p:nvSpPr>
          <p:cNvPr id="6" name="TextBox 5"/>
          <p:cNvSpPr txBox="1"/>
          <p:nvPr/>
        </p:nvSpPr>
        <p:spPr>
          <a:xfrm>
            <a:off x="2998355" y="5137046"/>
            <a:ext cx="3601504" cy="646331"/>
          </a:xfrm>
          <a:prstGeom prst="rect">
            <a:avLst/>
          </a:prstGeom>
          <a:noFill/>
        </p:spPr>
        <p:txBody>
          <a:bodyPr wrap="none" rtlCol="0">
            <a:spAutoFit/>
          </a:bodyPr>
          <a:lstStyle/>
          <a:p>
            <a:r>
              <a:rPr lang="en-US" dirty="0" smtClean="0">
                <a:latin typeface="+mn-lt"/>
              </a:rPr>
              <a:t>So is it really 7 out of 10?</a:t>
            </a:r>
          </a:p>
          <a:p>
            <a:r>
              <a:rPr lang="en-US" dirty="0" smtClean="0">
                <a:latin typeface="+mn-lt"/>
              </a:rPr>
              <a:t>Or 7 out of 13  (maybe 8 out of 14)?</a:t>
            </a:r>
            <a:endParaRPr lang="en-US" dirty="0">
              <a:latin typeface="+mn-lt"/>
            </a:endParaRPr>
          </a:p>
        </p:txBody>
      </p:sp>
    </p:spTree>
    <p:extLst>
      <p:ext uri="{BB962C8B-B14F-4D97-AF65-F5344CB8AC3E}">
        <p14:creationId xmlns:p14="http://schemas.microsoft.com/office/powerpoint/2010/main" val="25363399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85"/>
            <a:ext cx="8229600" cy="1143000"/>
          </a:xfrm>
        </p:spPr>
        <p:txBody>
          <a:bodyPr/>
          <a:lstStyle/>
          <a:p>
            <a:r>
              <a:rPr lang="en-US" sz="2800" b="1" dirty="0" smtClean="0">
                <a:latin typeface="Chalkboard"/>
                <a:cs typeface="Chalkboard"/>
              </a:rPr>
              <a:t>Why are we worried?</a:t>
            </a:r>
            <a:endParaRPr lang="en-US" sz="2800" b="1" dirty="0">
              <a:latin typeface="Chalkboard"/>
              <a:cs typeface="Chalkboard"/>
            </a:endParaRPr>
          </a:p>
        </p:txBody>
      </p:sp>
      <p:pic>
        <p:nvPicPr>
          <p:cNvPr id="4" name="Picture 3"/>
          <p:cNvPicPr>
            <a:picLocks noChangeAspect="1"/>
          </p:cNvPicPr>
          <p:nvPr/>
        </p:nvPicPr>
        <p:blipFill>
          <a:blip r:embed="rId2"/>
          <a:stretch>
            <a:fillRect/>
          </a:stretch>
        </p:blipFill>
        <p:spPr>
          <a:xfrm>
            <a:off x="457200" y="1312885"/>
            <a:ext cx="8229600" cy="5054600"/>
          </a:xfrm>
          <a:prstGeom prst="rect">
            <a:avLst/>
          </a:prstGeom>
        </p:spPr>
      </p:pic>
    </p:spTree>
    <p:extLst>
      <p:ext uri="{BB962C8B-B14F-4D97-AF65-F5344CB8AC3E}">
        <p14:creationId xmlns:p14="http://schemas.microsoft.com/office/powerpoint/2010/main" val="4592464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9748"/>
          </a:xfrm>
        </p:spPr>
        <p:txBody>
          <a:bodyPr/>
          <a:lstStyle/>
          <a:p>
            <a:r>
              <a:rPr lang="en-US" sz="2800" b="1" i="1" dirty="0" smtClean="0">
                <a:latin typeface="Chalkboard"/>
                <a:cs typeface="Chalkboard"/>
              </a:rPr>
              <a:t>NYT</a:t>
            </a:r>
            <a:r>
              <a:rPr lang="en-US" sz="2800" b="1" dirty="0" smtClean="0">
                <a:latin typeface="Chalkboard"/>
                <a:cs typeface="Chalkboard"/>
              </a:rPr>
              <a:t> graphic</a:t>
            </a:r>
            <a:endParaRPr lang="en-US" sz="2800" b="1" dirty="0">
              <a:latin typeface="Chalkboard"/>
              <a:cs typeface="Chalkboard"/>
            </a:endParaRPr>
          </a:p>
        </p:txBody>
      </p:sp>
      <p:pic>
        <p:nvPicPr>
          <p:cNvPr id="3" name="Picture 2"/>
          <p:cNvPicPr>
            <a:picLocks noChangeAspect="1"/>
          </p:cNvPicPr>
          <p:nvPr/>
        </p:nvPicPr>
        <p:blipFill>
          <a:blip r:embed="rId2"/>
          <a:stretch>
            <a:fillRect/>
          </a:stretch>
        </p:blipFill>
        <p:spPr>
          <a:xfrm>
            <a:off x="277242" y="1149047"/>
            <a:ext cx="8648700" cy="5435600"/>
          </a:xfrm>
          <a:prstGeom prst="rect">
            <a:avLst/>
          </a:prstGeom>
        </p:spPr>
      </p:pic>
    </p:spTree>
    <p:extLst>
      <p:ext uri="{BB962C8B-B14F-4D97-AF65-F5344CB8AC3E}">
        <p14:creationId xmlns:p14="http://schemas.microsoft.com/office/powerpoint/2010/main" val="27971537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Chalkboard"/>
                <a:cs typeface="Chalkboard"/>
              </a:rPr>
              <a:t>About those 1990’s…</a:t>
            </a:r>
            <a:endParaRPr lang="en-US" sz="2800" b="1" dirty="0">
              <a:latin typeface="Chalkboard"/>
              <a:cs typeface="Chalkboard"/>
            </a:endParaRPr>
          </a:p>
        </p:txBody>
      </p:sp>
      <p:sp>
        <p:nvSpPr>
          <p:cNvPr id="4" name="Rectangle 3"/>
          <p:cNvSpPr/>
          <p:nvPr/>
        </p:nvSpPr>
        <p:spPr>
          <a:xfrm>
            <a:off x="785595" y="1312885"/>
            <a:ext cx="7214382" cy="2031325"/>
          </a:xfrm>
          <a:prstGeom prst="rect">
            <a:avLst/>
          </a:prstGeom>
        </p:spPr>
        <p:txBody>
          <a:bodyPr wrap="square">
            <a:spAutoFit/>
          </a:bodyPr>
          <a:lstStyle/>
          <a:p>
            <a:r>
              <a:rPr lang="en-US" dirty="0">
                <a:solidFill>
                  <a:srgbClr val="000000"/>
                </a:solidFill>
                <a:latin typeface="+mn-lt"/>
              </a:rPr>
              <a:t>The model's failure in the 1990's, however, may be the exception that proves the rule. In an interview, Professor </a:t>
            </a:r>
            <a:r>
              <a:rPr lang="en-US" dirty="0" err="1">
                <a:solidFill>
                  <a:srgbClr val="000000"/>
                </a:solidFill>
                <a:latin typeface="+mn-lt"/>
              </a:rPr>
              <a:t>Reichenstein</a:t>
            </a:r>
            <a:r>
              <a:rPr lang="en-US" dirty="0">
                <a:solidFill>
                  <a:srgbClr val="000000"/>
                </a:solidFill>
                <a:latin typeface="+mn-lt"/>
              </a:rPr>
              <a:t> contended that the stock market's outsized returns in that decade were in large part attributable to investor “irrationality” and that the model should therefore not be faulted for failing to forecast them. The model aims to forecast what the market's level would be if investors were rational, and “no model built on rational pricing is able to explain irrational behavior,” he said.</a:t>
            </a:r>
          </a:p>
        </p:txBody>
      </p:sp>
      <p:sp>
        <p:nvSpPr>
          <p:cNvPr id="5" name="Rectangle 4"/>
          <p:cNvSpPr/>
          <p:nvPr/>
        </p:nvSpPr>
        <p:spPr>
          <a:xfrm>
            <a:off x="785595" y="3609573"/>
            <a:ext cx="7285168" cy="2585323"/>
          </a:xfrm>
          <a:prstGeom prst="rect">
            <a:avLst/>
          </a:prstGeom>
        </p:spPr>
        <p:txBody>
          <a:bodyPr wrap="square">
            <a:spAutoFit/>
          </a:bodyPr>
          <a:lstStyle/>
          <a:p>
            <a:r>
              <a:rPr lang="en-US" dirty="0">
                <a:solidFill>
                  <a:srgbClr val="000000"/>
                </a:solidFill>
                <a:latin typeface="+mn-lt"/>
              </a:rPr>
              <a:t>A study by The Hulbert Financial Digest provides further support for the notion that the model's failure during the 1990's was an anomaly. The study focused on its performance from 1968 through 2006 — a period that includes the 22 years covered in the professors' original study and the 17 years since. </a:t>
            </a:r>
            <a:r>
              <a:rPr lang="en-US" dirty="0">
                <a:latin typeface="+mn-lt"/>
              </a:rPr>
              <a:t>Even after the incorrect forecasts in the 1990's are taken into account, the model's overall record is good enough to be statistically meaningful and not likely to be mere luck.</a:t>
            </a:r>
          </a:p>
          <a:p>
            <a:endParaRPr lang="en-US" dirty="0">
              <a:latin typeface="+mn-lt"/>
            </a:endParaRPr>
          </a:p>
          <a:p>
            <a:pPr algn="r"/>
            <a:r>
              <a:rPr lang="en-US" dirty="0">
                <a:latin typeface="+mn-lt"/>
              </a:rPr>
              <a:t>(from </a:t>
            </a:r>
            <a:r>
              <a:rPr lang="en-US" i="1" dirty="0">
                <a:latin typeface="+mn-lt"/>
              </a:rPr>
              <a:t>NYT</a:t>
            </a:r>
            <a:r>
              <a:rPr lang="en-US" dirty="0">
                <a:latin typeface="+mn-lt"/>
              </a:rPr>
              <a:t>)</a:t>
            </a:r>
          </a:p>
        </p:txBody>
      </p:sp>
    </p:spTree>
    <p:extLst>
      <p:ext uri="{BB962C8B-B14F-4D97-AF65-F5344CB8AC3E}">
        <p14:creationId xmlns:p14="http://schemas.microsoft.com/office/powerpoint/2010/main" val="222508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Chalkboard"/>
                <a:cs typeface="Chalkboard"/>
              </a:rPr>
              <a:t>Checking the Prediction</a:t>
            </a:r>
            <a:endParaRPr lang="en-US" sz="2800" b="1" dirty="0">
              <a:latin typeface="Chalkboard"/>
              <a:cs typeface="Chalkboard"/>
            </a:endParaRPr>
          </a:p>
        </p:txBody>
      </p:sp>
      <p:pic>
        <p:nvPicPr>
          <p:cNvPr id="4" name="Picture 3"/>
          <p:cNvPicPr>
            <a:picLocks noChangeAspect="1"/>
          </p:cNvPicPr>
          <p:nvPr/>
        </p:nvPicPr>
        <p:blipFill>
          <a:blip r:embed="rId2"/>
          <a:stretch>
            <a:fillRect/>
          </a:stretch>
        </p:blipFill>
        <p:spPr>
          <a:xfrm>
            <a:off x="218815" y="1225694"/>
            <a:ext cx="8667194" cy="5448299"/>
          </a:xfrm>
          <a:prstGeom prst="rect">
            <a:avLst/>
          </a:prstGeom>
        </p:spPr>
      </p:pic>
    </p:spTree>
    <p:extLst>
      <p:ext uri="{BB962C8B-B14F-4D97-AF65-F5344CB8AC3E}">
        <p14:creationId xmlns:p14="http://schemas.microsoft.com/office/powerpoint/2010/main" val="59644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2"/>
          <p:cNvSpPr txBox="1">
            <a:spLocks noChangeArrowheads="1"/>
          </p:cNvSpPr>
          <p:nvPr/>
        </p:nvSpPr>
        <p:spPr bwMode="auto">
          <a:xfrm>
            <a:off x="701106" y="673822"/>
            <a:ext cx="77163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t>[The model] projects </a:t>
            </a:r>
            <a:r>
              <a:rPr lang="en-US" sz="1600" dirty="0"/>
              <a:t>that the total return of the Standard &amp; Poor's 500-stock index over the next six quarters will be one percentage point below that of riskless 90-day Treasury </a:t>
            </a:r>
            <a:r>
              <a:rPr lang="en-US" sz="1600" dirty="0" smtClean="0"/>
              <a:t>bills…[T]hat </a:t>
            </a:r>
            <a:r>
              <a:rPr lang="en-US" sz="1600" dirty="0"/>
              <a:t>would mean a total S.&amp; P</a:t>
            </a:r>
            <a:r>
              <a:rPr lang="en-US" sz="1600" dirty="0" smtClean="0"/>
              <a:t>. 500 </a:t>
            </a:r>
            <a:r>
              <a:rPr lang="en-US" sz="1600" dirty="0"/>
              <a:t>return of around </a:t>
            </a:r>
            <a:r>
              <a:rPr lang="en-US" sz="1600" dirty="0" smtClean="0"/>
              <a:t>6.5 percent.</a:t>
            </a:r>
          </a:p>
          <a:p>
            <a:endParaRPr lang="en-US" sz="1600" dirty="0" smtClean="0"/>
          </a:p>
          <a:p>
            <a:r>
              <a:rPr lang="en-US" sz="1600" dirty="0" smtClean="0"/>
              <a:t> Professor Reichenstein…is </a:t>
            </a:r>
            <a:r>
              <a:rPr lang="en-US" sz="1600" dirty="0"/>
              <a:t>confident in forecasting that the stock market's return from now to the end of next year will be "well below average</a:t>
            </a:r>
            <a:r>
              <a:rPr lang="en-US" sz="1600" dirty="0" smtClean="0"/>
              <a:t>.”      (from </a:t>
            </a:r>
            <a:r>
              <a:rPr lang="en-US" sz="1600" i="1" dirty="0" smtClean="0"/>
              <a:t>NYT</a:t>
            </a:r>
            <a:r>
              <a:rPr lang="en-US" sz="1600" dirty="0" smtClean="0"/>
              <a:t>)</a:t>
            </a:r>
            <a:endParaRPr lang="en-US" sz="1600" dirty="0"/>
          </a:p>
        </p:txBody>
      </p:sp>
      <p:pic>
        <p:nvPicPr>
          <p:cNvPr id="3" name="Picture 2"/>
          <p:cNvPicPr>
            <a:picLocks noChangeAspect="1"/>
          </p:cNvPicPr>
          <p:nvPr/>
        </p:nvPicPr>
        <p:blipFill>
          <a:blip r:embed="rId2"/>
          <a:stretch>
            <a:fillRect/>
          </a:stretch>
        </p:blipFill>
        <p:spPr>
          <a:xfrm>
            <a:off x="701106" y="2511000"/>
            <a:ext cx="7863843" cy="384243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9"/>
          <p:cNvSpPr>
            <a:spLocks noGrp="1"/>
          </p:cNvSpPr>
          <p:nvPr>
            <p:ph type="title"/>
          </p:nvPr>
        </p:nvSpPr>
        <p:spPr/>
        <p:txBody>
          <a:bodyPr/>
          <a:lstStyle/>
          <a:p>
            <a:pPr eaLnBrk="1" hangingPunct="1"/>
            <a:r>
              <a:rPr lang="en-US" sz="3200" b="1" dirty="0" smtClean="0">
                <a:latin typeface="Chalkboard"/>
                <a:ea typeface="ＭＳ Ｐゴシック" charset="0"/>
                <a:cs typeface="Chalkboard"/>
              </a:rPr>
              <a:t>Storytelling vs. “Story Time”</a:t>
            </a:r>
            <a:endParaRPr lang="en-US" sz="3200" b="1" dirty="0">
              <a:latin typeface="Chalkboard"/>
              <a:ea typeface="ＭＳ Ｐゴシック" charset="0"/>
              <a:cs typeface="Chalkboard"/>
            </a:endParaRPr>
          </a:p>
        </p:txBody>
      </p:sp>
      <p:sp>
        <p:nvSpPr>
          <p:cNvPr id="2" name="Rectangle 1"/>
          <p:cNvSpPr/>
          <p:nvPr/>
        </p:nvSpPr>
        <p:spPr>
          <a:xfrm>
            <a:off x="914400" y="1667639"/>
            <a:ext cx="7531745" cy="1754327"/>
          </a:xfrm>
          <a:prstGeom prst="rect">
            <a:avLst/>
          </a:prstGeom>
        </p:spPr>
        <p:txBody>
          <a:bodyPr wrap="square">
            <a:spAutoFit/>
          </a:bodyPr>
          <a:lstStyle/>
          <a:p>
            <a:r>
              <a:rPr lang="en-US" dirty="0" smtClean="0">
                <a:latin typeface="+mn-lt"/>
              </a:rPr>
              <a:t>When </a:t>
            </a:r>
            <a:r>
              <a:rPr lang="en-US" dirty="0">
                <a:latin typeface="+mn-lt"/>
              </a:rPr>
              <a:t>the numbers are put to bed, the stories come out. It’s that all-too-quick moment when the authors pivot from the causal estimates they’ve proved, to their speculations, which, as Kaiser Fung has written, are “no more credible than anybody else’s story.” Maybe less credible, in fact, because researchers can fool themselves into thinking they’ve proved something when they haven’t</a:t>
            </a:r>
            <a:r>
              <a:rPr lang="en-US" dirty="0" smtClean="0">
                <a:latin typeface="+mn-lt"/>
              </a:rPr>
              <a:t>.</a:t>
            </a:r>
            <a:endParaRPr lang="en-US" dirty="0">
              <a:latin typeface="+mn-lt"/>
            </a:endParaRPr>
          </a:p>
        </p:txBody>
      </p:sp>
      <p:sp>
        <p:nvSpPr>
          <p:cNvPr id="3" name="Rectangle 2"/>
          <p:cNvSpPr/>
          <p:nvPr/>
        </p:nvSpPr>
        <p:spPr>
          <a:xfrm>
            <a:off x="3402420" y="3797302"/>
            <a:ext cx="4420748" cy="1477328"/>
          </a:xfrm>
          <a:prstGeom prst="rect">
            <a:avLst/>
          </a:prstGeom>
        </p:spPr>
        <p:txBody>
          <a:bodyPr wrap="square">
            <a:spAutoFit/>
          </a:bodyPr>
          <a:lstStyle/>
          <a:p>
            <a:r>
              <a:rPr lang="en-US" b="1" dirty="0" smtClean="0">
                <a:latin typeface="+mn-lt"/>
                <a:cs typeface="Arial"/>
              </a:rPr>
              <a:t>Story </a:t>
            </a:r>
            <a:r>
              <a:rPr lang="en-US" b="1" dirty="0">
                <a:latin typeface="+mn-lt"/>
                <a:cs typeface="Arial"/>
              </a:rPr>
              <a:t>time meets the all-else-equal fallacy and the fallacy of </a:t>
            </a:r>
            <a:r>
              <a:rPr lang="en-US" b="1" dirty="0" smtClean="0">
                <a:latin typeface="+mn-lt"/>
                <a:cs typeface="Arial"/>
              </a:rPr>
              <a:t>measurement</a:t>
            </a:r>
            <a:r>
              <a:rPr lang="en-US" dirty="0" smtClean="0">
                <a:latin typeface="+mn-lt"/>
                <a:cs typeface="Arial"/>
              </a:rPr>
              <a:t>.</a:t>
            </a:r>
          </a:p>
          <a:p>
            <a:r>
              <a:rPr lang="en-US" dirty="0" smtClean="0">
                <a:latin typeface="+mn-lt"/>
                <a:cs typeface="Arial"/>
              </a:rPr>
              <a:t>From Andrew Gelman’s blog, </a:t>
            </a:r>
            <a:r>
              <a:rPr lang="en-US" dirty="0">
                <a:latin typeface="+mn-lt"/>
                <a:cs typeface="Arial"/>
                <a:hlinkClick r:id="rId3"/>
              </a:rPr>
              <a:t>Statistical Modeling, Causal Inference, and Social </a:t>
            </a:r>
            <a:r>
              <a:rPr lang="en-US" dirty="0" smtClean="0">
                <a:latin typeface="+mn-lt"/>
                <a:cs typeface="Arial"/>
                <a:hlinkClick r:id="rId3"/>
              </a:rPr>
              <a:t>Science</a:t>
            </a:r>
            <a:r>
              <a:rPr lang="en-US" dirty="0" smtClean="0">
                <a:latin typeface="+mn-lt"/>
                <a:cs typeface="Arial"/>
              </a:rPr>
              <a:t> </a:t>
            </a:r>
            <a:r>
              <a:rPr lang="en-US" b="1" dirty="0" smtClean="0">
                <a:latin typeface="+mn-lt"/>
                <a:cs typeface="Arial"/>
              </a:rPr>
              <a:t>, </a:t>
            </a:r>
            <a:r>
              <a:rPr lang="en-US" dirty="0" smtClean="0">
                <a:latin typeface="+mn-lt"/>
                <a:cs typeface="Arial"/>
              </a:rPr>
              <a:t>22 March 2012</a:t>
            </a:r>
            <a:endParaRPr lang="en-US" dirty="0">
              <a:latin typeface="+mn-lt"/>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905" y="693642"/>
            <a:ext cx="8152189" cy="3077765"/>
          </a:xfrm>
          <a:prstGeom prst="rect">
            <a:avLst/>
          </a:prstGeom>
        </p:spPr>
        <p:txBody>
          <a:bodyPr wrap="square">
            <a:spAutoFit/>
          </a:bodyPr>
          <a:lstStyle/>
          <a:p>
            <a:r>
              <a:rPr lang="en-US" b="1" dirty="0">
                <a:latin typeface="+mn-lt"/>
              </a:rPr>
              <a:t>Story time.  </a:t>
            </a:r>
            <a:r>
              <a:rPr lang="en-US" dirty="0">
                <a:latin typeface="+mn-lt"/>
              </a:rPr>
              <a:t>Posted by </a:t>
            </a:r>
            <a:r>
              <a:rPr lang="en-US" dirty="0">
                <a:latin typeface="+mn-lt"/>
                <a:hlinkClick r:id="rId2"/>
              </a:rPr>
              <a:t>Andrew on 15 October </a:t>
            </a:r>
            <a:r>
              <a:rPr lang="en-US" dirty="0" smtClean="0">
                <a:latin typeface="+mn-lt"/>
                <a:hlinkClick r:id="rId2"/>
              </a:rPr>
              <a:t>2010</a:t>
            </a:r>
            <a:endParaRPr lang="en-US" dirty="0" smtClean="0">
              <a:latin typeface="+mn-lt"/>
            </a:endParaRPr>
          </a:p>
          <a:p>
            <a:r>
              <a:rPr lang="en-US" sz="1600" dirty="0">
                <a:solidFill>
                  <a:prstClr val="black"/>
                </a:solidFill>
                <a:latin typeface="Calibri"/>
              </a:rPr>
              <a:t>[</a:t>
            </a:r>
            <a:r>
              <a:rPr lang="en-US" sz="1600" dirty="0" smtClean="0">
                <a:solidFill>
                  <a:prstClr val="black"/>
                </a:solidFill>
                <a:latin typeface="Calibri"/>
              </a:rPr>
              <a:t>Grading </a:t>
            </a:r>
            <a:r>
              <a:rPr lang="en-US" sz="1600" dirty="0">
                <a:solidFill>
                  <a:prstClr val="black"/>
                </a:solidFill>
                <a:latin typeface="Calibri"/>
              </a:rPr>
              <a:t>the teachers: </a:t>
            </a:r>
            <a:r>
              <a:rPr lang="en-US" sz="1600" dirty="0" smtClean="0">
                <a:solidFill>
                  <a:prstClr val="black"/>
                </a:solidFill>
                <a:latin typeface="Calibri"/>
              </a:rPr>
              <a:t>who's </a:t>
            </a:r>
            <a:r>
              <a:rPr lang="en-US" sz="1600" dirty="0">
                <a:solidFill>
                  <a:prstClr val="black"/>
                </a:solidFill>
                <a:latin typeface="Calibri"/>
              </a:rPr>
              <a:t>teaching L.A.'s kids? </a:t>
            </a:r>
            <a:r>
              <a:rPr lang="en-US" sz="1600" i="1" dirty="0">
                <a:solidFill>
                  <a:prstClr val="black"/>
                </a:solidFill>
                <a:latin typeface="Calibri"/>
              </a:rPr>
              <a:t>Los Angeles Times</a:t>
            </a:r>
            <a:r>
              <a:rPr lang="en-US" sz="1600" dirty="0">
                <a:solidFill>
                  <a:prstClr val="black"/>
                </a:solidFill>
                <a:latin typeface="Calibri"/>
              </a:rPr>
              <a:t>, 14 </a:t>
            </a:r>
            <a:r>
              <a:rPr lang="en-US" sz="1600" dirty="0" smtClean="0">
                <a:solidFill>
                  <a:prstClr val="black"/>
                </a:solidFill>
                <a:latin typeface="Calibri"/>
              </a:rPr>
              <a:t>August 2010]</a:t>
            </a:r>
            <a:endParaRPr lang="en-US" sz="1600" dirty="0">
              <a:latin typeface="+mn-lt"/>
            </a:endParaRPr>
          </a:p>
          <a:p>
            <a:endParaRPr lang="en-US" sz="1600" dirty="0">
              <a:latin typeface="+mn-lt"/>
            </a:endParaRPr>
          </a:p>
          <a:p>
            <a:r>
              <a:rPr lang="en-US" sz="1600" dirty="0">
                <a:latin typeface="+mn-lt"/>
              </a:rPr>
              <a:t>We have no problems when they say things like: “There is a substantial gap at year’s end between students whose teachers were in the top 10% in effectiveness and the bottom 10%. The fortunate students ranked 17 percentile points higher in English and 25 points higher in math.”  </a:t>
            </a:r>
            <a:endParaRPr lang="en-US" sz="1600" dirty="0" smtClean="0">
              <a:latin typeface="+mn-lt"/>
            </a:endParaRPr>
          </a:p>
          <a:p>
            <a:endParaRPr lang="en-US" sz="1600" dirty="0" smtClean="0">
              <a:latin typeface="+mn-lt"/>
            </a:endParaRPr>
          </a:p>
          <a:p>
            <a:r>
              <a:rPr lang="en-US" sz="1600" dirty="0" smtClean="0">
                <a:latin typeface="+mn-lt"/>
              </a:rPr>
              <a:t>Or </a:t>
            </a:r>
            <a:r>
              <a:rPr lang="en-US" sz="1600" dirty="0">
                <a:latin typeface="+mn-lt"/>
              </a:rPr>
              <a:t>this: “On average, Smith’s students slide under his instruction, losing 14 percentile points in math during the school year relative to their peers </a:t>
            </a:r>
            <a:r>
              <a:rPr lang="en-US" sz="1600" dirty="0" err="1">
                <a:latin typeface="+mn-lt"/>
              </a:rPr>
              <a:t>districtwide</a:t>
            </a:r>
            <a:r>
              <a:rPr lang="en-US" sz="1600" dirty="0">
                <a:latin typeface="+mn-lt"/>
              </a:rPr>
              <a:t>, The Times found. Overall, he ranked among the least effective of the district’s elementary school teachers.”</a:t>
            </a:r>
          </a:p>
          <a:p>
            <a:endParaRPr lang="en-US" sz="1600" dirty="0">
              <a:latin typeface="+mn-lt"/>
            </a:endParaRPr>
          </a:p>
        </p:txBody>
      </p:sp>
      <p:sp>
        <p:nvSpPr>
          <p:cNvPr id="5" name="Rectangle 4"/>
          <p:cNvSpPr/>
          <p:nvPr/>
        </p:nvSpPr>
        <p:spPr>
          <a:xfrm>
            <a:off x="495904" y="3611130"/>
            <a:ext cx="8152190" cy="2308324"/>
          </a:xfrm>
          <a:prstGeom prst="rect">
            <a:avLst/>
          </a:prstGeom>
        </p:spPr>
        <p:txBody>
          <a:bodyPr wrap="square">
            <a:spAutoFit/>
          </a:bodyPr>
          <a:lstStyle/>
          <a:p>
            <a:r>
              <a:rPr lang="en-US" sz="1600" dirty="0">
                <a:latin typeface="+mn-lt"/>
              </a:rPr>
              <a:t>Midway through the article…we arrive at these two paragraphs (Kaiser’s italics):</a:t>
            </a:r>
          </a:p>
          <a:p>
            <a:endParaRPr lang="en-US" sz="1600" dirty="0">
              <a:latin typeface="+mn-lt"/>
            </a:endParaRPr>
          </a:p>
          <a:p>
            <a:pPr lvl="1"/>
            <a:r>
              <a:rPr lang="en-US" sz="1600" dirty="0">
                <a:latin typeface="+mn-lt"/>
              </a:rPr>
              <a:t>On visits to the classrooms of more than 50 elementary school teachers in Los Angeles, Times reporters found that the most effective instructors differed widely in style and personality. Perhaps not surprisingly, they shared a tendency to be strict, maintain high standards and encourage critical thinking.</a:t>
            </a:r>
          </a:p>
          <a:p>
            <a:pPr lvl="1"/>
            <a:endParaRPr lang="en-US" sz="1600" dirty="0">
              <a:latin typeface="+mn-lt"/>
            </a:endParaRPr>
          </a:p>
          <a:p>
            <a:pPr lvl="1"/>
            <a:r>
              <a:rPr lang="en-US" sz="1600" i="1" dirty="0">
                <a:latin typeface="+mn-lt"/>
              </a:rPr>
              <a:t>But the surest sign of a teacher’s effectiveness was the engagement of his or her students </a:t>
            </a:r>
            <a:r>
              <a:rPr lang="en-US" sz="1600" dirty="0">
                <a:latin typeface="+mn-lt"/>
              </a:rPr>
              <a:t>— something that often was obvious from the expressions on their faces.</a:t>
            </a:r>
          </a:p>
        </p:txBody>
      </p:sp>
    </p:spTree>
    <p:extLst>
      <p:ext uri="{BB962C8B-B14F-4D97-AF65-F5344CB8AC3E}">
        <p14:creationId xmlns:p14="http://schemas.microsoft.com/office/powerpoint/2010/main" val="2544304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Chalkboard"/>
                <a:cs typeface="Chalkboard"/>
              </a:rPr>
              <a:t>The Tooth Fairy Poll and Story Time</a:t>
            </a:r>
            <a:endParaRPr lang="en-US" sz="2400" b="1" dirty="0">
              <a:latin typeface="Chalkboard"/>
              <a:cs typeface="Chalkboard"/>
            </a:endParaRPr>
          </a:p>
        </p:txBody>
      </p:sp>
      <p:sp>
        <p:nvSpPr>
          <p:cNvPr id="5" name="Rectangle 4"/>
          <p:cNvSpPr/>
          <p:nvPr/>
        </p:nvSpPr>
        <p:spPr>
          <a:xfrm>
            <a:off x="587037" y="1417638"/>
            <a:ext cx="7954951" cy="1815882"/>
          </a:xfrm>
          <a:prstGeom prst="rect">
            <a:avLst/>
          </a:prstGeom>
        </p:spPr>
        <p:txBody>
          <a:bodyPr wrap="square">
            <a:spAutoFit/>
          </a:bodyPr>
          <a:lstStyle/>
          <a:p>
            <a:r>
              <a:rPr lang="en-US" sz="1600" dirty="0">
                <a:latin typeface="+mn-lt"/>
              </a:rPr>
              <a:t>“Though the drop in tooth value may portend a plunge in the stock market, the poll offered some positive signals for the economy too. A fully 90 percent of the parents surveyed said they take their kids to the dentist every six months. Lacking health insurance can often be a sign of poverty, as patients with health insurance are more likely to visit the dentist.”</a:t>
            </a:r>
          </a:p>
          <a:p>
            <a:r>
              <a:rPr lang="en-US" sz="1600" dirty="0">
                <a:latin typeface="+mn-lt"/>
              </a:rPr>
              <a:t> </a:t>
            </a:r>
          </a:p>
          <a:p>
            <a:pPr algn="r"/>
            <a:r>
              <a:rPr lang="en-US" sz="1600" dirty="0">
                <a:latin typeface="+mn-lt"/>
              </a:rPr>
              <a:t>Tooth Fairy left less money under pillows last year, survey finds.</a:t>
            </a:r>
          </a:p>
          <a:p>
            <a:pPr algn="r"/>
            <a:r>
              <a:rPr lang="en-US" sz="1600" i="1" dirty="0">
                <a:latin typeface="+mn-lt"/>
              </a:rPr>
              <a:t>Huffington Post</a:t>
            </a:r>
            <a:r>
              <a:rPr lang="en-US" sz="1600" dirty="0">
                <a:latin typeface="+mn-lt"/>
              </a:rPr>
              <a:t>, 23 February 2012</a:t>
            </a:r>
          </a:p>
        </p:txBody>
      </p:sp>
      <p:pic>
        <p:nvPicPr>
          <p:cNvPr id="6" name="Picture 5"/>
          <p:cNvPicPr>
            <a:picLocks noChangeAspect="1"/>
          </p:cNvPicPr>
          <p:nvPr/>
        </p:nvPicPr>
        <p:blipFill>
          <a:blip r:embed="rId2"/>
          <a:stretch>
            <a:fillRect/>
          </a:stretch>
        </p:blipFill>
        <p:spPr>
          <a:xfrm>
            <a:off x="909828" y="3446916"/>
            <a:ext cx="7380571" cy="2787225"/>
          </a:xfrm>
          <a:prstGeom prst="rect">
            <a:avLst/>
          </a:prstGeom>
        </p:spPr>
      </p:pic>
    </p:spTree>
    <p:extLst>
      <p:ext uri="{BB962C8B-B14F-4D97-AF65-F5344CB8AC3E}">
        <p14:creationId xmlns:p14="http://schemas.microsoft.com/office/powerpoint/2010/main" val="3820362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8938" y="148817"/>
            <a:ext cx="8229600" cy="977618"/>
          </a:xfrm>
        </p:spPr>
        <p:txBody>
          <a:bodyPr anchor="t" anchorCtr="0"/>
          <a:lstStyle/>
          <a:p>
            <a:r>
              <a:rPr lang="en-US" sz="3200" dirty="0" smtClean="0">
                <a:latin typeface="Chalkboard"/>
                <a:ea typeface="ＭＳ Ｐゴシック" pitchFamily="-108" charset="-128"/>
                <a:cs typeface="Chalkboard"/>
              </a:rPr>
              <a:t>A Brief History of the </a:t>
            </a:r>
            <a:r>
              <a:rPr lang="en-US" sz="3200" b="1" dirty="0" smtClean="0">
                <a:latin typeface="Chalkboard"/>
                <a:ea typeface="ＭＳ Ｐゴシック" pitchFamily="-108" charset="-128"/>
                <a:cs typeface="Chalkboard"/>
              </a:rPr>
              <a:t>CHANCE Project</a:t>
            </a:r>
          </a:p>
        </p:txBody>
      </p:sp>
      <p:sp>
        <p:nvSpPr>
          <p:cNvPr id="3" name="Content Placeholder 2"/>
          <p:cNvSpPr>
            <a:spLocks noGrp="1"/>
          </p:cNvSpPr>
          <p:nvPr>
            <p:ph sz="half" idx="1"/>
          </p:nvPr>
        </p:nvSpPr>
        <p:spPr>
          <a:xfrm>
            <a:off x="303213" y="1417638"/>
            <a:ext cx="4046537" cy="3308350"/>
          </a:xfrm>
        </p:spPr>
        <p:txBody>
          <a:bodyPr/>
          <a:lstStyle/>
          <a:p>
            <a:pPr marL="0" indent="1588">
              <a:buFont typeface="Arial" pitchFamily="-108" charset="0"/>
              <a:buNone/>
              <a:defRPr/>
            </a:pPr>
            <a:endParaRPr lang="en-US" sz="2000" dirty="0" smtClean="0"/>
          </a:p>
          <a:p>
            <a:pPr marL="0" indent="1588">
              <a:buFont typeface="Arial" pitchFamily="-108" charset="0"/>
              <a:buNone/>
              <a:defRPr/>
            </a:pPr>
            <a:endParaRPr lang="en-US" sz="2000" dirty="0" smtClean="0"/>
          </a:p>
          <a:p>
            <a:pPr marL="0" indent="1588">
              <a:buFont typeface="Arial" pitchFamily="-108" charset="0"/>
              <a:buNone/>
              <a:defRPr/>
            </a:pPr>
            <a:endParaRPr lang="en-US" sz="2000" dirty="0" smtClean="0"/>
          </a:p>
          <a:p>
            <a:pPr marL="0" indent="1588">
              <a:buFont typeface="Arial" pitchFamily="-108" charset="0"/>
              <a:buNone/>
              <a:defRPr/>
            </a:pPr>
            <a:endParaRPr lang="en-US" sz="2000" dirty="0" smtClean="0"/>
          </a:p>
          <a:p>
            <a:pPr marL="0" indent="1588">
              <a:spcBef>
                <a:spcPts val="0"/>
              </a:spcBef>
              <a:buFont typeface="Arial" pitchFamily="-108" charset="0"/>
              <a:buNone/>
              <a:defRPr/>
            </a:pPr>
            <a:r>
              <a:rPr lang="en-US" sz="2000" dirty="0" smtClean="0"/>
              <a:t>• The </a:t>
            </a:r>
            <a:r>
              <a:rPr lang="en-US" sz="2000" b="1" dirty="0" smtClean="0"/>
              <a:t>CHANCE Project</a:t>
            </a:r>
            <a:r>
              <a:rPr lang="en-US" sz="2000" dirty="0" smtClean="0"/>
              <a:t> was funded </a:t>
            </a:r>
          </a:p>
          <a:p>
            <a:pPr marL="0" indent="1588">
              <a:spcBef>
                <a:spcPts val="0"/>
              </a:spcBef>
              <a:buFont typeface="Arial" pitchFamily="-108" charset="0"/>
              <a:buNone/>
              <a:defRPr/>
            </a:pPr>
            <a:r>
              <a:rPr lang="en-US" sz="2000" dirty="0" smtClean="0"/>
              <a:t>by the National Science Foundation (1992 to 1996)</a:t>
            </a:r>
            <a:r>
              <a:rPr lang="en-US" sz="2000" b="1" dirty="0" smtClean="0"/>
              <a:t> </a:t>
            </a:r>
            <a:r>
              <a:rPr lang="en-US" sz="2000" dirty="0" smtClean="0"/>
              <a:t>to</a:t>
            </a:r>
            <a:r>
              <a:rPr lang="en-US" sz="2000" b="1" dirty="0" smtClean="0"/>
              <a:t> </a:t>
            </a:r>
            <a:r>
              <a:rPr lang="en-US" sz="2000" dirty="0" smtClean="0"/>
              <a:t>develop instructional materials for a course called </a:t>
            </a:r>
            <a:r>
              <a:rPr lang="en-US" sz="2000" b="1" i="1" dirty="0" smtClean="0"/>
              <a:t>Chance</a:t>
            </a:r>
            <a:r>
              <a:rPr lang="en-US" sz="2000" dirty="0" smtClean="0"/>
              <a:t>. </a:t>
            </a:r>
          </a:p>
          <a:p>
            <a:pPr marL="0" indent="1588">
              <a:buFont typeface="Arial" pitchFamily="-108" charset="0"/>
              <a:buNone/>
              <a:defRPr/>
            </a:pPr>
            <a:endParaRPr lang="en-US" sz="2000" dirty="0" smtClean="0"/>
          </a:p>
          <a:p>
            <a:pPr marL="0" indent="1588">
              <a:buFont typeface="Arial" pitchFamily="-108" charset="0"/>
              <a:buNone/>
              <a:defRPr/>
            </a:pPr>
            <a:r>
              <a:rPr lang="en-US" sz="2000" dirty="0" smtClean="0"/>
              <a:t>• The </a:t>
            </a:r>
            <a:r>
              <a:rPr lang="en-US" sz="2000" b="1" i="1" dirty="0" smtClean="0"/>
              <a:t>Chance</a:t>
            </a:r>
            <a:r>
              <a:rPr lang="en-US" sz="2000" b="1" dirty="0" smtClean="0"/>
              <a:t> course </a:t>
            </a:r>
            <a:r>
              <a:rPr lang="en-US" sz="2000" dirty="0" smtClean="0"/>
              <a:t>teaches fundamental ideas of probability and statistics in the context of real-world questions of interest. </a:t>
            </a:r>
          </a:p>
          <a:p>
            <a:pPr>
              <a:buFont typeface="Arial" pitchFamily="-108" charset="0"/>
              <a:buNone/>
              <a:defRPr/>
            </a:pPr>
            <a:endParaRPr lang="en-US" sz="2000" dirty="0" smtClean="0"/>
          </a:p>
          <a:p>
            <a:pPr>
              <a:buFont typeface="Arial" pitchFamily="-108" charset="0"/>
              <a:buNone/>
              <a:defRPr/>
            </a:pPr>
            <a:endParaRPr lang="en-US" sz="2000" dirty="0" smtClean="0"/>
          </a:p>
          <a:p>
            <a:pPr>
              <a:buFont typeface="Arial" pitchFamily="-108" charset="0"/>
              <a:buNone/>
              <a:defRPr/>
            </a:pPr>
            <a:endParaRPr lang="en-US" sz="2000" dirty="0" smtClean="0"/>
          </a:p>
          <a:p>
            <a:pPr>
              <a:buFont typeface="Arial" pitchFamily="-108" charset="0"/>
              <a:buNone/>
              <a:defRPr/>
            </a:pPr>
            <a:endParaRPr lang="en-US" sz="2000" dirty="0" smtClean="0"/>
          </a:p>
          <a:p>
            <a:pPr>
              <a:buFont typeface="Arial" pitchFamily="-108" charset="0"/>
              <a:buNone/>
              <a:defRPr/>
            </a:pPr>
            <a:endParaRPr lang="en-US" sz="2000" dirty="0" smtClean="0"/>
          </a:p>
          <a:p>
            <a:pPr>
              <a:buFont typeface="Arial" pitchFamily="-108" charset="0"/>
              <a:buNone/>
              <a:defRPr/>
            </a:pPr>
            <a:endParaRPr lang="en-US" sz="2000" dirty="0" smtClean="0"/>
          </a:p>
          <a:p>
            <a:pPr>
              <a:buFont typeface="Arial" pitchFamily="-108" charset="0"/>
              <a:buNone/>
              <a:defRPr/>
            </a:pPr>
            <a:endParaRPr lang="en-US" sz="2000" dirty="0" smtClean="0"/>
          </a:p>
          <a:p>
            <a:pPr>
              <a:buFont typeface="Arial" pitchFamily="-108" charset="0"/>
              <a:buNone/>
              <a:defRPr/>
            </a:pPr>
            <a:endParaRPr lang="en-US" sz="1200" dirty="0" smtClean="0"/>
          </a:p>
          <a:p>
            <a:pPr>
              <a:buFont typeface="Arial" pitchFamily="-108" charset="0"/>
              <a:buNone/>
              <a:defRPr/>
            </a:pPr>
            <a:endParaRPr lang="en-US" sz="1200" dirty="0" smtClean="0"/>
          </a:p>
        </p:txBody>
      </p:sp>
      <p:pic>
        <p:nvPicPr>
          <p:cNvPr id="18436" name="Content Placeholder 4" descr="ChanceProjectPic.jpg"/>
          <p:cNvPicPr>
            <a:picLocks noGrp="1" noChangeAspect="1"/>
          </p:cNvPicPr>
          <p:nvPr>
            <p:ph sz="half" idx="2"/>
          </p:nvPr>
        </p:nvPicPr>
        <p:blipFill>
          <a:blip r:embed="rId3"/>
          <a:srcRect t="-42464" b="-42464"/>
          <a:stretch>
            <a:fillRect/>
          </a:stretch>
        </p:blipFill>
        <p:spPr>
          <a:xfrm>
            <a:off x="4503738" y="130176"/>
            <a:ext cx="4259262" cy="4773612"/>
          </a:xfrm>
        </p:spPr>
      </p:pic>
      <p:sp>
        <p:nvSpPr>
          <p:cNvPr id="18437" name="TextBox 6"/>
          <p:cNvSpPr txBox="1">
            <a:spLocks noChangeArrowheads="1"/>
          </p:cNvSpPr>
          <p:nvPr/>
        </p:nvSpPr>
        <p:spPr bwMode="auto">
          <a:xfrm>
            <a:off x="303213" y="4903788"/>
            <a:ext cx="8459787" cy="646331"/>
          </a:xfrm>
          <a:prstGeom prst="rect">
            <a:avLst/>
          </a:prstGeom>
          <a:noFill/>
          <a:ln w="9525">
            <a:noFill/>
            <a:miter lim="800000"/>
            <a:headEnd/>
            <a:tailEnd/>
          </a:ln>
        </p:spPr>
        <p:txBody>
          <a:bodyPr>
            <a:prstTxWarp prst="textNoShape">
              <a:avLst/>
            </a:prstTxWarp>
            <a:spAutoFit/>
          </a:bodyPr>
          <a:lstStyle/>
          <a:p>
            <a:pPr algn="ctr"/>
            <a:r>
              <a:rPr lang="en-US" dirty="0" smtClean="0"/>
              <a:t>                                                           </a:t>
            </a:r>
          </a:p>
          <a:p>
            <a:pPr algn="ctr"/>
            <a:r>
              <a:rPr lang="en-US" dirty="0" smtClean="0"/>
              <a:t> </a:t>
            </a:r>
          </a:p>
        </p:txBody>
      </p:sp>
      <p:pic>
        <p:nvPicPr>
          <p:cNvPr id="6" name="Picture 5"/>
          <p:cNvPicPr>
            <a:picLocks noChangeAspect="1"/>
          </p:cNvPicPr>
          <p:nvPr/>
        </p:nvPicPr>
        <p:blipFill>
          <a:blip r:embed="rId4"/>
          <a:stretch>
            <a:fillRect/>
          </a:stretch>
        </p:blipFill>
        <p:spPr>
          <a:xfrm>
            <a:off x="1377361" y="836288"/>
            <a:ext cx="1662721" cy="1855051"/>
          </a:xfrm>
          <a:prstGeom prst="rect">
            <a:avLst/>
          </a:prstGeom>
        </p:spPr>
      </p:pic>
      <p:sp>
        <p:nvSpPr>
          <p:cNvPr id="7" name="Rectangle 6"/>
          <p:cNvSpPr/>
          <p:nvPr/>
        </p:nvSpPr>
        <p:spPr>
          <a:xfrm>
            <a:off x="5103797" y="4191000"/>
            <a:ext cx="3156521" cy="369332"/>
          </a:xfrm>
          <a:prstGeom prst="rect">
            <a:avLst/>
          </a:prstGeom>
        </p:spPr>
        <p:txBody>
          <a:bodyPr wrap="none">
            <a:spAutoFit/>
          </a:bodyPr>
          <a:lstStyle/>
          <a:p>
            <a:r>
              <a:rPr lang="en-US" dirty="0" smtClean="0"/>
              <a:t>The original </a:t>
            </a:r>
            <a:r>
              <a:rPr lang="en-US" b="1" dirty="0" smtClean="0"/>
              <a:t>CHANCE Team</a:t>
            </a:r>
            <a:r>
              <a:rPr lang="en-US" dirty="0" smtClean="0"/>
              <a:t>:</a:t>
            </a:r>
            <a:endParaRPr lang="en-US" dirty="0"/>
          </a:p>
        </p:txBody>
      </p:sp>
      <p:sp>
        <p:nvSpPr>
          <p:cNvPr id="8" name="Rectangle 7"/>
          <p:cNvSpPr/>
          <p:nvPr/>
        </p:nvSpPr>
        <p:spPr>
          <a:xfrm>
            <a:off x="4349750" y="4586585"/>
            <a:ext cx="4572000" cy="923330"/>
          </a:xfrm>
          <a:prstGeom prst="rect">
            <a:avLst/>
          </a:prstGeom>
        </p:spPr>
        <p:txBody>
          <a:bodyPr>
            <a:spAutoFit/>
          </a:bodyPr>
          <a:lstStyle/>
          <a:p>
            <a:pPr algn="ctr"/>
            <a:r>
              <a:rPr lang="en-US" dirty="0" smtClean="0"/>
              <a:t>J. Laurie Snell, Peter Doyle, </a:t>
            </a:r>
          </a:p>
          <a:p>
            <a:pPr algn="ctr"/>
            <a:r>
              <a:rPr lang="en-US" dirty="0" smtClean="0"/>
              <a:t>Joan Garfield, Tom Moore, </a:t>
            </a:r>
          </a:p>
          <a:p>
            <a:pPr algn="ctr"/>
            <a:r>
              <a:rPr lang="en-US" dirty="0" smtClean="0"/>
              <a:t>Bill Peterson, Ngambal Shah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sz="3600" dirty="0" smtClean="0">
                <a:latin typeface="Chalkboard"/>
                <a:ea typeface="ＭＳ Ｐゴシック" pitchFamily="-108" charset="-128"/>
                <a:cs typeface="Chalkboard"/>
              </a:rPr>
              <a:t>What is a </a:t>
            </a:r>
            <a:r>
              <a:rPr lang="en-US" sz="3600" b="1" i="1" dirty="0" smtClean="0">
                <a:latin typeface="Chalkboard"/>
                <a:ea typeface="ＭＳ Ｐゴシック" pitchFamily="-108" charset="-128"/>
                <a:cs typeface="Chalkboard"/>
              </a:rPr>
              <a:t>Chance</a:t>
            </a:r>
            <a:r>
              <a:rPr lang="en-US" sz="3600" b="1" dirty="0" smtClean="0">
                <a:latin typeface="Chalkboard"/>
                <a:ea typeface="ＭＳ Ｐゴシック" pitchFamily="-108" charset="-128"/>
                <a:cs typeface="Chalkboard"/>
              </a:rPr>
              <a:t> Course</a:t>
            </a:r>
            <a:r>
              <a:rPr lang="en-US" sz="3600" dirty="0" smtClean="0">
                <a:latin typeface="Chalkboard"/>
                <a:ea typeface="ＭＳ Ｐゴシック" pitchFamily="-108" charset="-128"/>
                <a:cs typeface="Chalkboard"/>
              </a:rPr>
              <a:t>?</a:t>
            </a:r>
          </a:p>
        </p:txBody>
      </p:sp>
      <p:sp>
        <p:nvSpPr>
          <p:cNvPr id="19459" name="Content Placeholder 4"/>
          <p:cNvSpPr>
            <a:spLocks noGrp="1"/>
          </p:cNvSpPr>
          <p:nvPr>
            <p:ph idx="1"/>
          </p:nvPr>
        </p:nvSpPr>
        <p:spPr>
          <a:xfrm>
            <a:off x="457200" y="1417638"/>
            <a:ext cx="8229600" cy="4708525"/>
          </a:xfrm>
        </p:spPr>
        <p:txBody>
          <a:bodyPr/>
          <a:lstStyle/>
          <a:p>
            <a:pPr>
              <a:buFont typeface="Arial" pitchFamily="-108" charset="0"/>
              <a:buNone/>
            </a:pPr>
            <a:r>
              <a:rPr lang="en-US" sz="2000" b="1" dirty="0" smtClean="0">
                <a:ea typeface="ＭＳ Ｐゴシック" pitchFamily="-108" charset="-128"/>
                <a:cs typeface="ＭＳ Ｐゴシック" pitchFamily="-108" charset="-128"/>
              </a:rPr>
              <a:t>Original Vision</a:t>
            </a:r>
            <a:r>
              <a:rPr lang="en-US" sz="2000" dirty="0" smtClean="0">
                <a:ea typeface="ＭＳ Ｐゴシック" pitchFamily="-108" charset="-128"/>
                <a:cs typeface="ＭＳ Ｐゴシック" pitchFamily="-108" charset="-128"/>
              </a:rPr>
              <a:t>: </a:t>
            </a:r>
          </a:p>
          <a:p>
            <a:pPr>
              <a:buFont typeface="Arial" pitchFamily="-108" charset="0"/>
              <a:buNone/>
            </a:pPr>
            <a:r>
              <a:rPr lang="en-US" sz="2000" dirty="0" smtClean="0">
                <a:ea typeface="ＭＳ Ｐゴシック" pitchFamily="-108" charset="-128"/>
                <a:cs typeface="ＭＳ Ｐゴシック" pitchFamily="-108" charset="-128"/>
              </a:rPr>
              <a:t>• All or almost all </a:t>
            </a:r>
            <a:r>
              <a:rPr lang="en-US" sz="2000" b="1" dirty="0" smtClean="0">
                <a:solidFill>
                  <a:srgbClr val="305377"/>
                </a:solidFill>
                <a:ea typeface="ＭＳ Ｐゴシック" pitchFamily="-108" charset="-128"/>
                <a:cs typeface="ＭＳ Ｐゴシック" pitchFamily="-108" charset="-128"/>
              </a:rPr>
              <a:t>class topics motivated by the news of the day</a:t>
            </a:r>
          </a:p>
          <a:p>
            <a:pPr>
              <a:buFont typeface="Arial" pitchFamily="-108" charset="0"/>
              <a:buNone/>
            </a:pPr>
            <a:r>
              <a:rPr lang="en-US" sz="2000" dirty="0" smtClean="0">
                <a:ea typeface="ＭＳ Ｐゴシック" pitchFamily="-108" charset="-128"/>
                <a:cs typeface="ＭＳ Ｐゴシック" pitchFamily="-108" charset="-128"/>
              </a:rPr>
              <a:t>• </a:t>
            </a:r>
            <a:r>
              <a:rPr lang="en-US" sz="2000" b="1" dirty="0" smtClean="0">
                <a:solidFill>
                  <a:srgbClr val="305377"/>
                </a:solidFill>
                <a:ea typeface="ＭＳ Ｐゴシック" pitchFamily="-108" charset="-128"/>
                <a:cs typeface="ＭＳ Ｐゴシック" pitchFamily="-108" charset="-128"/>
              </a:rPr>
              <a:t>Significant writing component</a:t>
            </a:r>
            <a:r>
              <a:rPr lang="en-US" sz="2000" dirty="0" smtClean="0">
                <a:ea typeface="ＭＳ Ｐゴシック" pitchFamily="-108" charset="-128"/>
                <a:cs typeface="ＭＳ Ｐゴシック" pitchFamily="-108" charset="-128"/>
              </a:rPr>
              <a:t>– journaling, reflection papers, final project</a:t>
            </a:r>
          </a:p>
          <a:p>
            <a:pPr>
              <a:buFont typeface="Arial" pitchFamily="-108" charset="0"/>
              <a:buNone/>
            </a:pPr>
            <a:r>
              <a:rPr lang="en-US" sz="2000" dirty="0" smtClean="0">
                <a:ea typeface="ＭＳ Ｐゴシック" pitchFamily="-108" charset="-128"/>
                <a:cs typeface="ＭＳ Ｐゴシック" pitchFamily="-108" charset="-128"/>
              </a:rPr>
              <a:t>• Guest lectures, in-class experiments, and other activities </a:t>
            </a:r>
          </a:p>
          <a:p>
            <a:pPr>
              <a:buFont typeface="Arial" pitchFamily="-108" charset="0"/>
              <a:buNone/>
            </a:pPr>
            <a:r>
              <a:rPr lang="en-US" sz="2000" dirty="0" smtClean="0">
                <a:ea typeface="ＭＳ Ｐゴシック" pitchFamily="-108" charset="-128"/>
                <a:cs typeface="ＭＳ Ｐゴシック" pitchFamily="-108" charset="-128"/>
              </a:rPr>
              <a:t>• No tests!</a:t>
            </a:r>
          </a:p>
          <a:p>
            <a:pPr>
              <a:buFont typeface="Arial" pitchFamily="-108" charset="0"/>
              <a:buNone/>
            </a:pPr>
            <a:r>
              <a:rPr lang="en-US" sz="2000" dirty="0" smtClean="0">
                <a:ea typeface="ＭＳ Ｐゴシック" pitchFamily="-108" charset="-128"/>
                <a:cs typeface="ＭＳ Ｐゴシック" pitchFamily="-108" charset="-128"/>
              </a:rPr>
              <a:t>• Often team taught</a:t>
            </a:r>
          </a:p>
          <a:p>
            <a:pPr>
              <a:buFont typeface="Arial" pitchFamily="-108" charset="0"/>
              <a:buNone/>
            </a:pPr>
            <a:endParaRPr lang="en-US" sz="2000" dirty="0" smtClean="0">
              <a:ea typeface="ＭＳ Ｐゴシック" pitchFamily="-108" charset="-128"/>
              <a:cs typeface="ＭＳ Ｐゴシック" pitchFamily="-108" charset="-128"/>
            </a:endParaRPr>
          </a:p>
          <a:p>
            <a:pPr>
              <a:buFont typeface="Arial" pitchFamily="-108" charset="0"/>
              <a:buNone/>
            </a:pPr>
            <a:r>
              <a:rPr lang="en-US" sz="2000" i="1" dirty="0" smtClean="0">
                <a:ea typeface="ＭＳ Ｐゴシック" pitchFamily="-108" charset="-128"/>
                <a:cs typeface="ＭＳ Ｐゴシック" pitchFamily="-108" charset="-128"/>
              </a:rPr>
              <a:t>In other words</a:t>
            </a:r>
            <a:r>
              <a:rPr lang="en-US" sz="2000" dirty="0" smtClean="0">
                <a:ea typeface="ＭＳ Ｐゴシック" pitchFamily="-108" charset="-128"/>
                <a:cs typeface="ＭＳ Ｐゴシック" pitchFamily="-108" charset="-128"/>
              </a:rPr>
              <a:t>… </a:t>
            </a:r>
          </a:p>
          <a:p>
            <a:pPr>
              <a:buFont typeface="Arial" pitchFamily="-108" charset="0"/>
              <a:buNone/>
            </a:pPr>
            <a:endParaRPr lang="en-US" sz="2000" dirty="0" smtClean="0">
              <a:ea typeface="ＭＳ Ｐゴシック" pitchFamily="-108" charset="-128"/>
              <a:cs typeface="ＭＳ Ｐゴシック" pitchFamily="-108" charset="-128"/>
            </a:endParaRPr>
          </a:p>
          <a:p>
            <a:pPr>
              <a:buFont typeface="Arial" pitchFamily="-108" charset="0"/>
              <a:buNone/>
            </a:pPr>
            <a:r>
              <a:rPr lang="en-US" sz="2000" dirty="0" smtClean="0">
                <a:ea typeface="ＭＳ Ｐゴシック" pitchFamily="-108" charset="-128"/>
                <a:cs typeface="ＭＳ Ｐゴシック" pitchFamily="-108" charset="-128"/>
              </a:rPr>
              <a:t>• a wonderful yet </a:t>
            </a:r>
            <a:r>
              <a:rPr lang="en-US" sz="2000" b="1" dirty="0" smtClean="0">
                <a:solidFill>
                  <a:srgbClr val="305377"/>
                </a:solidFill>
                <a:ea typeface="ＭＳ Ｐゴシック" pitchFamily="-108" charset="-128"/>
                <a:cs typeface="ＭＳ Ｐゴシック" pitchFamily="-108" charset="-128"/>
              </a:rPr>
              <a:t>resource-heavy</a:t>
            </a:r>
            <a:r>
              <a:rPr lang="en-US" sz="2000" dirty="0" smtClean="0">
                <a:solidFill>
                  <a:srgbClr val="305377"/>
                </a:solidFill>
                <a:ea typeface="ＭＳ Ｐゴシック" pitchFamily="-108" charset="-128"/>
                <a:cs typeface="ＭＳ Ｐゴシック" pitchFamily="-108" charset="-128"/>
              </a:rPr>
              <a:t> </a:t>
            </a:r>
            <a:r>
              <a:rPr lang="en-US" sz="2000" dirty="0" smtClean="0">
                <a:ea typeface="ＭＳ Ｐゴシック" pitchFamily="-108" charset="-128"/>
                <a:cs typeface="ＭＳ Ｐゴシック" pitchFamily="-108" charset="-128"/>
              </a:rPr>
              <a:t>model</a:t>
            </a:r>
          </a:p>
          <a:p>
            <a:pPr>
              <a:buFont typeface="Arial" pitchFamily="-108" charset="0"/>
              <a:buNone/>
            </a:pPr>
            <a:r>
              <a:rPr lang="en-US" sz="2000" dirty="0" smtClean="0">
                <a:ea typeface="ＭＳ Ｐゴシック" pitchFamily="-108" charset="-128"/>
                <a:cs typeface="ＭＳ Ｐゴシック" pitchFamily="-108" charset="-128"/>
              </a:rPr>
              <a:t>• difficult to do well and/or often</a:t>
            </a:r>
          </a:p>
        </p:txBody>
      </p:sp>
      <p:pic>
        <p:nvPicPr>
          <p:cNvPr id="19460" name="Picture 4"/>
          <p:cNvPicPr>
            <a:picLocks noChangeAspect="1"/>
          </p:cNvPicPr>
          <p:nvPr/>
        </p:nvPicPr>
        <p:blipFill>
          <a:blip r:embed="rId2"/>
          <a:srcRect/>
          <a:stretch>
            <a:fillRect/>
          </a:stretch>
        </p:blipFill>
        <p:spPr bwMode="auto">
          <a:xfrm>
            <a:off x="4937125" y="3160713"/>
            <a:ext cx="3749675" cy="2965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chor="t" anchorCtr="0"/>
          <a:lstStyle/>
          <a:p>
            <a:r>
              <a:rPr lang="en-US" sz="2800" dirty="0" smtClean="0">
                <a:latin typeface="Chalkboard"/>
                <a:ea typeface="ＭＳ Ｐゴシック" pitchFamily="-108" charset="-128"/>
                <a:cs typeface="Chalkboard"/>
              </a:rPr>
              <a:t>Evolved Vision:</a:t>
            </a:r>
            <a:r>
              <a:rPr lang="en-US" sz="2800" i="1" dirty="0" smtClean="0">
                <a:latin typeface="Chalkboard"/>
                <a:ea typeface="ＭＳ Ｐゴシック" pitchFamily="-108" charset="-128"/>
                <a:cs typeface="Chalkboard"/>
              </a:rPr>
              <a:t> </a:t>
            </a:r>
            <a:r>
              <a:rPr lang="en-US" sz="2800" dirty="0" smtClean="0">
                <a:latin typeface="Chalkboard"/>
                <a:ea typeface="ＭＳ Ｐゴシック" pitchFamily="-108" charset="-128"/>
                <a:cs typeface="Chalkboard"/>
              </a:rPr>
              <a:t>The</a:t>
            </a:r>
            <a:r>
              <a:rPr lang="en-US" sz="2800" b="1" dirty="0" smtClean="0">
                <a:latin typeface="Chalkboard"/>
                <a:ea typeface="ＭＳ Ｐゴシック" pitchFamily="-108" charset="-128"/>
                <a:cs typeface="Chalkboard"/>
              </a:rPr>
              <a:t> </a:t>
            </a:r>
            <a:r>
              <a:rPr lang="en-US" sz="2800" b="1" i="1" dirty="0" smtClean="0">
                <a:latin typeface="Chalkboard"/>
                <a:ea typeface="ＭＳ Ｐゴシック" pitchFamily="-108" charset="-128"/>
                <a:cs typeface="Chalkboard"/>
              </a:rPr>
              <a:t>Chance-Enhanced</a:t>
            </a:r>
            <a:r>
              <a:rPr lang="en-US" sz="2800" b="1" dirty="0" smtClean="0">
                <a:latin typeface="Chalkboard"/>
                <a:ea typeface="ＭＳ Ｐゴシック" pitchFamily="-108" charset="-128"/>
                <a:cs typeface="Chalkboard"/>
              </a:rPr>
              <a:t> </a:t>
            </a:r>
            <a:r>
              <a:rPr lang="en-US" sz="2800" dirty="0" smtClean="0">
                <a:latin typeface="Chalkboard"/>
                <a:ea typeface="ＭＳ Ｐゴシック" pitchFamily="-108" charset="-128"/>
                <a:cs typeface="Chalkboard"/>
              </a:rPr>
              <a:t>Course</a:t>
            </a:r>
            <a:br>
              <a:rPr lang="en-US" sz="2800" dirty="0" smtClean="0">
                <a:latin typeface="Chalkboard"/>
                <a:ea typeface="ＭＳ Ｐゴシック" pitchFamily="-108" charset="-128"/>
                <a:cs typeface="Chalkboard"/>
              </a:rPr>
            </a:br>
            <a:r>
              <a:rPr lang="en-US" sz="2800" dirty="0" smtClean="0">
                <a:latin typeface="Chalkboard"/>
                <a:ea typeface="ＭＳ Ｐゴシック" pitchFamily="-108" charset="-128"/>
                <a:cs typeface="Chalkboard"/>
              </a:rPr>
              <a:t>(</a:t>
            </a:r>
            <a:r>
              <a:rPr lang="en-US" sz="2800" i="1" dirty="0" smtClean="0">
                <a:latin typeface="Chalkboard"/>
                <a:ea typeface="ＭＳ Ｐゴシック" pitchFamily="-108" charset="-128"/>
                <a:cs typeface="Chalkboard"/>
              </a:rPr>
              <a:t>Joan Garfield</a:t>
            </a:r>
            <a:r>
              <a:rPr lang="en-US" sz="2800" dirty="0" smtClean="0">
                <a:latin typeface="Chalkboard"/>
                <a:ea typeface="ＭＳ Ｐゴシック" pitchFamily="-108" charset="-128"/>
                <a:cs typeface="Chalkboard"/>
              </a:rPr>
              <a:t>)</a:t>
            </a:r>
          </a:p>
        </p:txBody>
      </p:sp>
      <p:sp>
        <p:nvSpPr>
          <p:cNvPr id="3" name="Content Placeholder 2"/>
          <p:cNvSpPr>
            <a:spLocks noGrp="1"/>
          </p:cNvSpPr>
          <p:nvPr>
            <p:ph sz="half" idx="1"/>
          </p:nvPr>
        </p:nvSpPr>
        <p:spPr>
          <a:xfrm>
            <a:off x="457200" y="1600200"/>
            <a:ext cx="4038600" cy="4691854"/>
          </a:xfrm>
        </p:spPr>
        <p:txBody>
          <a:bodyPr/>
          <a:lstStyle/>
          <a:p>
            <a:pPr marL="0" indent="0">
              <a:buFont typeface="Arial" pitchFamily="-108" charset="0"/>
              <a:buNone/>
              <a:defRPr/>
            </a:pPr>
            <a:r>
              <a:rPr lang="en-US" sz="2000" dirty="0" smtClean="0"/>
              <a:t>Supplement a more “traditional” course with elements of the original Chance model that will be the most </a:t>
            </a:r>
            <a:r>
              <a:rPr lang="en-US" sz="2000" b="1" i="1" dirty="0" smtClean="0">
                <a:solidFill>
                  <a:srgbClr val="0000FF"/>
                </a:solidFill>
              </a:rPr>
              <a:t>relevant</a:t>
            </a:r>
            <a:r>
              <a:rPr lang="en-US" sz="2000" dirty="0" smtClean="0">
                <a:solidFill>
                  <a:srgbClr val="000000"/>
                </a:solidFill>
              </a:rPr>
              <a:t>,</a:t>
            </a:r>
            <a:r>
              <a:rPr lang="en-US" sz="2000" b="1" i="1" dirty="0" smtClean="0">
                <a:solidFill>
                  <a:srgbClr val="0000FF"/>
                </a:solidFill>
              </a:rPr>
              <a:t> supportable</a:t>
            </a:r>
            <a:r>
              <a:rPr lang="en-US" sz="2000" dirty="0" smtClean="0"/>
              <a:t>, and </a:t>
            </a:r>
            <a:r>
              <a:rPr lang="en-US" sz="2000" b="1" i="1" dirty="0" smtClean="0">
                <a:solidFill>
                  <a:srgbClr val="0000FF"/>
                </a:solidFill>
              </a:rPr>
              <a:t>sustainable</a:t>
            </a:r>
            <a:r>
              <a:rPr lang="en-US" sz="2000" dirty="0" smtClean="0">
                <a:solidFill>
                  <a:srgbClr val="000000"/>
                </a:solidFill>
              </a:rPr>
              <a:t>.</a:t>
            </a:r>
            <a:r>
              <a:rPr lang="en-US" sz="2000" b="1" i="1" dirty="0" smtClean="0">
                <a:solidFill>
                  <a:srgbClr val="0000FF"/>
                </a:solidFill>
              </a:rPr>
              <a:t> </a:t>
            </a:r>
          </a:p>
          <a:p>
            <a:pPr>
              <a:buFont typeface="Arial" pitchFamily="-108" charset="0"/>
              <a:buNone/>
              <a:defRPr/>
            </a:pPr>
            <a:endParaRPr lang="en-US" sz="2000" dirty="0" smtClean="0"/>
          </a:p>
          <a:p>
            <a:pPr>
              <a:buFont typeface="Arial" pitchFamily="-108" charset="0"/>
              <a:buNone/>
              <a:defRPr/>
            </a:pPr>
            <a:r>
              <a:rPr lang="en-US" sz="2000" dirty="0" smtClean="0"/>
              <a:t>Most </a:t>
            </a:r>
            <a:r>
              <a:rPr lang="en-US" sz="2000" b="1" dirty="0" smtClean="0"/>
              <a:t>Chance-Enhanced </a:t>
            </a:r>
            <a:r>
              <a:rPr lang="en-US" sz="2000" dirty="0" smtClean="0"/>
              <a:t>offerings include one or more of the following:</a:t>
            </a:r>
          </a:p>
          <a:p>
            <a:pPr>
              <a:buFont typeface="Arial" pitchFamily="-108" charset="0"/>
              <a:buNone/>
              <a:defRPr/>
            </a:pPr>
            <a:endParaRPr lang="en-US" sz="2000" b="1" dirty="0" smtClean="0"/>
          </a:p>
          <a:p>
            <a:pPr marL="58738" indent="-58738">
              <a:buFont typeface="Arial" pitchFamily="-108" charset="0"/>
              <a:buNone/>
              <a:defRPr/>
            </a:pPr>
            <a:r>
              <a:rPr lang="en-US" sz="2000" b="1" dirty="0" smtClean="0"/>
              <a:t>• </a:t>
            </a:r>
            <a:r>
              <a:rPr lang="en-US" sz="2000" dirty="0" smtClean="0">
                <a:ea typeface="ＭＳ Ｐゴシック" pitchFamily="-108" charset="-128"/>
                <a:cs typeface="ＭＳ Ｐゴシック" pitchFamily="-108" charset="-128"/>
              </a:rPr>
              <a:t>reading and discussion of </a:t>
            </a:r>
            <a:r>
              <a:rPr lang="en-US" sz="2000" b="1" i="1" dirty="0" smtClean="0">
                <a:solidFill>
                  <a:srgbClr val="B80D76"/>
                </a:solidFill>
                <a:ea typeface="ＭＳ Ｐゴシック" pitchFamily="-108" charset="-128"/>
                <a:cs typeface="ＭＳ Ｐゴシック" pitchFamily="-108" charset="-128"/>
              </a:rPr>
              <a:t>newspaper</a:t>
            </a:r>
            <a:r>
              <a:rPr lang="en-US" sz="2000" b="1" dirty="0" smtClean="0">
                <a:ea typeface="ＭＳ Ｐゴシック" pitchFamily="-108" charset="-128"/>
                <a:cs typeface="ＭＳ Ｐゴシック" pitchFamily="-108" charset="-128"/>
              </a:rPr>
              <a:t> </a:t>
            </a:r>
            <a:r>
              <a:rPr lang="en-US" sz="2000" dirty="0" smtClean="0">
                <a:ea typeface="ＭＳ Ｐゴシック" pitchFamily="-108" charset="-128"/>
                <a:cs typeface="ＭＳ Ｐゴシック" pitchFamily="-108" charset="-128"/>
              </a:rPr>
              <a:t>and</a:t>
            </a:r>
            <a:r>
              <a:rPr lang="en-US" sz="2000" b="1" dirty="0" smtClean="0">
                <a:ea typeface="ＭＳ Ｐゴシック" pitchFamily="-108" charset="-128"/>
                <a:cs typeface="ＭＳ Ｐゴシック" pitchFamily="-108" charset="-128"/>
              </a:rPr>
              <a:t> </a:t>
            </a:r>
            <a:r>
              <a:rPr lang="en-US" sz="2000" b="1" i="1" dirty="0" smtClean="0">
                <a:solidFill>
                  <a:srgbClr val="B80D76"/>
                </a:solidFill>
                <a:ea typeface="ＭＳ Ｐゴシック" pitchFamily="-108" charset="-128"/>
                <a:cs typeface="ＭＳ Ｐゴシック" pitchFamily="-108" charset="-128"/>
              </a:rPr>
              <a:t>journal articles</a:t>
            </a:r>
          </a:p>
          <a:p>
            <a:pPr>
              <a:buFont typeface="Arial" pitchFamily="-108" charset="0"/>
              <a:buNone/>
              <a:defRPr/>
            </a:pPr>
            <a:r>
              <a:rPr lang="en-US" sz="2000" dirty="0" smtClean="0">
                <a:ea typeface="ＭＳ Ｐゴシック" pitchFamily="-108" charset="-128"/>
                <a:cs typeface="ＭＳ Ｐゴシック" pitchFamily="-108" charset="-128"/>
              </a:rPr>
              <a:t>• </a:t>
            </a:r>
            <a:r>
              <a:rPr lang="en-US" sz="2000" b="1" i="1" dirty="0" smtClean="0">
                <a:solidFill>
                  <a:srgbClr val="B80D76"/>
                </a:solidFill>
                <a:ea typeface="ＭＳ Ｐゴシック" pitchFamily="-108" charset="-128"/>
                <a:cs typeface="ＭＳ Ｐゴシック" pitchFamily="-108" charset="-128"/>
              </a:rPr>
              <a:t>computer simulations </a:t>
            </a:r>
            <a:r>
              <a:rPr lang="en-US" sz="2000" dirty="0" smtClean="0">
                <a:ea typeface="ＭＳ Ｐゴシック" pitchFamily="-108" charset="-128"/>
                <a:cs typeface="ＭＳ Ｐゴシック" pitchFamily="-108" charset="-128"/>
              </a:rPr>
              <a:t>and </a:t>
            </a:r>
            <a:r>
              <a:rPr lang="en-US" sz="2000" b="1" i="1" dirty="0" smtClean="0">
                <a:solidFill>
                  <a:srgbClr val="B80D76"/>
                </a:solidFill>
                <a:ea typeface="ＭＳ Ｐゴシック" pitchFamily="-108" charset="-128"/>
                <a:cs typeface="ＭＳ Ｐゴシック" pitchFamily="-108" charset="-128"/>
              </a:rPr>
              <a:t>activities</a:t>
            </a:r>
          </a:p>
          <a:p>
            <a:pPr>
              <a:buFont typeface="Arial" pitchFamily="-108" charset="0"/>
              <a:buNone/>
              <a:defRPr/>
            </a:pPr>
            <a:endParaRPr lang="en-US" sz="2000" dirty="0" smtClean="0"/>
          </a:p>
          <a:p>
            <a:pPr>
              <a:buFont typeface="Arial" pitchFamily="-108" charset="0"/>
              <a:buNone/>
              <a:defRPr/>
            </a:pPr>
            <a:r>
              <a:rPr lang="en-US" sz="2000" dirty="0" smtClean="0">
                <a:ea typeface="ＭＳ Ｐゴシック" pitchFamily="-108" charset="-128"/>
                <a:cs typeface="ＭＳ Ｐゴシック" pitchFamily="-108" charset="-128"/>
              </a:rPr>
              <a:t> </a:t>
            </a:r>
            <a:endParaRPr lang="en-US" sz="2000" dirty="0" smtClean="0"/>
          </a:p>
        </p:txBody>
      </p:sp>
      <p:sp>
        <p:nvSpPr>
          <p:cNvPr id="20484" name="Content Placeholder 4"/>
          <p:cNvSpPr>
            <a:spLocks noGrp="1"/>
          </p:cNvSpPr>
          <p:nvPr>
            <p:ph sz="half" idx="2"/>
          </p:nvPr>
        </p:nvSpPr>
        <p:spPr>
          <a:xfrm>
            <a:off x="4648200" y="1600200"/>
            <a:ext cx="4038600" cy="4525963"/>
          </a:xfrm>
        </p:spPr>
        <p:txBody>
          <a:bodyPr/>
          <a:lstStyle/>
          <a:p>
            <a:pPr>
              <a:buFont typeface="Arial" pitchFamily="-108" charset="0"/>
              <a:buNone/>
            </a:pPr>
            <a:endParaRPr lang="en-US" dirty="0" smtClean="0">
              <a:ea typeface="ＭＳ Ｐゴシック" pitchFamily="-108" charset="-128"/>
              <a:cs typeface="ＭＳ Ｐゴシック" pitchFamily="-108" charset="-128"/>
            </a:endParaRPr>
          </a:p>
          <a:p>
            <a:pPr>
              <a:buFont typeface="Arial" pitchFamily="-108" charset="0"/>
              <a:buNone/>
            </a:pPr>
            <a:endParaRPr lang="en-US" dirty="0" smtClean="0">
              <a:ea typeface="ＭＳ Ｐゴシック" pitchFamily="-108" charset="-128"/>
              <a:cs typeface="ＭＳ Ｐゴシック" pitchFamily="-108" charset="-128"/>
            </a:endParaRPr>
          </a:p>
          <a:p>
            <a:pPr>
              <a:buFont typeface="Arial" pitchFamily="-108" charset="0"/>
              <a:buNone/>
            </a:pPr>
            <a:endParaRPr lang="en-US" dirty="0" smtClean="0">
              <a:ea typeface="ＭＳ Ｐゴシック" pitchFamily="-108" charset="-128"/>
              <a:cs typeface="ＭＳ Ｐゴシック" pitchFamily="-108" charset="-128"/>
            </a:endParaRPr>
          </a:p>
          <a:p>
            <a:pPr>
              <a:buFont typeface="Arial" pitchFamily="-108" charset="0"/>
              <a:buNone/>
            </a:pPr>
            <a:endParaRPr lang="en-US" dirty="0" smtClean="0">
              <a:ea typeface="ＭＳ Ｐゴシック" pitchFamily="-108" charset="-128"/>
              <a:cs typeface="ＭＳ Ｐゴシック" pitchFamily="-108" charset="-128"/>
            </a:endParaRPr>
          </a:p>
          <a:p>
            <a:pPr>
              <a:buFont typeface="Arial" pitchFamily="-108" charset="0"/>
              <a:buNone/>
            </a:pPr>
            <a:endParaRPr lang="en-US" dirty="0" smtClean="0">
              <a:ea typeface="ＭＳ Ｐゴシック" pitchFamily="-108" charset="-128"/>
              <a:cs typeface="ＭＳ Ｐゴシック" pitchFamily="-108" charset="-128"/>
            </a:endParaRPr>
          </a:p>
          <a:p>
            <a:pPr>
              <a:buNone/>
            </a:pPr>
            <a:endParaRPr lang="en-US" dirty="0" smtClean="0">
              <a:ea typeface="ＭＳ Ｐゴシック" pitchFamily="-108" charset="-128"/>
              <a:cs typeface="ＭＳ Ｐゴシック" pitchFamily="-108" charset="-128"/>
            </a:endParaRPr>
          </a:p>
          <a:p>
            <a:pPr>
              <a:spcBef>
                <a:spcPts val="0"/>
              </a:spcBef>
              <a:buNone/>
            </a:pPr>
            <a:endParaRPr lang="en-US" sz="2000" b="1" dirty="0" smtClean="0">
              <a:ea typeface="ＭＳ Ｐゴシック" pitchFamily="-108" charset="-128"/>
              <a:cs typeface="ＭＳ Ｐゴシック" pitchFamily="-108" charset="-128"/>
            </a:endParaRPr>
          </a:p>
          <a:p>
            <a:pPr marL="58738" indent="-58738">
              <a:spcBef>
                <a:spcPts val="0"/>
              </a:spcBef>
              <a:buNone/>
            </a:pPr>
            <a:r>
              <a:rPr lang="en-US" sz="2000" b="1" dirty="0" smtClean="0">
                <a:ea typeface="ＭＳ Ｐゴシック" pitchFamily="-108" charset="-128"/>
                <a:cs typeface="ＭＳ Ｐゴシック" pitchFamily="-108" charset="-128"/>
              </a:rPr>
              <a:t>•</a:t>
            </a:r>
            <a:r>
              <a:rPr lang="en-US" sz="2000" dirty="0" smtClean="0">
                <a:ea typeface="ＭＳ Ｐゴシック" pitchFamily="-108" charset="-128"/>
                <a:cs typeface="ＭＳ Ｐゴシック" pitchFamily="-108" charset="-128"/>
              </a:rPr>
              <a:t> </a:t>
            </a:r>
            <a:r>
              <a:rPr lang="en-US" sz="2000" b="1" i="1" dirty="0" smtClean="0">
                <a:solidFill>
                  <a:srgbClr val="B80D76"/>
                </a:solidFill>
                <a:ea typeface="ＭＳ Ｐゴシック" pitchFamily="-108" charset="-128"/>
                <a:cs typeface="ＭＳ Ｐゴシック" pitchFamily="-108" charset="-128"/>
              </a:rPr>
              <a:t>writing assignments</a:t>
            </a:r>
            <a:r>
              <a:rPr lang="en-US" sz="2000" dirty="0" smtClean="0">
                <a:solidFill>
                  <a:srgbClr val="B80D76"/>
                </a:solidFill>
                <a:ea typeface="ＭＳ Ｐゴシック" pitchFamily="-108" charset="-128"/>
                <a:cs typeface="ＭＳ Ｐゴシック" pitchFamily="-108" charset="-128"/>
              </a:rPr>
              <a:t> </a:t>
            </a:r>
            <a:r>
              <a:rPr lang="en-US" sz="2000" dirty="0" smtClean="0">
                <a:ea typeface="ＭＳ Ｐゴシック" pitchFamily="-108" charset="-128"/>
                <a:cs typeface="ＭＳ Ｐゴシック" pitchFamily="-108" charset="-128"/>
              </a:rPr>
              <a:t>and </a:t>
            </a:r>
            <a:r>
              <a:rPr lang="en-US" sz="2000" b="1" i="1" dirty="0" smtClean="0">
                <a:solidFill>
                  <a:srgbClr val="B80D76"/>
                </a:solidFill>
                <a:ea typeface="ＭＳ Ｐゴシック" pitchFamily="-108" charset="-128"/>
                <a:cs typeface="ＭＳ Ｐゴシック" pitchFamily="-108" charset="-128"/>
              </a:rPr>
              <a:t>student projects</a:t>
            </a:r>
            <a:endParaRPr lang="en-US" sz="2000" b="1" i="1" dirty="0" smtClean="0">
              <a:solidFill>
                <a:srgbClr val="B80D76"/>
              </a:solidFill>
            </a:endParaRPr>
          </a:p>
          <a:p>
            <a:pPr>
              <a:buNone/>
            </a:pPr>
            <a:r>
              <a:rPr lang="en-US" sz="2000" b="1" dirty="0" smtClean="0">
                <a:ea typeface="ＭＳ Ｐゴシック" pitchFamily="-108" charset="-128"/>
                <a:cs typeface="ＭＳ Ｐゴシック" pitchFamily="-108" charset="-128"/>
              </a:rPr>
              <a:t>• </a:t>
            </a:r>
            <a:r>
              <a:rPr lang="en-US" sz="2000" dirty="0" smtClean="0">
                <a:ea typeface="ＭＳ Ｐゴシック" pitchFamily="-108" charset="-128"/>
                <a:cs typeface="ＭＳ Ｐゴシック" pitchFamily="-108" charset="-128"/>
              </a:rPr>
              <a:t>exploration of </a:t>
            </a:r>
            <a:r>
              <a:rPr lang="en-US" sz="2000" b="1" i="1" dirty="0" smtClean="0">
                <a:solidFill>
                  <a:srgbClr val="0000FF"/>
                </a:solidFill>
                <a:ea typeface="ＭＳ Ｐゴシック" pitchFamily="-108" charset="-128"/>
                <a:cs typeface="ＭＳ Ｐゴシック" pitchFamily="-108" charset="-128"/>
              </a:rPr>
              <a:t>real-world stories</a:t>
            </a:r>
          </a:p>
        </p:txBody>
      </p:sp>
      <p:pic>
        <p:nvPicPr>
          <p:cNvPr id="20485" name="Picture 3"/>
          <p:cNvPicPr>
            <a:picLocks noChangeAspect="1"/>
          </p:cNvPicPr>
          <p:nvPr/>
        </p:nvPicPr>
        <p:blipFill>
          <a:blip r:embed="rId3"/>
          <a:srcRect/>
          <a:stretch>
            <a:fillRect/>
          </a:stretch>
        </p:blipFill>
        <p:spPr bwMode="auto">
          <a:xfrm>
            <a:off x="4741863" y="1600200"/>
            <a:ext cx="3944937" cy="3049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chorCtr="0"/>
          <a:lstStyle/>
          <a:p>
            <a:r>
              <a:rPr lang="en-US" sz="3200" b="1" dirty="0" smtClean="0">
                <a:latin typeface="Chalkboard"/>
                <a:cs typeface="Chalkboard"/>
              </a:rPr>
              <a:t>A Brief History of Chance News</a:t>
            </a:r>
            <a:endParaRPr lang="en-US" sz="3200" b="1" dirty="0">
              <a:latin typeface="Chalkboard"/>
              <a:cs typeface="Chalkboard"/>
            </a:endParaRPr>
          </a:p>
        </p:txBody>
      </p:sp>
      <p:sp>
        <p:nvSpPr>
          <p:cNvPr id="6" name="Content Placeholder 5"/>
          <p:cNvSpPr>
            <a:spLocks noGrp="1"/>
          </p:cNvSpPr>
          <p:nvPr>
            <p:ph sz="half" idx="1"/>
          </p:nvPr>
        </p:nvSpPr>
        <p:spPr>
          <a:xfrm>
            <a:off x="457200" y="1214783"/>
            <a:ext cx="4038600" cy="4911381"/>
          </a:xfrm>
        </p:spPr>
        <p:txBody>
          <a:bodyPr/>
          <a:lstStyle/>
          <a:p>
            <a:pPr>
              <a:spcBef>
                <a:spcPts val="0"/>
              </a:spcBef>
              <a:buNone/>
            </a:pPr>
            <a:endParaRPr lang="en-US" sz="2000" b="1" dirty="0" smtClean="0"/>
          </a:p>
          <a:p>
            <a:pPr>
              <a:spcBef>
                <a:spcPts val="0"/>
              </a:spcBef>
            </a:pPr>
            <a:endParaRPr lang="en-US" sz="2800" dirty="0" smtClean="0"/>
          </a:p>
          <a:p>
            <a:pPr>
              <a:spcBef>
                <a:spcPts val="0"/>
              </a:spcBef>
              <a:buNone/>
            </a:pPr>
            <a:endParaRPr lang="en-US" sz="2800" dirty="0" smtClean="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r>
              <a:rPr lang="en-US" sz="2000" b="1" dirty="0" smtClean="0"/>
              <a:t>•</a:t>
            </a:r>
            <a:r>
              <a:rPr lang="en-US" sz="2000" dirty="0" smtClean="0"/>
              <a:t> Central part of the </a:t>
            </a:r>
            <a:r>
              <a:rPr lang="en-US" sz="2000" b="1" dirty="0" smtClean="0"/>
              <a:t>CHANCE Project </a:t>
            </a:r>
            <a:r>
              <a:rPr lang="en-US" sz="2000" dirty="0" smtClean="0"/>
              <a:t>from the start</a:t>
            </a:r>
          </a:p>
          <a:p>
            <a:pPr marL="0" indent="0">
              <a:spcBef>
                <a:spcPts val="0"/>
              </a:spcBef>
              <a:buNone/>
            </a:pPr>
            <a:endParaRPr lang="en-US" sz="2000" dirty="0" smtClean="0"/>
          </a:p>
          <a:p>
            <a:pPr marL="0" indent="0">
              <a:spcBef>
                <a:spcPts val="0"/>
              </a:spcBef>
              <a:buNone/>
            </a:pPr>
            <a:r>
              <a:rPr lang="en-US" sz="2000" dirty="0" smtClean="0"/>
              <a:t>• </a:t>
            </a:r>
            <a:r>
              <a:rPr lang="en-US" sz="2000" dirty="0" smtClean="0">
                <a:solidFill>
                  <a:srgbClr val="598D66"/>
                </a:solidFill>
              </a:rPr>
              <a:t>Provides summaries and reviews of articles </a:t>
            </a:r>
            <a:r>
              <a:rPr lang="en-US" sz="2000" dirty="0" smtClean="0"/>
              <a:t>that contain probability or statistical concepts.</a:t>
            </a:r>
          </a:p>
        </p:txBody>
      </p:sp>
      <p:sp>
        <p:nvSpPr>
          <p:cNvPr id="8" name="Content Placeholder 7"/>
          <p:cNvSpPr>
            <a:spLocks noGrp="1"/>
          </p:cNvSpPr>
          <p:nvPr>
            <p:ph sz="half" idx="2"/>
          </p:nvPr>
        </p:nvSpPr>
        <p:spPr>
          <a:xfrm>
            <a:off x="4495800" y="1214783"/>
            <a:ext cx="4191000" cy="4911381"/>
          </a:xfrm>
        </p:spPr>
        <p:txBody>
          <a:bodyPr/>
          <a:lstStyle/>
          <a:p>
            <a:pPr marL="55563" indent="-55563">
              <a:buNone/>
            </a:pPr>
            <a:r>
              <a:rPr lang="en-US" sz="2000" b="1" dirty="0" smtClean="0"/>
              <a:t>•</a:t>
            </a:r>
            <a:r>
              <a:rPr lang="en-US" sz="2000" dirty="0" smtClean="0"/>
              <a:t>  </a:t>
            </a:r>
            <a:r>
              <a:rPr lang="en-US" sz="2000" dirty="0" smtClean="0">
                <a:solidFill>
                  <a:srgbClr val="598D66"/>
                </a:solidFill>
              </a:rPr>
              <a:t>Digital resource </a:t>
            </a:r>
            <a:r>
              <a:rPr lang="en-US" sz="2000" dirty="0" smtClean="0"/>
              <a:t>for teachers of introductory probability and statistics</a:t>
            </a:r>
          </a:p>
          <a:p>
            <a:pPr marL="55563" indent="-55563">
              <a:buNone/>
            </a:pPr>
            <a:endParaRPr lang="en-US" sz="2000" dirty="0" smtClean="0"/>
          </a:p>
          <a:p>
            <a:pPr marL="55563" indent="-55563">
              <a:buNone/>
            </a:pPr>
            <a:endParaRPr lang="en-US" sz="2000" dirty="0" smtClean="0"/>
          </a:p>
          <a:p>
            <a:pPr marL="55563" indent="-55563">
              <a:buNone/>
            </a:pPr>
            <a:endParaRPr lang="en-US" sz="2000" dirty="0" smtClean="0"/>
          </a:p>
          <a:p>
            <a:pPr marL="55563" indent="-55563">
              <a:buNone/>
            </a:pPr>
            <a:endParaRPr lang="en-US" sz="2000" dirty="0" smtClean="0"/>
          </a:p>
          <a:p>
            <a:pPr marL="55563" indent="-55563">
              <a:buNone/>
            </a:pPr>
            <a:endParaRPr lang="en-US" sz="2000" dirty="0" smtClean="0"/>
          </a:p>
          <a:p>
            <a:pPr marL="55563" indent="-55563">
              <a:buNone/>
            </a:pPr>
            <a:endParaRPr lang="en-US" sz="2000" dirty="0" smtClean="0"/>
          </a:p>
          <a:p>
            <a:pPr marL="55563" indent="-55563">
              <a:buNone/>
            </a:pPr>
            <a:endParaRPr lang="en-US" sz="2000" dirty="0" smtClean="0"/>
          </a:p>
          <a:p>
            <a:pPr marL="55563" indent="-55563">
              <a:buNone/>
            </a:pPr>
            <a:endParaRPr lang="en-US" sz="2000" dirty="0" smtClean="0"/>
          </a:p>
          <a:p>
            <a:pPr marL="55563" indent="-55563">
              <a:buNone/>
            </a:pPr>
            <a:endParaRPr lang="en-US" sz="2000" dirty="0" smtClean="0"/>
          </a:p>
          <a:p>
            <a:pPr marL="55563" indent="-55563">
              <a:buNone/>
            </a:pPr>
            <a:endParaRPr lang="en-US" sz="2000" dirty="0" smtClean="0"/>
          </a:p>
          <a:p>
            <a:pPr marL="55563" indent="-55563">
              <a:buNone/>
            </a:pPr>
            <a:r>
              <a:rPr lang="en-US" sz="1600" dirty="0" smtClean="0"/>
              <a:t>                          </a:t>
            </a:r>
          </a:p>
          <a:p>
            <a:pPr marL="55563" indent="-55563" algn="ctr">
              <a:buNone/>
            </a:pPr>
            <a:r>
              <a:rPr lang="en-US" sz="1600" b="1" dirty="0" smtClean="0">
                <a:solidFill>
                  <a:srgbClr val="598D66"/>
                </a:solidFill>
              </a:rPr>
              <a:t>The very first issue  </a:t>
            </a:r>
          </a:p>
          <a:p>
            <a:pPr marL="55563" indent="-55563">
              <a:buNone/>
            </a:pPr>
            <a:endParaRPr lang="en-US" sz="2000" dirty="0" smtClean="0"/>
          </a:p>
          <a:p>
            <a:pPr marL="55563" indent="-55563">
              <a:buNone/>
            </a:pPr>
            <a:endParaRPr lang="en-US" sz="2000" dirty="0" smtClean="0"/>
          </a:p>
          <a:p>
            <a:endParaRPr lang="en-US" sz="2000" dirty="0" smtClean="0"/>
          </a:p>
          <a:p>
            <a:endParaRPr lang="en-US" dirty="0" smtClean="0"/>
          </a:p>
          <a:p>
            <a:endParaRPr lang="en-US" dirty="0"/>
          </a:p>
        </p:txBody>
      </p:sp>
      <p:pic>
        <p:nvPicPr>
          <p:cNvPr id="7" name="Picture 6"/>
          <p:cNvPicPr>
            <a:picLocks noChangeAspect="1"/>
          </p:cNvPicPr>
          <p:nvPr/>
        </p:nvPicPr>
        <p:blipFill>
          <a:blip r:embed="rId2"/>
          <a:stretch>
            <a:fillRect/>
          </a:stretch>
        </p:blipFill>
        <p:spPr>
          <a:xfrm>
            <a:off x="457200" y="1417638"/>
            <a:ext cx="3772849" cy="2282341"/>
          </a:xfrm>
          <a:prstGeom prst="rect">
            <a:avLst/>
          </a:prstGeom>
        </p:spPr>
      </p:pic>
      <p:pic>
        <p:nvPicPr>
          <p:cNvPr id="9" name="Picture 6" descr="CN 1.jpg"/>
          <p:cNvPicPr>
            <a:picLocks noChangeAspect="1"/>
          </p:cNvPicPr>
          <p:nvPr/>
        </p:nvPicPr>
        <p:blipFill>
          <a:blip r:embed="rId3"/>
          <a:srcRect/>
          <a:stretch>
            <a:fillRect/>
          </a:stretch>
        </p:blipFill>
        <p:spPr bwMode="auto">
          <a:xfrm>
            <a:off x="4665896" y="2668643"/>
            <a:ext cx="4020904" cy="3158300"/>
          </a:xfrm>
          <a:prstGeom prst="rect">
            <a:avLst/>
          </a:prstGeom>
          <a:noFill/>
          <a:ln w="9525">
            <a:noFill/>
            <a:miter lim="800000"/>
            <a:headEnd/>
            <a:tailEnd/>
          </a:ln>
        </p:spPr>
      </p:pic>
      <p:sp>
        <p:nvSpPr>
          <p:cNvPr id="13" name="Rectangle 12"/>
          <p:cNvSpPr/>
          <p:nvPr/>
        </p:nvSpPr>
        <p:spPr>
          <a:xfrm>
            <a:off x="7175218" y="2533477"/>
            <a:ext cx="1820098" cy="1002113"/>
          </a:xfrm>
          <a:prstGeom prst="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200" dirty="0" smtClean="0">
                <a:solidFill>
                  <a:srgbClr val="000090"/>
                </a:solidFill>
              </a:rPr>
              <a:t>1992: available by email subscription</a:t>
            </a:r>
          </a:p>
          <a:p>
            <a:endParaRPr lang="en-US" sz="1200" dirty="0" smtClean="0">
              <a:solidFill>
                <a:srgbClr val="000090"/>
              </a:solidFill>
            </a:endParaRPr>
          </a:p>
          <a:p>
            <a:r>
              <a:rPr lang="en-US" sz="1200" dirty="0" smtClean="0">
                <a:solidFill>
                  <a:srgbClr val="000090"/>
                </a:solidFill>
              </a:rPr>
              <a:t>1993: email and gopher access</a:t>
            </a:r>
            <a:endParaRPr lang="en-US" sz="12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Old CN p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374" y="213994"/>
            <a:ext cx="2964167" cy="351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374" y="3967573"/>
            <a:ext cx="32893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796939" y="213994"/>
            <a:ext cx="5026710" cy="5560120"/>
          </a:xfrm>
          <a:prstGeom prst="rect">
            <a:avLst/>
          </a:prstGeom>
        </p:spPr>
      </p:pic>
      <p:sp>
        <p:nvSpPr>
          <p:cNvPr id="7" name="Rectangle 6"/>
          <p:cNvSpPr/>
          <p:nvPr/>
        </p:nvSpPr>
        <p:spPr>
          <a:xfrm>
            <a:off x="2177290" y="865348"/>
            <a:ext cx="1373876" cy="567296"/>
          </a:xfrm>
          <a:prstGeom prst="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200" dirty="0" smtClean="0">
                <a:solidFill>
                  <a:srgbClr val="000090"/>
                </a:solidFill>
              </a:rPr>
              <a:t>1994: Web access established</a:t>
            </a:r>
            <a:endParaRPr lang="en-US" sz="1200" dirty="0">
              <a:solidFill>
                <a:srgbClr val="000090"/>
              </a:solidFill>
            </a:endParaRPr>
          </a:p>
        </p:txBody>
      </p:sp>
      <p:sp>
        <p:nvSpPr>
          <p:cNvPr id="8" name="Rectangle 7"/>
          <p:cNvSpPr/>
          <p:nvPr/>
        </p:nvSpPr>
        <p:spPr>
          <a:xfrm>
            <a:off x="7256586" y="1638455"/>
            <a:ext cx="1729883" cy="702330"/>
          </a:xfrm>
          <a:prstGeom prst="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200" dirty="0" smtClean="0">
                <a:solidFill>
                  <a:srgbClr val="000090"/>
                </a:solidFill>
              </a:rPr>
              <a:t>2005: Wiki format</a:t>
            </a:r>
          </a:p>
          <a:p>
            <a:r>
              <a:rPr lang="en-US" sz="1200" dirty="0" smtClean="0">
                <a:solidFill>
                  <a:srgbClr val="000090"/>
                </a:solidFill>
              </a:rPr>
              <a:t>(older issues available at the Chance Website) </a:t>
            </a:r>
            <a:endParaRPr lang="en-US" sz="1200" dirty="0">
              <a:solidFill>
                <a:srgbClr val="000090"/>
              </a:solidFill>
            </a:endParaRPr>
          </a:p>
        </p:txBody>
      </p:sp>
      <p:sp>
        <p:nvSpPr>
          <p:cNvPr id="9" name="Rectangle 8"/>
          <p:cNvSpPr/>
          <p:nvPr/>
        </p:nvSpPr>
        <p:spPr>
          <a:xfrm>
            <a:off x="2610849" y="5904254"/>
            <a:ext cx="1619650" cy="541620"/>
          </a:xfrm>
          <a:prstGeom prst="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r>
              <a:rPr lang="en-US" sz="1200" dirty="0" smtClean="0">
                <a:solidFill>
                  <a:srgbClr val="000090"/>
                </a:solidFill>
              </a:rPr>
              <a:t>2010: CHANCE moves to CAUSEweb</a:t>
            </a:r>
            <a:endParaRPr lang="en-US" sz="12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halkboard"/>
                <a:cs typeface="Chalkboard"/>
              </a:rPr>
              <a:t>A Quick Poll</a:t>
            </a:r>
            <a:endParaRPr lang="en-US" sz="3200" b="1" dirty="0">
              <a:latin typeface="Chalkboard"/>
              <a:cs typeface="Chalkboard"/>
            </a:endParaRPr>
          </a:p>
        </p:txBody>
      </p:sp>
      <p:sp>
        <p:nvSpPr>
          <p:cNvPr id="3" name="Content Placeholder 2"/>
          <p:cNvSpPr>
            <a:spLocks noGrp="1"/>
          </p:cNvSpPr>
          <p:nvPr>
            <p:ph idx="1"/>
          </p:nvPr>
        </p:nvSpPr>
        <p:spPr>
          <a:xfrm>
            <a:off x="816611" y="1600200"/>
            <a:ext cx="8229600" cy="4525963"/>
          </a:xfrm>
        </p:spPr>
        <p:txBody>
          <a:bodyPr/>
          <a:lstStyle/>
          <a:p>
            <a:pPr marL="0" indent="0">
              <a:buNone/>
            </a:pPr>
            <a:r>
              <a:rPr lang="en-US" sz="2000" dirty="0"/>
              <a:t>The Tooth Fairy's going rate (for a lost tooth) </a:t>
            </a:r>
            <a:r>
              <a:rPr lang="en-US" sz="2000" dirty="0" smtClean="0"/>
              <a:t>is </a:t>
            </a:r>
            <a:r>
              <a:rPr lang="en-US" sz="2000" dirty="0"/>
              <a:t>closest to…</a:t>
            </a:r>
          </a:p>
          <a:p>
            <a:pPr marL="800100" lvl="1" indent="-342900">
              <a:lnSpc>
                <a:spcPct val="150000"/>
              </a:lnSpc>
              <a:buAutoNum type="alphaLcParenBoth"/>
            </a:pPr>
            <a:r>
              <a:rPr lang="en-US" sz="2000" dirty="0"/>
              <a:t>$0.25</a:t>
            </a:r>
          </a:p>
          <a:p>
            <a:pPr marL="800100" lvl="1" indent="-342900">
              <a:lnSpc>
                <a:spcPct val="150000"/>
              </a:lnSpc>
              <a:buAutoNum type="alphaLcParenBoth"/>
            </a:pPr>
            <a:r>
              <a:rPr lang="en-US" sz="2000" dirty="0"/>
              <a:t>$1.00</a:t>
            </a:r>
          </a:p>
          <a:p>
            <a:pPr marL="800100" lvl="1" indent="-342900">
              <a:lnSpc>
                <a:spcPct val="150000"/>
              </a:lnSpc>
              <a:buAutoNum type="alphaLcParenBoth"/>
            </a:pPr>
            <a:r>
              <a:rPr lang="en-US" sz="2000" dirty="0"/>
              <a:t>$2.00</a:t>
            </a:r>
          </a:p>
          <a:p>
            <a:pPr marL="800100" lvl="1" indent="-342900">
              <a:lnSpc>
                <a:spcPct val="150000"/>
              </a:lnSpc>
              <a:buAutoNum type="alphaLcParenBoth"/>
            </a:pPr>
            <a:r>
              <a:rPr lang="en-US" sz="2000" dirty="0"/>
              <a:t>$5.00</a:t>
            </a:r>
          </a:p>
          <a:p>
            <a:pPr marL="800100" lvl="1" indent="-342900">
              <a:lnSpc>
                <a:spcPct val="150000"/>
              </a:lnSpc>
              <a:buAutoNum type="alphaLcParenBoth"/>
            </a:pPr>
            <a:r>
              <a:rPr lang="en-US" sz="2000" dirty="0"/>
              <a:t>$10.00</a:t>
            </a:r>
          </a:p>
          <a:p>
            <a:endParaRPr lang="en-US" dirty="0"/>
          </a:p>
        </p:txBody>
      </p:sp>
    </p:spTree>
    <p:extLst>
      <p:ext uri="{BB962C8B-B14F-4D97-AF65-F5344CB8AC3E}">
        <p14:creationId xmlns:p14="http://schemas.microsoft.com/office/powerpoint/2010/main" val="32085332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eaLnBrk="1" hangingPunct="1"/>
            <a:r>
              <a:rPr lang="en-US" sz="3200" b="1" dirty="0" smtClean="0">
                <a:latin typeface="Chalkboard"/>
                <a:ea typeface="ＭＳ Ｐゴシック" charset="0"/>
                <a:cs typeface="Chalkboard"/>
              </a:rPr>
              <a:t>From Chance News 82</a:t>
            </a:r>
            <a:endParaRPr lang="en-US" sz="3200" b="1" dirty="0">
              <a:latin typeface="Chalkboard"/>
              <a:ea typeface="ＭＳ Ｐゴシック" charset="0"/>
              <a:cs typeface="Chalkboard"/>
            </a:endParaRPr>
          </a:p>
        </p:txBody>
      </p:sp>
      <p:pic>
        <p:nvPicPr>
          <p:cNvPr id="6" name="Picture 5"/>
          <p:cNvPicPr>
            <a:picLocks noChangeAspect="1"/>
          </p:cNvPicPr>
          <p:nvPr/>
        </p:nvPicPr>
        <p:blipFill>
          <a:blip r:embed="rId2"/>
          <a:stretch>
            <a:fillRect/>
          </a:stretch>
        </p:blipFill>
        <p:spPr>
          <a:xfrm>
            <a:off x="457200" y="1417638"/>
            <a:ext cx="8500006" cy="49949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0533" y="3698506"/>
            <a:ext cx="5733467" cy="3159494"/>
          </a:xfrm>
          <a:prstGeom prst="rect">
            <a:avLst/>
          </a:prstGeom>
        </p:spPr>
      </p:pic>
      <p:pic>
        <p:nvPicPr>
          <p:cNvPr id="3" name="Picture 2"/>
          <p:cNvPicPr>
            <a:picLocks noChangeAspect="1"/>
          </p:cNvPicPr>
          <p:nvPr/>
        </p:nvPicPr>
        <p:blipFill>
          <a:blip r:embed="rId3"/>
          <a:stretch>
            <a:fillRect/>
          </a:stretch>
        </p:blipFill>
        <p:spPr>
          <a:xfrm>
            <a:off x="113160" y="112364"/>
            <a:ext cx="7129114" cy="3484596"/>
          </a:xfrm>
          <a:prstGeom prst="rect">
            <a:avLst/>
          </a:prstGeom>
        </p:spPr>
      </p:pic>
      <p:sp>
        <p:nvSpPr>
          <p:cNvPr id="29" name="TextBox 28"/>
          <p:cNvSpPr txBox="1"/>
          <p:nvPr/>
        </p:nvSpPr>
        <p:spPr>
          <a:xfrm>
            <a:off x="336924" y="3992387"/>
            <a:ext cx="2859959" cy="2554545"/>
          </a:xfrm>
          <a:prstGeom prst="rect">
            <a:avLst/>
          </a:prstGeom>
          <a:noFill/>
        </p:spPr>
        <p:txBody>
          <a:bodyPr wrap="square" rtlCol="0">
            <a:spAutoFit/>
          </a:bodyPr>
          <a:lstStyle/>
          <a:p>
            <a:r>
              <a:rPr lang="en-US" sz="1600" b="1" dirty="0" smtClean="0">
                <a:latin typeface="+mn-lt"/>
              </a:rPr>
              <a:t>History of the Poll</a:t>
            </a:r>
          </a:p>
          <a:p>
            <a:r>
              <a:rPr lang="en-US" sz="1600" dirty="0" smtClean="0">
                <a:latin typeface="+mn-lt"/>
              </a:rPr>
              <a:t>Since </a:t>
            </a:r>
            <a:r>
              <a:rPr lang="en-US" sz="1600" dirty="0">
                <a:latin typeface="+mn-lt"/>
              </a:rPr>
              <a:t>1998, Delta Dental has annually conducted the Original Tooth Fairy Poll</a:t>
            </a:r>
            <a:r>
              <a:rPr lang="en-US" sz="1600" baseline="30000" dirty="0">
                <a:latin typeface="+mn-lt"/>
              </a:rPr>
              <a:t>®</a:t>
            </a:r>
            <a:r>
              <a:rPr lang="en-US" sz="1600" dirty="0">
                <a:latin typeface="+mn-lt"/>
              </a:rPr>
              <a:t> as a fun way to gauge how generous the tiny fairy had been in the previous </a:t>
            </a:r>
            <a:r>
              <a:rPr lang="en-US" sz="1600" dirty="0" smtClean="0">
                <a:latin typeface="+mn-lt"/>
              </a:rPr>
              <a:t>year. … </a:t>
            </a:r>
            <a:r>
              <a:rPr lang="en-US" sz="1600" dirty="0">
                <a:latin typeface="+mn-lt"/>
              </a:rPr>
              <a:t>More than 100,000 randomly selected Delta Dental subscribers are invited to participate in the poll</a:t>
            </a:r>
            <a:r>
              <a:rPr lang="en-US" sz="1600" dirty="0" smtClean="0">
                <a:latin typeface="+mn-lt"/>
              </a:rPr>
              <a:t>.</a:t>
            </a:r>
            <a:endParaRPr lang="en-US" sz="1600" dirty="0">
              <a:latin typeface="+mn-lt"/>
            </a:endParaRPr>
          </a:p>
        </p:txBody>
      </p:sp>
      <p:cxnSp>
        <p:nvCxnSpPr>
          <p:cNvPr id="9" name="Straight Arrow Connector 8"/>
          <p:cNvCxnSpPr/>
          <p:nvPr/>
        </p:nvCxnSpPr>
        <p:spPr>
          <a:xfrm>
            <a:off x="4216400" y="2082800"/>
            <a:ext cx="571500" cy="172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11849</TotalTime>
  <Words>1158</Words>
  <Application>Microsoft Macintosh PowerPoint</Application>
  <PresentationFormat>On-screen Show (4:3)</PresentationFormat>
  <Paragraphs>143</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Storytelling in the Statistics Classroom</vt:lpstr>
      <vt:lpstr>A Brief History of the CHANCE Project</vt:lpstr>
      <vt:lpstr>What is a Chance Course?</vt:lpstr>
      <vt:lpstr>Evolved Vision: The Chance-Enhanced Course (Joan Garfield)</vt:lpstr>
      <vt:lpstr>A Brief History of Chance News</vt:lpstr>
      <vt:lpstr>PowerPoint Presentation</vt:lpstr>
      <vt:lpstr>A Quick Poll</vt:lpstr>
      <vt:lpstr>From Chance News 82</vt:lpstr>
      <vt:lpstr>PowerPoint Presentation</vt:lpstr>
      <vt:lpstr>PowerPoint Presentation</vt:lpstr>
      <vt:lpstr>PowerPoint Presentation</vt:lpstr>
      <vt:lpstr>Why are we worried?</vt:lpstr>
      <vt:lpstr>NYT graphic</vt:lpstr>
      <vt:lpstr>About those 1990’s…</vt:lpstr>
      <vt:lpstr>Checking the Prediction</vt:lpstr>
      <vt:lpstr>PowerPoint Presentation</vt:lpstr>
      <vt:lpstr>Storytelling vs. “Story Time”</vt:lpstr>
      <vt:lpstr>PowerPoint Presentation</vt:lpstr>
      <vt:lpstr>The Tooth Fairy Poll and Story Time</vt:lpstr>
    </vt:vector>
  </TitlesOfParts>
  <Company>Middlebury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jalbert</dc:creator>
  <cp:lastModifiedBy>Peterson, Bill</cp:lastModifiedBy>
  <cp:revision>132</cp:revision>
  <cp:lastPrinted>2012-05-14T19:54:37Z</cp:lastPrinted>
  <dcterms:created xsi:type="dcterms:W3CDTF">2012-05-14T21:35:36Z</dcterms:created>
  <dcterms:modified xsi:type="dcterms:W3CDTF">2012-05-15T02:12:48Z</dcterms:modified>
</cp:coreProperties>
</file>