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78" r:id="rId4"/>
    <p:sldId id="266" r:id="rId5"/>
    <p:sldId id="267" r:id="rId6"/>
    <p:sldId id="271" r:id="rId7"/>
    <p:sldId id="272" r:id="rId8"/>
    <p:sldId id="269" r:id="rId9"/>
    <p:sldId id="277" r:id="rId10"/>
    <p:sldId id="262" r:id="rId11"/>
    <p:sldId id="276" r:id="rId12"/>
    <p:sldId id="279" r:id="rId13"/>
    <p:sldId id="268" r:id="rId14"/>
    <p:sldId id="281" r:id="rId15"/>
    <p:sldId id="286" r:id="rId16"/>
    <p:sldId id="273" r:id="rId17"/>
    <p:sldId id="280" r:id="rId18"/>
    <p:sldId id="285" r:id="rId19"/>
    <p:sldId id="284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6" autoAdjust="0"/>
    <p:restoredTop sz="86378" autoAdjust="0"/>
  </p:normalViewPr>
  <p:slideViewPr>
    <p:cSldViewPr snapToGrid="0" snapToObjects="1">
      <p:cViewPr varScale="1">
        <p:scale>
          <a:sx n="134" d="100"/>
          <a:sy n="134" d="100"/>
        </p:scale>
        <p:origin x="-104" y="-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6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406B5D-80D1-5F4B-B031-68CBD704CB6B}" type="datetimeFigureOut">
              <a:rPr lang="en-US" smtClean="0"/>
              <a:t>5/14/12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67DF7F-FCC4-894D-80AA-481980BBD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16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007101-4B50-9843-AAED-55A05E76EDC4}" type="slidenum">
              <a:rPr lang="en-US"/>
              <a:pPr/>
              <a:t>2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0E8BF-0692-E64E-88D2-134AAEAB641C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0E8BF-0692-E64E-88D2-134AAEAB641C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67DF7F-FCC4-894D-80AA-481980BBDE3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727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67DF7F-FCC4-894D-80AA-481980BBDE3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57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67DF7F-FCC4-894D-80AA-481980BBDE3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57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31848"/>
            <a:ext cx="8077200" cy="1673352"/>
          </a:xfrm>
        </p:spPr>
        <p:txBody>
          <a:bodyPr tIns="0" bIns="0" anchor="t"/>
          <a:lstStyle>
            <a:lvl1pPr algn="r">
              <a:defRPr sz="4700" b="1">
                <a:ln w="3175">
                  <a:noFill/>
                </a:ln>
                <a:solidFill>
                  <a:srgbClr val="00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81984"/>
            <a:ext cx="8077200" cy="1499616"/>
          </a:xfrm>
        </p:spPr>
        <p:txBody>
          <a:bodyPr lIns="118872" tIns="0" rIns="45720" bIns="0" anchor="ctr"/>
          <a:lstStyle>
            <a:lvl1pPr marL="0" indent="0" algn="r">
              <a:buNone/>
              <a:defRPr sz="20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33509AC-44CC-D24F-B149-3E78CE4F90B1}" type="datetimeFigureOut">
              <a:rPr lang="en-US" smtClean="0"/>
              <a:t>5/14/12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489C851-BD2C-2044-8CCD-1A0697D6BC3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5181600"/>
            <a:ext cx="91440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dirty="0" smtClean="0"/>
              <a:t>	</a:t>
            </a:r>
            <a:endParaRPr lang="en-US" sz="2400" dirty="0"/>
          </a:p>
        </p:txBody>
      </p:sp>
      <p:pic>
        <p:nvPicPr>
          <p:cNvPr id="9" name="Picture 8" descr="RIHMuhclLogo.png"/>
          <p:cNvPicPr>
            <a:picLocks noChangeAspect="1"/>
          </p:cNvPicPr>
          <p:nvPr/>
        </p:nvPicPr>
        <p:blipFill>
          <a:blip r:embed="rId3"/>
          <a:srcRect l="13793" t="9146" r="17241" b="13628"/>
          <a:stretch>
            <a:fillRect/>
          </a:stretch>
        </p:blipFill>
        <p:spPr>
          <a:xfrm>
            <a:off x="152400" y="5410200"/>
            <a:ext cx="1371600" cy="116586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524000" y="5562600"/>
            <a:ext cx="707094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/>
              <a:t>Research on the Interaction between Humans and Machines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University of Houston-Clear Lake</a:t>
            </a:r>
            <a:endParaRPr lang="en-US" sz="20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3509AC-44CC-D24F-B149-3E78CE4F90B1}" type="datetimeFigureOut">
              <a:rPr lang="en-US" smtClean="0"/>
              <a:t>5/14/12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89C851-BD2C-2044-8CCD-1A0697D6BC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3509AC-44CC-D24F-B149-3E78CE4F90B1}" type="datetimeFigureOut">
              <a:rPr lang="en-US" smtClean="0"/>
              <a:t>5/14/12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89C851-BD2C-2044-8CCD-1A0697D6BC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3509AC-44CC-D24F-B149-3E78CE4F90B1}" type="datetimeFigureOut">
              <a:rPr lang="en-US" smtClean="0"/>
              <a:t>5/14/12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89C851-BD2C-2044-8CCD-1A0697D6BC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24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</a:lstStyle>
          <a:p>
            <a:fld id="{133509AC-44CC-D24F-B149-3E78CE4F90B1}" type="datetimeFigureOut">
              <a:rPr lang="en-US" smtClean="0"/>
              <a:t>5/14/12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</a:lstStyle>
          <a:p>
            <a:fld id="{D489C851-BD2C-2044-8CCD-1A0697D6BC3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500" b="1" kern="1200">
          <a:solidFill>
            <a:srgbClr val="008AB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</p:titleStyle>
    <p:bodyStyle>
      <a:lvl1pPr marL="438150" indent="-319088" algn="l" rtl="0" eaLnBrk="1" fontAlgn="base" hangingPunct="1">
        <a:spcBef>
          <a:spcPct val="0"/>
        </a:spcBef>
        <a:spcAft>
          <a:spcPct val="0"/>
        </a:spcAft>
        <a:buClr>
          <a:srgbClr val="4BB35E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1" fontAlgn="base" hangingPunct="1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1" fontAlgn="base" hangingPunct="1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1" fontAlgn="base" hangingPunct="1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onlinestatbook.com/2/simulations/anova1/anova1.html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onlinestatbook.com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onlinestatbook.com/chapter3/balance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96987"/>
            <a:ext cx="7772400" cy="1998984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Simulations, Audience Response Systems and the Classroom: Engaging the Modern Student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79020" y="2836605"/>
            <a:ext cx="6400800" cy="2326382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S. Camille Peres, Ph.D.</a:t>
            </a:r>
          </a:p>
          <a:p>
            <a:pPr algn="r"/>
            <a:r>
              <a:rPr lang="en-US" dirty="0" smtClean="0"/>
              <a:t>University of Houston-Clear Lake</a:t>
            </a:r>
          </a:p>
          <a:p>
            <a:pPr algn="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David M. Lane, Ph.D.</a:t>
            </a:r>
          </a:p>
          <a:p>
            <a:pPr algn="r"/>
            <a:r>
              <a:rPr lang="en-US" dirty="0" smtClean="0"/>
              <a:t>Rice University</a:t>
            </a:r>
          </a:p>
        </p:txBody>
      </p:sp>
      <p:pic>
        <p:nvPicPr>
          <p:cNvPr id="4" name="Picture 3" descr="Rice 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719" y="5338679"/>
            <a:ext cx="1192889" cy="1299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422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Instructor-Positive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432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Interactive exercise 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reaks up the monotony of lecture only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nswering the questions wakes them up a bit</a:t>
            </a:r>
          </a:p>
          <a:p>
            <a:pPr lvl="1"/>
            <a:r>
              <a:rPr lang="en-US" dirty="0" smtClean="0"/>
              <a:t>Seems to increase the likelihood that students will interact with the simulation during the allotted time in class</a:t>
            </a:r>
          </a:p>
          <a:p>
            <a:pPr lvl="0"/>
            <a:r>
              <a:rPr lang="en-US" dirty="0" smtClean="0"/>
              <a:t>Fosters class discussion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ith instructor and amongst the students</a:t>
            </a:r>
          </a:p>
          <a:p>
            <a:pPr lvl="0"/>
            <a:r>
              <a:rPr lang="en-US" dirty="0" smtClean="0"/>
              <a:t>Provides the instructor insight into students’ understanding of the material</a:t>
            </a:r>
          </a:p>
        </p:txBody>
      </p:sp>
    </p:spTree>
    <p:extLst>
      <p:ext uri="{BB962C8B-B14F-4D97-AF65-F5344CB8AC3E}">
        <p14:creationId xmlns:p14="http://schemas.microsoft.com/office/powerpoint/2010/main" val="1434305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From Instructor-Negative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Can be time consuming to go through questions twice</a:t>
            </a:r>
          </a:p>
          <a:p>
            <a:pPr lvl="0"/>
            <a:r>
              <a:rPr lang="en-US" dirty="0" smtClean="0"/>
              <a:t>Difficult to remember what the “pre-query” questions were to guide our collective discovery</a:t>
            </a:r>
          </a:p>
          <a:p>
            <a:pPr lvl="0"/>
            <a:r>
              <a:rPr lang="en-US" dirty="0" smtClean="0"/>
              <a:t>Sometimes students hesitant to respond </a:t>
            </a:r>
            <a:br>
              <a:rPr lang="en-US" dirty="0" smtClean="0"/>
            </a:br>
            <a:r>
              <a:rPr lang="en-US" dirty="0" smtClean="0"/>
              <a:t>(this takes time too)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833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Response to negative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Redesigned </a:t>
            </a:r>
          </a:p>
          <a:p>
            <a:pPr lvl="1"/>
            <a:r>
              <a:rPr lang="en-US" dirty="0" smtClean="0"/>
              <a:t>Simulations</a:t>
            </a:r>
          </a:p>
          <a:p>
            <a:pPr lvl="1"/>
            <a:r>
              <a:rPr lang="en-US" dirty="0" smtClean="0"/>
              <a:t>Navigations</a:t>
            </a:r>
          </a:p>
          <a:p>
            <a:pPr lvl="1"/>
            <a:endParaRPr lang="en-US" dirty="0"/>
          </a:p>
          <a:p>
            <a:r>
              <a:rPr lang="en-US" dirty="0" smtClean="0"/>
              <a:t>Neither of these address the need for anonymity</a:t>
            </a:r>
          </a:p>
          <a:p>
            <a:pPr lvl="1"/>
            <a:r>
              <a:rPr lang="en-US" dirty="0" smtClean="0"/>
              <a:t>Thus enters ARS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649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Audience Response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4826"/>
            <a:ext cx="8229600" cy="5083174"/>
          </a:xfrm>
        </p:spPr>
        <p:txBody>
          <a:bodyPr>
            <a:normAutofit/>
          </a:bodyPr>
          <a:lstStyle/>
          <a:p>
            <a:pPr lvl="0"/>
            <a:r>
              <a:rPr lang="en-US" sz="2000" dirty="0" smtClean="0"/>
              <a:t>System that has been used for several years to allow for audience interaction with a speaker</a:t>
            </a:r>
          </a:p>
          <a:p>
            <a:pPr lvl="1"/>
            <a:r>
              <a:rPr lang="en-US" sz="1800" dirty="0" smtClean="0"/>
              <a:t>Business meetings</a:t>
            </a:r>
          </a:p>
          <a:p>
            <a:pPr lvl="1"/>
            <a:r>
              <a:rPr lang="en-US" sz="1800" dirty="0" smtClean="0"/>
              <a:t>Instructional purposes (education and training</a:t>
            </a:r>
            <a:r>
              <a:rPr lang="en-US" sz="1800" dirty="0" smtClean="0"/>
              <a:t>)</a:t>
            </a:r>
            <a:br>
              <a:rPr lang="en-US" sz="1800" dirty="0" smtClean="0"/>
            </a:br>
            <a:endParaRPr lang="en-US" sz="1800" dirty="0" smtClean="0"/>
          </a:p>
          <a:p>
            <a:pPr lvl="0"/>
            <a:r>
              <a:rPr lang="en-US" sz="2000" dirty="0" smtClean="0"/>
              <a:t>Allows for interactive, anonymous, guided discovery in </a:t>
            </a:r>
            <a:r>
              <a:rPr lang="en-US" sz="2000" dirty="0" smtClean="0"/>
              <a:t>class</a:t>
            </a:r>
            <a:br>
              <a:rPr lang="en-US" sz="2000" dirty="0" smtClean="0"/>
            </a:br>
            <a:endParaRPr lang="en-US" sz="2000" dirty="0" smtClean="0"/>
          </a:p>
          <a:p>
            <a:pPr lvl="0"/>
            <a:r>
              <a:rPr lang="en-US" sz="2000" dirty="0" smtClean="0"/>
              <a:t>Can improve student participation, affect and learning (</a:t>
            </a:r>
            <a:r>
              <a:rPr lang="en-US" sz="2000" dirty="0" err="1" smtClean="0"/>
              <a:t>Stowell</a:t>
            </a:r>
            <a:r>
              <a:rPr lang="en-US" sz="2000" dirty="0" smtClean="0"/>
              <a:t> &amp; Nelson, 2007</a:t>
            </a:r>
            <a:r>
              <a:rPr lang="en-US" sz="2000" dirty="0" smtClean="0"/>
              <a:t>)</a:t>
            </a:r>
            <a:br>
              <a:rPr lang="en-US" sz="2000" dirty="0" smtClean="0"/>
            </a:br>
            <a:endParaRPr lang="en-US" sz="2000" dirty="0" smtClean="0"/>
          </a:p>
          <a:p>
            <a:pPr lvl="0"/>
            <a:r>
              <a:rPr lang="en-US" sz="2000" dirty="0" smtClean="0"/>
              <a:t>In 2010, I incorporated ARS </a:t>
            </a:r>
            <a:r>
              <a:rPr lang="en-US" sz="1800" dirty="0" smtClean="0"/>
              <a:t>with</a:t>
            </a:r>
            <a:r>
              <a:rPr lang="en-US" sz="2000" dirty="0" smtClean="0"/>
              <a:t> the simulations and QF to see if it would improve the process</a:t>
            </a:r>
            <a:r>
              <a:rPr lang="en-US" sz="2000" dirty="0" smtClean="0"/>
              <a:t>.</a:t>
            </a:r>
          </a:p>
          <a:p>
            <a:pPr lvl="1"/>
            <a:r>
              <a:rPr lang="en-US" sz="1800" dirty="0" smtClean="0"/>
              <a:t>Dr. Lane was one of the earlier adopters of this classroom tool.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308153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</a:t>
            </a:r>
            <a:r>
              <a:rPr lang="en-US" baseline="0" dirty="0" smtClean="0"/>
              <a:t> for 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4825"/>
            <a:ext cx="8229600" cy="495674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First year - Used poll everywhere</a:t>
            </a:r>
          </a:p>
          <a:p>
            <a:pPr lvl="1"/>
            <a:r>
              <a:rPr lang="en-US" sz="2400" dirty="0" smtClean="0"/>
              <a:t>Nice to not have to bring equipment</a:t>
            </a:r>
          </a:p>
          <a:p>
            <a:pPr lvl="1"/>
            <a:r>
              <a:rPr lang="en-US" sz="2400" dirty="0"/>
              <a:t>Students could use smart phones/iPod touch</a:t>
            </a:r>
          </a:p>
          <a:p>
            <a:pPr lvl="1"/>
            <a:r>
              <a:rPr lang="en-US" sz="2400" dirty="0" smtClean="0"/>
              <a:t>Set up was a bit of a pain</a:t>
            </a:r>
          </a:p>
          <a:p>
            <a:pPr lvl="1"/>
            <a:r>
              <a:rPr lang="en-US" sz="2400" dirty="0" smtClean="0"/>
              <a:t>Sometimes had connectivity issues</a:t>
            </a:r>
          </a:p>
          <a:p>
            <a:pPr lvl="1"/>
            <a:r>
              <a:rPr lang="en-US" sz="2400" dirty="0" smtClean="0"/>
              <a:t>Expensive</a:t>
            </a:r>
          </a:p>
          <a:p>
            <a:r>
              <a:rPr lang="en-US" sz="2800" dirty="0" smtClean="0"/>
              <a:t>Second year – Used clicker system</a:t>
            </a:r>
          </a:p>
          <a:p>
            <a:pPr lvl="1"/>
            <a:r>
              <a:rPr lang="en-US" sz="2400" dirty="0" smtClean="0"/>
              <a:t>Very easy set up</a:t>
            </a:r>
          </a:p>
          <a:p>
            <a:pPr lvl="1"/>
            <a:r>
              <a:rPr lang="en-US" sz="2400" dirty="0" smtClean="0"/>
              <a:t>Few technical/connectivity issues</a:t>
            </a:r>
          </a:p>
          <a:p>
            <a:pPr lvl="1"/>
            <a:r>
              <a:rPr lang="en-US" sz="2400" dirty="0" smtClean="0"/>
              <a:t>A bit onerous to bring equipment and sometimes forgot it.</a:t>
            </a:r>
          </a:p>
          <a:p>
            <a:r>
              <a:rPr lang="en-US" sz="2800" dirty="0" smtClean="0"/>
              <a:t>Some students take a long time to answer</a:t>
            </a:r>
          </a:p>
        </p:txBody>
      </p:sp>
    </p:spTree>
    <p:extLst>
      <p:ext uri="{BB962C8B-B14F-4D97-AF65-F5344CB8AC3E}">
        <p14:creationId xmlns:p14="http://schemas.microsoft.com/office/powerpoint/2010/main" val="839379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Demonstration-ANOVA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5181600"/>
            <a:ext cx="9144000" cy="16764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074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1 – go through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4825"/>
            <a:ext cx="8229600" cy="5083175"/>
          </a:xfrm>
        </p:spPr>
        <p:txBody>
          <a:bodyPr>
            <a:normAutofit fontScale="62500" lnSpcReduction="20000"/>
          </a:bodyPr>
          <a:lstStyle/>
          <a:p>
            <a:pPr marL="633412" indent="-514350">
              <a:buFont typeface="+mj-lt"/>
              <a:buAutoNum type="arabicPeriod"/>
            </a:pPr>
            <a:r>
              <a:rPr lang="en-US" dirty="0" smtClean="0"/>
              <a:t>Adding </a:t>
            </a:r>
            <a:r>
              <a:rPr lang="en-US" dirty="0"/>
              <a:t>a data point will never decrease the sum of squares within.</a:t>
            </a:r>
          </a:p>
          <a:p>
            <a:pPr marL="925512" lvl="1" indent="-514350">
              <a:buFont typeface="+mj-lt"/>
              <a:buAutoNum type="alphaLcPeriod"/>
            </a:pPr>
            <a:r>
              <a:rPr lang="en-US" dirty="0"/>
              <a:t>True </a:t>
            </a:r>
          </a:p>
          <a:p>
            <a:pPr marL="925512" lvl="1" indent="-514350">
              <a:buFont typeface="+mj-lt"/>
              <a:buAutoNum type="alphaLcPeriod"/>
            </a:pPr>
            <a:r>
              <a:rPr lang="en-US" dirty="0"/>
              <a:t>False</a:t>
            </a:r>
          </a:p>
          <a:p>
            <a:pPr marL="633412" indent="-514350">
              <a:buFont typeface="+mj-lt"/>
              <a:buAutoNum type="arabicPeriod"/>
            </a:pPr>
            <a:endParaRPr lang="en-US" dirty="0"/>
          </a:p>
          <a:p>
            <a:pPr marL="633412" indent="-514350">
              <a:buFont typeface="+mj-lt"/>
              <a:buAutoNum type="arabicPeriod"/>
            </a:pPr>
            <a:r>
              <a:rPr lang="en-US" dirty="0"/>
              <a:t>The mean square within can be lowered by adding a point that is</a:t>
            </a:r>
          </a:p>
          <a:p>
            <a:pPr marL="925512" lvl="1" indent="-514350">
              <a:buFont typeface="+mj-lt"/>
              <a:buAutoNum type="alphaLcPeriod"/>
            </a:pPr>
            <a:r>
              <a:rPr lang="en-US" sz="2700" dirty="0"/>
              <a:t>Close the mean of the group it is in</a:t>
            </a:r>
          </a:p>
          <a:p>
            <a:pPr marL="925512" lvl="1" indent="-514350">
              <a:buFont typeface="+mj-lt"/>
              <a:buAutoNum type="alphaLcPeriod"/>
            </a:pPr>
            <a:r>
              <a:rPr lang="en-US" sz="2700" dirty="0"/>
              <a:t>Equal to the mean of all data for all groups</a:t>
            </a:r>
          </a:p>
          <a:p>
            <a:pPr marL="633412" indent="-514350">
              <a:buFont typeface="+mj-lt"/>
              <a:buAutoNum type="arabicPeriod"/>
            </a:pPr>
            <a:endParaRPr lang="en-US" dirty="0"/>
          </a:p>
          <a:p>
            <a:pPr marL="633412" indent="-514350">
              <a:buFont typeface="+mj-lt"/>
              <a:buAutoNum type="arabicPeriod"/>
            </a:pPr>
            <a:r>
              <a:rPr lang="en-US" dirty="0"/>
              <a:t>The group means are all equal. The sum of squares between is:</a:t>
            </a:r>
          </a:p>
          <a:p>
            <a:pPr marL="925512" lvl="1" indent="-514350">
              <a:buFont typeface="+mj-lt"/>
              <a:buAutoNum type="alphaLcPeriod"/>
            </a:pPr>
            <a:r>
              <a:rPr lang="en-US" sz="2700" dirty="0" smtClean="0"/>
              <a:t>zero</a:t>
            </a:r>
            <a:endParaRPr lang="en-US" sz="2700" dirty="0"/>
          </a:p>
          <a:p>
            <a:pPr marL="925512" lvl="1" indent="-514350">
              <a:buFont typeface="+mj-lt"/>
              <a:buAutoNum type="alphaLcPeriod"/>
            </a:pPr>
            <a:r>
              <a:rPr lang="en-US" sz="2700" dirty="0"/>
              <a:t>Very large</a:t>
            </a:r>
          </a:p>
          <a:p>
            <a:pPr marL="925512" lvl="1" indent="-514350">
              <a:buFont typeface="+mj-lt"/>
              <a:buAutoNum type="alphaLcPeriod"/>
            </a:pPr>
            <a:r>
              <a:rPr lang="en-US" sz="2700" dirty="0"/>
              <a:t>Very small</a:t>
            </a:r>
          </a:p>
          <a:p>
            <a:pPr marL="925512" lvl="1" indent="-514350">
              <a:buFont typeface="+mj-lt"/>
              <a:buAutoNum type="alphaLcPeriod"/>
            </a:pPr>
            <a:r>
              <a:rPr lang="en-US" sz="2700" dirty="0"/>
              <a:t>The same as the sum of squares within</a:t>
            </a:r>
          </a:p>
          <a:p>
            <a:pPr marL="633412" indent="-514350">
              <a:buFont typeface="+mj-lt"/>
              <a:buAutoNum type="arabicPeriod"/>
            </a:pPr>
            <a:endParaRPr lang="en-US" dirty="0"/>
          </a:p>
          <a:p>
            <a:pPr marL="633412" indent="-514350">
              <a:buFont typeface="+mj-lt"/>
              <a:buAutoNum type="arabicPeriod"/>
            </a:pPr>
            <a:r>
              <a:rPr lang="en-US" dirty="0"/>
              <a:t>The mean square between is the variance of the group means.</a:t>
            </a:r>
          </a:p>
          <a:p>
            <a:pPr marL="925512" lvl="1" indent="-514350">
              <a:buFont typeface="+mj-lt"/>
              <a:buAutoNum type="alphaLcPeriod"/>
            </a:pPr>
            <a:r>
              <a:rPr lang="en-US" sz="2700" dirty="0"/>
              <a:t>True</a:t>
            </a:r>
          </a:p>
          <a:p>
            <a:pPr marL="925512" lvl="1" indent="-514350">
              <a:buFont typeface="+mj-lt"/>
              <a:buAutoNum type="alphaLcPeriod"/>
            </a:pPr>
            <a:r>
              <a:rPr lang="en-US" sz="2700" dirty="0"/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1119927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Step</a:t>
            </a:r>
            <a:r>
              <a:rPr lang="en-US" baseline="0" dirty="0" smtClean="0"/>
              <a:t> 2 – go through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hlinkClick r:id="rId2"/>
              </a:rPr>
              <a:t>One-way ANOVA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23266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 3 – go through questions (again)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4825"/>
            <a:ext cx="8229600" cy="5083175"/>
          </a:xfrm>
        </p:spPr>
        <p:txBody>
          <a:bodyPr>
            <a:normAutofit fontScale="62500" lnSpcReduction="20000"/>
          </a:bodyPr>
          <a:lstStyle/>
          <a:p>
            <a:pPr marL="633412" indent="-514350">
              <a:buFont typeface="+mj-lt"/>
              <a:buAutoNum type="arabicPeriod"/>
            </a:pPr>
            <a:r>
              <a:rPr lang="en-US" dirty="0" smtClean="0"/>
              <a:t>Adding </a:t>
            </a:r>
            <a:r>
              <a:rPr lang="en-US" dirty="0"/>
              <a:t>a data point will never decrease the sum of squares within.</a:t>
            </a:r>
          </a:p>
          <a:p>
            <a:pPr marL="925512" lvl="1" indent="-514350">
              <a:buFont typeface="+mj-lt"/>
              <a:buAutoNum type="alphaLcPeriod"/>
            </a:pPr>
            <a:r>
              <a:rPr lang="en-US" dirty="0"/>
              <a:t>True </a:t>
            </a:r>
          </a:p>
          <a:p>
            <a:pPr marL="925512" lvl="1" indent="-514350">
              <a:buFont typeface="+mj-lt"/>
              <a:buAutoNum type="alphaLcPeriod"/>
            </a:pPr>
            <a:r>
              <a:rPr lang="en-US" dirty="0"/>
              <a:t>False</a:t>
            </a:r>
          </a:p>
          <a:p>
            <a:pPr marL="633412" indent="-514350">
              <a:buFont typeface="+mj-lt"/>
              <a:buAutoNum type="arabicPeriod"/>
            </a:pPr>
            <a:endParaRPr lang="en-US" dirty="0"/>
          </a:p>
          <a:p>
            <a:pPr marL="633412" indent="-514350">
              <a:buFont typeface="+mj-lt"/>
              <a:buAutoNum type="arabicPeriod"/>
            </a:pPr>
            <a:r>
              <a:rPr lang="en-US" dirty="0"/>
              <a:t>The mean square within can be lowered by adding a point that is</a:t>
            </a:r>
          </a:p>
          <a:p>
            <a:pPr marL="925512" lvl="1" indent="-514350">
              <a:buFont typeface="+mj-lt"/>
              <a:buAutoNum type="alphaLcPeriod"/>
            </a:pPr>
            <a:r>
              <a:rPr lang="en-US" sz="2700" dirty="0"/>
              <a:t>Close the mean of the group it is in</a:t>
            </a:r>
          </a:p>
          <a:p>
            <a:pPr marL="925512" lvl="1" indent="-514350">
              <a:buFont typeface="+mj-lt"/>
              <a:buAutoNum type="alphaLcPeriod"/>
            </a:pPr>
            <a:r>
              <a:rPr lang="en-US" sz="2700" dirty="0"/>
              <a:t>Equal to the mean of all data for all groups</a:t>
            </a:r>
          </a:p>
          <a:p>
            <a:pPr marL="633412" indent="-514350">
              <a:buFont typeface="+mj-lt"/>
              <a:buAutoNum type="arabicPeriod"/>
            </a:pPr>
            <a:endParaRPr lang="en-US" dirty="0"/>
          </a:p>
          <a:p>
            <a:pPr marL="633412" indent="-514350">
              <a:buFont typeface="+mj-lt"/>
              <a:buAutoNum type="arabicPeriod"/>
            </a:pPr>
            <a:r>
              <a:rPr lang="en-US" dirty="0"/>
              <a:t>The group means are all equal. The sum of squares between is:</a:t>
            </a:r>
          </a:p>
          <a:p>
            <a:pPr marL="925512" lvl="1" indent="-514350">
              <a:buFont typeface="+mj-lt"/>
              <a:buAutoNum type="alphaLcPeriod"/>
            </a:pPr>
            <a:r>
              <a:rPr lang="en-US" sz="2700" dirty="0" smtClean="0"/>
              <a:t>zero</a:t>
            </a:r>
            <a:endParaRPr lang="en-US" sz="2700" dirty="0"/>
          </a:p>
          <a:p>
            <a:pPr marL="925512" lvl="1" indent="-514350">
              <a:buFont typeface="+mj-lt"/>
              <a:buAutoNum type="alphaLcPeriod"/>
            </a:pPr>
            <a:r>
              <a:rPr lang="en-US" sz="2700" dirty="0"/>
              <a:t>Very large</a:t>
            </a:r>
          </a:p>
          <a:p>
            <a:pPr marL="925512" lvl="1" indent="-514350">
              <a:buFont typeface="+mj-lt"/>
              <a:buAutoNum type="alphaLcPeriod"/>
            </a:pPr>
            <a:r>
              <a:rPr lang="en-US" sz="2700" dirty="0"/>
              <a:t>Very small</a:t>
            </a:r>
          </a:p>
          <a:p>
            <a:pPr marL="925512" lvl="1" indent="-514350">
              <a:buFont typeface="+mj-lt"/>
              <a:buAutoNum type="alphaLcPeriod"/>
            </a:pPr>
            <a:r>
              <a:rPr lang="en-US" sz="2700" dirty="0"/>
              <a:t>The same as the sum of squares within</a:t>
            </a:r>
          </a:p>
          <a:p>
            <a:pPr marL="633412" indent="-514350">
              <a:buFont typeface="+mj-lt"/>
              <a:buAutoNum type="arabicPeriod"/>
            </a:pPr>
            <a:endParaRPr lang="en-US" dirty="0"/>
          </a:p>
          <a:p>
            <a:pPr marL="633412" indent="-514350">
              <a:buFont typeface="+mj-lt"/>
              <a:buAutoNum type="arabicPeriod"/>
            </a:pPr>
            <a:r>
              <a:rPr lang="en-US" dirty="0"/>
              <a:t>The mean square between is the variance of the group means.</a:t>
            </a:r>
          </a:p>
          <a:p>
            <a:pPr marL="925512" lvl="1" indent="-514350">
              <a:buFont typeface="+mj-lt"/>
              <a:buAutoNum type="alphaLcPeriod"/>
            </a:pPr>
            <a:r>
              <a:rPr lang="en-US" sz="2700" dirty="0"/>
              <a:t>True</a:t>
            </a:r>
          </a:p>
          <a:p>
            <a:pPr marL="925512" lvl="1" indent="-514350">
              <a:buFont typeface="+mj-lt"/>
              <a:buAutoNum type="alphaLcPeriod"/>
            </a:pPr>
            <a:r>
              <a:rPr lang="en-US" sz="2700" dirty="0"/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843534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 expected the second set of questions to be overkill. </a:t>
            </a:r>
          </a:p>
          <a:p>
            <a:pPr lvl="1"/>
            <a:r>
              <a:rPr lang="en-US" dirty="0" smtClean="0"/>
              <a:t>However, there were several times that over 1/3 of the class would get the answer wrong. </a:t>
            </a:r>
          </a:p>
          <a:p>
            <a:pPr lvl="1"/>
            <a:r>
              <a:rPr lang="en-US" dirty="0" smtClean="0"/>
              <a:t>I would go back and address that concept again at that time.</a:t>
            </a:r>
          </a:p>
          <a:p>
            <a:r>
              <a:rPr lang="en-US" dirty="0" smtClean="0"/>
              <a:t>Students loved being able to see if they “got it right”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078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Setting the stage…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4825"/>
            <a:ext cx="8229600" cy="497681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General Challenges with Statistics Education</a:t>
            </a:r>
          </a:p>
          <a:p>
            <a:pPr lvl="1"/>
            <a:r>
              <a:rPr lang="en-US" sz="2400" dirty="0" smtClean="0"/>
              <a:t>Students’ anxiety</a:t>
            </a:r>
          </a:p>
          <a:p>
            <a:pPr lvl="1"/>
            <a:r>
              <a:rPr lang="en-US" sz="2400" dirty="0" smtClean="0"/>
              <a:t>Difficult material</a:t>
            </a:r>
          </a:p>
          <a:p>
            <a:pPr lvl="1"/>
            <a:r>
              <a:rPr lang="en-US" sz="2400" dirty="0" smtClean="0"/>
              <a:t>Minimal </a:t>
            </a:r>
            <a:r>
              <a:rPr lang="en-US" sz="2400" dirty="0" smtClean="0"/>
              <a:t>preparation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800" dirty="0" smtClean="0"/>
              <a:t>Specific Challenge</a:t>
            </a:r>
          </a:p>
          <a:p>
            <a:pPr lvl="1"/>
            <a:r>
              <a:rPr lang="en-US" sz="2400" dirty="0" smtClean="0"/>
              <a:t>Graduate </a:t>
            </a:r>
            <a:r>
              <a:rPr lang="en-US" sz="2400" dirty="0"/>
              <a:t>statistics course</a:t>
            </a:r>
          </a:p>
          <a:p>
            <a:pPr lvl="1"/>
            <a:r>
              <a:rPr lang="en-US" sz="2400" dirty="0"/>
              <a:t>Non-traditional students (avg. age 35 </a:t>
            </a:r>
            <a:r>
              <a:rPr lang="en-US" sz="2400" dirty="0" err="1"/>
              <a:t>yrs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Wildly diverse aptitudes</a:t>
            </a:r>
          </a:p>
          <a:p>
            <a:pPr lvl="1"/>
            <a:r>
              <a:rPr lang="en-US" sz="2400" dirty="0"/>
              <a:t>Required course for students in 5 different psychology </a:t>
            </a:r>
            <a:r>
              <a:rPr lang="en-US" sz="2400" dirty="0" smtClean="0"/>
              <a:t>programs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84423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4825"/>
            <a:ext cx="8229600" cy="508317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Integration of ARS has been very well received</a:t>
            </a:r>
          </a:p>
          <a:p>
            <a:pPr lvl="1"/>
            <a:r>
              <a:rPr lang="en-US" sz="2400" dirty="0" smtClean="0"/>
              <a:t>Many students wanted to have a record of how they responded as a type of study guide</a:t>
            </a:r>
          </a:p>
          <a:p>
            <a:pPr lvl="1"/>
            <a:r>
              <a:rPr lang="en-US" sz="2400" dirty="0" smtClean="0"/>
              <a:t>Some wanted to have the responses to the second set of questions replace the end of class </a:t>
            </a:r>
            <a:r>
              <a:rPr lang="en-US" sz="2400" dirty="0" smtClean="0"/>
              <a:t>quiz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800" dirty="0" smtClean="0"/>
              <a:t>For the future</a:t>
            </a:r>
          </a:p>
          <a:p>
            <a:pPr lvl="1"/>
            <a:r>
              <a:rPr lang="en-US" sz="2400" dirty="0"/>
              <a:t>Need a more economical solution</a:t>
            </a:r>
          </a:p>
          <a:p>
            <a:pPr lvl="1"/>
            <a:r>
              <a:rPr lang="en-US" sz="2400" dirty="0" smtClean="0"/>
              <a:t>Combine technical ease of clickers with logistical ease of online polling</a:t>
            </a:r>
          </a:p>
          <a:p>
            <a:pPr lvl="2"/>
            <a:r>
              <a:rPr lang="en-US" sz="2000" dirty="0" smtClean="0"/>
              <a:t>There is a real tension between having a “cool” solution </a:t>
            </a:r>
            <a:r>
              <a:rPr lang="en-US" sz="2000" dirty="0" smtClean="0"/>
              <a:t>that may require </a:t>
            </a:r>
            <a:r>
              <a:rPr lang="en-US" sz="2000" dirty="0" smtClean="0"/>
              <a:t>too much of instructors for them to consider adoption</a:t>
            </a:r>
          </a:p>
        </p:txBody>
      </p:sp>
    </p:spTree>
    <p:extLst>
      <p:ext uri="{BB962C8B-B14F-4D97-AF65-F5344CB8AC3E}">
        <p14:creationId xmlns:p14="http://schemas.microsoft.com/office/powerpoint/2010/main" val="1394508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 and Discussion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Rice 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719" y="5338679"/>
            <a:ext cx="1192889" cy="1299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945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Tools for Statistics Educators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Known to be effective</a:t>
            </a:r>
          </a:p>
          <a:p>
            <a:pPr lvl="1"/>
            <a:r>
              <a:rPr lang="en-US" dirty="0" smtClean="0"/>
              <a:t>Active learning</a:t>
            </a:r>
          </a:p>
          <a:p>
            <a:pPr lvl="1"/>
            <a:r>
              <a:rPr lang="en-US" dirty="0" smtClean="0"/>
              <a:t>Guided discovery &amp; Advanced Organizers</a:t>
            </a:r>
          </a:p>
          <a:p>
            <a:pPr lvl="1"/>
            <a:r>
              <a:rPr lang="en-US" dirty="0" smtClean="0"/>
              <a:t>Audience response system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Case study</a:t>
            </a:r>
          </a:p>
          <a:p>
            <a:pPr lvl="1"/>
            <a:r>
              <a:rPr lang="en-US" dirty="0" smtClean="0"/>
              <a:t>Use of these three tools with online textbook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onlinestatbook.com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91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Learning and Simulations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4825"/>
            <a:ext cx="8229600" cy="47544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ja-JP" altLang="en-US" dirty="0" smtClean="0"/>
              <a:t>“</a:t>
            </a:r>
            <a:r>
              <a:rPr lang="en-US" dirty="0" smtClean="0"/>
              <a:t>..the act of discovery leads to acquiring information in a way that makes it readily available for problem solving</a:t>
            </a:r>
            <a:r>
              <a:rPr lang="ja-JP" altLang="en-US" dirty="0" smtClean="0"/>
              <a:t>”</a:t>
            </a:r>
            <a:r>
              <a:rPr lang="en-US" dirty="0" smtClean="0"/>
              <a:t> (Bruner, 1961). 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or at least 2 </a:t>
            </a:r>
            <a:r>
              <a:rPr lang="en-US" dirty="0"/>
              <a:t>decades, </a:t>
            </a:r>
            <a:r>
              <a:rPr lang="en-US" dirty="0" smtClean="0"/>
              <a:t>known </a:t>
            </a:r>
            <a:r>
              <a:rPr lang="en-US" dirty="0"/>
              <a:t>to be beneficial </a:t>
            </a:r>
            <a:r>
              <a:rPr lang="en-US" dirty="0" smtClean="0"/>
              <a:t>(Prince, 2004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Simulations provide opportunities for active learning and discovery</a:t>
            </a:r>
          </a:p>
          <a:p>
            <a:pPr lvl="1"/>
            <a:r>
              <a:rPr lang="en-US" dirty="0" smtClean="0"/>
              <a:t>Need to be incorporated into sound pedagogical paradigm </a:t>
            </a:r>
          </a:p>
          <a:p>
            <a:pPr lvl="1"/>
            <a:r>
              <a:rPr lang="en-US" dirty="0" smtClean="0"/>
              <a:t>Simulations should incorporate direct manipulation of the constructs</a:t>
            </a:r>
          </a:p>
        </p:txBody>
      </p:sp>
    </p:spTree>
    <p:extLst>
      <p:ext uri="{BB962C8B-B14F-4D97-AF65-F5344CB8AC3E}">
        <p14:creationId xmlns:p14="http://schemas.microsoft.com/office/powerpoint/2010/main" val="3579199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Guided Discovery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4825"/>
            <a:ext cx="8229600" cy="4664559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 smtClean="0"/>
              <a:t>Guided discovery learning more effective than discovery learning alone </a:t>
            </a:r>
            <a:br>
              <a:rPr lang="en-US" dirty="0" smtClean="0"/>
            </a:br>
            <a:endParaRPr lang="en-US" dirty="0" smtClean="0"/>
          </a:p>
          <a:p>
            <a:pPr lvl="0"/>
            <a:r>
              <a:rPr lang="en-US" dirty="0" smtClean="0"/>
              <a:t>Advanced </a:t>
            </a:r>
            <a:r>
              <a:rPr lang="en-US" dirty="0" smtClean="0"/>
              <a:t>organizer—effective pedagogical paradigm for guiding discovery learning</a:t>
            </a:r>
          </a:p>
          <a:p>
            <a:pPr lvl="1"/>
            <a:r>
              <a:rPr lang="en-US" dirty="0" smtClean="0"/>
              <a:t>Without simulations: Mayer, 2004</a:t>
            </a:r>
          </a:p>
          <a:p>
            <a:pPr lvl="1"/>
            <a:r>
              <a:rPr lang="en-US" dirty="0" smtClean="0"/>
              <a:t>With Simulations</a:t>
            </a:r>
          </a:p>
          <a:p>
            <a:pPr lvl="2"/>
            <a:r>
              <a:rPr lang="en-US" dirty="0" smtClean="0"/>
              <a:t>de Jong, </a:t>
            </a:r>
            <a:r>
              <a:rPr lang="en-US" dirty="0" err="1" smtClean="0"/>
              <a:t>Hartel</a:t>
            </a:r>
            <a:r>
              <a:rPr lang="en-US" dirty="0" smtClean="0"/>
              <a:t>, </a:t>
            </a:r>
            <a:r>
              <a:rPr lang="en-US" dirty="0" err="1" smtClean="0"/>
              <a:t>Swaak</a:t>
            </a:r>
            <a:r>
              <a:rPr lang="en-US" dirty="0" smtClean="0"/>
              <a:t>, and van </a:t>
            </a:r>
            <a:r>
              <a:rPr lang="en-US" dirty="0" err="1" smtClean="0"/>
              <a:t>Joolingen</a:t>
            </a:r>
            <a:r>
              <a:rPr lang="en-US" dirty="0" smtClean="0"/>
              <a:t>, 1996 </a:t>
            </a:r>
          </a:p>
          <a:p>
            <a:pPr lvl="2"/>
            <a:r>
              <a:rPr lang="en-US" dirty="0" err="1" smtClean="0"/>
              <a:t>delMas</a:t>
            </a:r>
            <a:r>
              <a:rPr lang="en-US" dirty="0" smtClean="0"/>
              <a:t>, Garfield, and Chance, 1999</a:t>
            </a:r>
          </a:p>
          <a:p>
            <a:pPr lvl="2"/>
            <a:r>
              <a:rPr lang="en-US" dirty="0" err="1" smtClean="0"/>
              <a:t>Ziemer</a:t>
            </a:r>
            <a:r>
              <a:rPr lang="en-US" dirty="0" smtClean="0"/>
              <a:t> and Lane, 2000</a:t>
            </a:r>
          </a:p>
          <a:p>
            <a:endParaRPr lang="en-US" dirty="0" smtClean="0"/>
          </a:p>
          <a:p>
            <a:r>
              <a:rPr lang="en-US" dirty="0" smtClean="0"/>
              <a:t>Guided discovery with simulation better than simulation alone </a:t>
            </a:r>
          </a:p>
          <a:p>
            <a:endParaRPr lang="en-US" dirty="0" smtClean="0"/>
          </a:p>
          <a:p>
            <a:r>
              <a:rPr lang="en-US" dirty="0" smtClean="0"/>
              <a:t>“Query first” paradigm integrated into Online statistics textbook simulations as guided discovery</a:t>
            </a:r>
          </a:p>
        </p:txBody>
      </p:sp>
    </p:spTree>
    <p:extLst>
      <p:ext uri="{BB962C8B-B14F-4D97-AF65-F5344CB8AC3E}">
        <p14:creationId xmlns:p14="http://schemas.microsoft.com/office/powerpoint/2010/main" val="2249484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first in the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4825"/>
            <a:ext cx="8229600" cy="4911795"/>
          </a:xfrm>
        </p:spPr>
        <p:txBody>
          <a:bodyPr/>
          <a:lstStyle/>
          <a:p>
            <a:pPr marL="119062" indent="0">
              <a:buNone/>
            </a:pPr>
            <a:r>
              <a:rPr lang="en-US" dirty="0" smtClean="0"/>
              <a:t>Example: </a:t>
            </a:r>
            <a:r>
              <a:rPr lang="en-US" dirty="0" smtClean="0">
                <a:hlinkClick r:id="rId3"/>
              </a:rPr>
              <a:t>Balance Scale Simulation</a:t>
            </a:r>
            <a:endParaRPr lang="en-US" dirty="0" smtClean="0"/>
          </a:p>
          <a:p>
            <a:r>
              <a:rPr lang="en-US" dirty="0" smtClean="0"/>
              <a:t>[Step 1: </a:t>
            </a:r>
            <a:r>
              <a:rPr lang="en-US" i="1" dirty="0" smtClean="0"/>
              <a:t>Go through questions with class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Students know that they have to choose an answer, but no penalty for wrong answers</a:t>
            </a:r>
          </a:p>
          <a:p>
            <a:r>
              <a:rPr lang="en-US" dirty="0" smtClean="0"/>
              <a:t>[Step 2: </a:t>
            </a:r>
            <a:r>
              <a:rPr lang="en-US" i="1" dirty="0" smtClean="0"/>
              <a:t>Go through simulation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Sometimes I have students work </a:t>
            </a:r>
            <a:r>
              <a:rPr lang="en-US" dirty="0" smtClean="0"/>
              <a:t>in pairs after </a:t>
            </a:r>
            <a:r>
              <a:rPr lang="en-US" dirty="0" smtClean="0"/>
              <a:t>they have answered the initial questions</a:t>
            </a:r>
          </a:p>
          <a:p>
            <a:r>
              <a:rPr lang="en-US" dirty="0" smtClean="0"/>
              <a:t>[Step 3: </a:t>
            </a:r>
            <a:r>
              <a:rPr lang="en-US" i="1" dirty="0" smtClean="0"/>
              <a:t>Go through questions again</a:t>
            </a:r>
            <a:r>
              <a:rPr lang="en-US" dirty="0" smtClean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357293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using QF in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4825"/>
            <a:ext cx="8229600" cy="486783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Online survey distributed via e-mail </a:t>
            </a:r>
          </a:p>
          <a:p>
            <a:pPr lvl="1"/>
            <a:r>
              <a:rPr lang="en-US" dirty="0" smtClean="0"/>
              <a:t>Students who had taken the course with the first author since 2005.  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ad used Online Statistics </a:t>
            </a:r>
            <a:r>
              <a:rPr lang="en-US" dirty="0"/>
              <a:t>a</a:t>
            </a:r>
            <a:r>
              <a:rPr lang="en-US" dirty="0" smtClean="0"/>
              <a:t>s demonstrated </a:t>
            </a:r>
          </a:p>
          <a:p>
            <a:pPr lvl="2"/>
            <a:r>
              <a:rPr lang="en-US" dirty="0" smtClean="0"/>
              <a:t>Could access the simulations prior to the relevant lectures and to review concepts for exams  </a:t>
            </a:r>
          </a:p>
          <a:p>
            <a:r>
              <a:rPr lang="en-US" dirty="0" smtClean="0"/>
              <a:t>132 students received the survey, 35 responded</a:t>
            </a:r>
          </a:p>
          <a:p>
            <a:pPr lvl="1"/>
            <a:r>
              <a:rPr lang="en-US" dirty="0" smtClean="0"/>
              <a:t>5 males and 30 females</a:t>
            </a:r>
          </a:p>
          <a:p>
            <a:pPr lvl="1"/>
            <a:r>
              <a:rPr lang="en-US" dirty="0" smtClean="0"/>
              <a:t>Mean age: 34.4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990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Students-Positive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5459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They found the simulations useful in their studying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f they’d seen me go through them in class</a:t>
            </a:r>
          </a:p>
          <a:p>
            <a:pPr lvl="0"/>
            <a:r>
              <a:rPr lang="en-US" dirty="0" smtClean="0"/>
              <a:t>Students enjoyed the interactive nature of the simulations</a:t>
            </a:r>
          </a:p>
          <a:p>
            <a:pPr lvl="8"/>
            <a:endParaRPr lang="en-US" dirty="0" smtClean="0"/>
          </a:p>
          <a:p>
            <a:pPr lvl="0"/>
            <a:r>
              <a:rPr lang="en-US" dirty="0"/>
              <a:t>S</a:t>
            </a:r>
            <a:r>
              <a:rPr lang="en-US" dirty="0" smtClean="0"/>
              <a:t>imulations helped them organize the new information with their previous knowledge </a:t>
            </a:r>
          </a:p>
          <a:p>
            <a:pPr lvl="8"/>
            <a:endParaRPr lang="en-US" dirty="0" smtClean="0"/>
          </a:p>
          <a:p>
            <a:pPr lvl="0"/>
            <a:r>
              <a:rPr lang="en-US" dirty="0" smtClean="0"/>
              <a:t>They appreciated the visualization aids</a:t>
            </a:r>
          </a:p>
        </p:txBody>
      </p:sp>
    </p:spTree>
    <p:extLst>
      <p:ext uri="{BB962C8B-B14F-4D97-AF65-F5344CB8AC3E}">
        <p14:creationId xmlns:p14="http://schemas.microsoft.com/office/powerpoint/2010/main" val="2839467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From Students-Negative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4825"/>
            <a:ext cx="8229600" cy="5001699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Home use:</a:t>
            </a:r>
          </a:p>
          <a:p>
            <a:pPr lvl="1"/>
            <a:r>
              <a:rPr lang="en-US" dirty="0" smtClean="0"/>
              <a:t>Had trouble trying to use the simulations before it was used during lecture </a:t>
            </a:r>
          </a:p>
          <a:p>
            <a:pPr lvl="1"/>
            <a:r>
              <a:rPr lang="en-US" dirty="0" smtClean="0"/>
              <a:t>Were frustrated at being asked to answer the same questions before and after the simulations</a:t>
            </a:r>
          </a:p>
          <a:p>
            <a:pPr lvl="0"/>
            <a:r>
              <a:rPr lang="en-US" dirty="0" smtClean="0"/>
              <a:t>In class: </a:t>
            </a:r>
          </a:p>
          <a:p>
            <a:pPr lvl="1"/>
            <a:r>
              <a:rPr lang="en-US" dirty="0" smtClean="0"/>
              <a:t>They were fine about my knowing they did not know an answer, they </a:t>
            </a:r>
            <a:r>
              <a:rPr lang="en-US" i="1" dirty="0" smtClean="0"/>
              <a:t>were</a:t>
            </a:r>
            <a:r>
              <a:rPr lang="en-US" dirty="0" smtClean="0"/>
              <a:t> uncomfortable with their peers knowing that. </a:t>
            </a:r>
          </a:p>
          <a:p>
            <a:pPr lvl="1"/>
            <a:r>
              <a:rPr lang="en-US" dirty="0" smtClean="0"/>
              <a:t>Thus sometimes they were resistant to answering questions in class.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314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IHM-LAB-Presentation-Templat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RIHM-LAB-Presentation-Template.thmx</Template>
  <TotalTime>546</TotalTime>
  <Words>928</Words>
  <Application>Microsoft Macintosh PowerPoint</Application>
  <PresentationFormat>On-screen Show (4:3)</PresentationFormat>
  <Paragraphs>171</Paragraphs>
  <Slides>21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RIHM-LAB-Presentation-Template</vt:lpstr>
      <vt:lpstr>Simulations, Audience Response Systems and the Classroom: Engaging the Modern Student</vt:lpstr>
      <vt:lpstr>Setting the stage…</vt:lpstr>
      <vt:lpstr>Tools for Statistics Educators</vt:lpstr>
      <vt:lpstr>Active Learning and Simulations</vt:lpstr>
      <vt:lpstr>Guided Discovery</vt:lpstr>
      <vt:lpstr>Query first in the classroom</vt:lpstr>
      <vt:lpstr>Review of using QF in classroom</vt:lpstr>
      <vt:lpstr>From Students-Positive</vt:lpstr>
      <vt:lpstr>From Students-Negative</vt:lpstr>
      <vt:lpstr>From Instructor-Positive</vt:lpstr>
      <vt:lpstr>From Instructor-Negative</vt:lpstr>
      <vt:lpstr>Response to negative concerns</vt:lpstr>
      <vt:lpstr>Audience Response System</vt:lpstr>
      <vt:lpstr>Tools for ARS</vt:lpstr>
      <vt:lpstr>Demonstration-ANOVA</vt:lpstr>
      <vt:lpstr>Step 1 – go through questions</vt:lpstr>
      <vt:lpstr>Step 2 – go through simulation</vt:lpstr>
      <vt:lpstr>Step 3 – go through questions (again)</vt:lpstr>
      <vt:lpstr>Thoughts</vt:lpstr>
      <vt:lpstr>Wrap up</vt:lpstr>
      <vt:lpstr>Questions and Discussion</vt:lpstr>
    </vt:vector>
  </TitlesOfParts>
  <Company>UHCL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Simulations, Audience Response Systems and the Classroom: Engaging the Modern Student</dc:title>
  <dc:creator>Camille Peres</dc:creator>
  <cp:lastModifiedBy>S. Camille Peres</cp:lastModifiedBy>
  <cp:revision>37</cp:revision>
  <cp:lastPrinted>2012-05-14T17:25:38Z</cp:lastPrinted>
  <dcterms:created xsi:type="dcterms:W3CDTF">2012-04-15T23:29:19Z</dcterms:created>
  <dcterms:modified xsi:type="dcterms:W3CDTF">2012-05-14T18:39:29Z</dcterms:modified>
</cp:coreProperties>
</file>