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29" r:id="rId2"/>
    <p:sldMasterId id="2147483741" r:id="rId3"/>
    <p:sldMasterId id="2147483753" r:id="rId4"/>
  </p:sldMasterIdLst>
  <p:notesMasterIdLst>
    <p:notesMasterId r:id="rId30"/>
  </p:notesMasterIdLst>
  <p:sldIdLst>
    <p:sldId id="270" r:id="rId5"/>
    <p:sldId id="280" r:id="rId6"/>
    <p:sldId id="281" r:id="rId7"/>
    <p:sldId id="285" r:id="rId8"/>
    <p:sldId id="286" r:id="rId9"/>
    <p:sldId id="264" r:id="rId10"/>
    <p:sldId id="257" r:id="rId11"/>
    <p:sldId id="290" r:id="rId12"/>
    <p:sldId id="271" r:id="rId13"/>
    <p:sldId id="276" r:id="rId14"/>
    <p:sldId id="265" r:id="rId15"/>
    <p:sldId id="260" r:id="rId16"/>
    <p:sldId id="263" r:id="rId17"/>
    <p:sldId id="272" r:id="rId18"/>
    <p:sldId id="273" r:id="rId19"/>
    <p:sldId id="266" r:id="rId20"/>
    <p:sldId id="277" r:id="rId21"/>
    <p:sldId id="279" r:id="rId22"/>
    <p:sldId id="278" r:id="rId23"/>
    <p:sldId id="287" r:id="rId24"/>
    <p:sldId id="284" r:id="rId25"/>
    <p:sldId id="282" r:id="rId26"/>
    <p:sldId id="283" r:id="rId27"/>
    <p:sldId id="274" r:id="rId28"/>
    <p:sldId id="288" r:id="rId29"/>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Arial" charset="0"/>
        <a:ea typeface="+mn-ea"/>
        <a:cs typeface="Arial" charset="0"/>
      </a:defRPr>
    </a:lvl1pPr>
    <a:lvl2pPr marL="457200" algn="l" rtl="0" fontAlgn="base">
      <a:spcBef>
        <a:spcPct val="0"/>
      </a:spcBef>
      <a:spcAft>
        <a:spcPct val="0"/>
      </a:spcAft>
      <a:defRPr sz="2800" kern="1200">
        <a:solidFill>
          <a:schemeClr val="tx1"/>
        </a:solidFill>
        <a:latin typeface="Arial" charset="0"/>
        <a:ea typeface="+mn-ea"/>
        <a:cs typeface="Arial" charset="0"/>
      </a:defRPr>
    </a:lvl2pPr>
    <a:lvl3pPr marL="914400" algn="l" rtl="0" fontAlgn="base">
      <a:spcBef>
        <a:spcPct val="0"/>
      </a:spcBef>
      <a:spcAft>
        <a:spcPct val="0"/>
      </a:spcAft>
      <a:defRPr sz="2800" kern="1200">
        <a:solidFill>
          <a:schemeClr val="tx1"/>
        </a:solidFill>
        <a:latin typeface="Arial" charset="0"/>
        <a:ea typeface="+mn-ea"/>
        <a:cs typeface="Arial" charset="0"/>
      </a:defRPr>
    </a:lvl3pPr>
    <a:lvl4pPr marL="1371600" algn="l" rtl="0" fontAlgn="base">
      <a:spcBef>
        <a:spcPct val="0"/>
      </a:spcBef>
      <a:spcAft>
        <a:spcPct val="0"/>
      </a:spcAft>
      <a:defRPr sz="2800" kern="1200">
        <a:solidFill>
          <a:schemeClr val="tx1"/>
        </a:solidFill>
        <a:latin typeface="Arial" charset="0"/>
        <a:ea typeface="+mn-ea"/>
        <a:cs typeface="Arial" charset="0"/>
      </a:defRPr>
    </a:lvl4pPr>
    <a:lvl5pPr marL="1828800" algn="l" rtl="0" fontAlgn="base">
      <a:spcBef>
        <a:spcPct val="0"/>
      </a:spcBef>
      <a:spcAft>
        <a:spcPct val="0"/>
      </a:spcAft>
      <a:defRPr sz="2800" kern="1200">
        <a:solidFill>
          <a:schemeClr val="tx1"/>
        </a:solidFill>
        <a:latin typeface="Arial" charset="0"/>
        <a:ea typeface="+mn-ea"/>
        <a:cs typeface="Arial" charset="0"/>
      </a:defRPr>
    </a:lvl5pPr>
    <a:lvl6pPr marL="2286000" algn="l" defTabSz="914400" rtl="0" eaLnBrk="1" latinLnBrk="0" hangingPunct="1">
      <a:defRPr sz="2800" kern="1200">
        <a:solidFill>
          <a:schemeClr val="tx1"/>
        </a:solidFill>
        <a:latin typeface="Arial" charset="0"/>
        <a:ea typeface="+mn-ea"/>
        <a:cs typeface="Arial" charset="0"/>
      </a:defRPr>
    </a:lvl6pPr>
    <a:lvl7pPr marL="2743200" algn="l" defTabSz="914400" rtl="0" eaLnBrk="1" latinLnBrk="0" hangingPunct="1">
      <a:defRPr sz="2800" kern="1200">
        <a:solidFill>
          <a:schemeClr val="tx1"/>
        </a:solidFill>
        <a:latin typeface="Arial" charset="0"/>
        <a:ea typeface="+mn-ea"/>
        <a:cs typeface="Arial" charset="0"/>
      </a:defRPr>
    </a:lvl7pPr>
    <a:lvl8pPr marL="3200400" algn="l" defTabSz="914400" rtl="0" eaLnBrk="1" latinLnBrk="0" hangingPunct="1">
      <a:defRPr sz="2800" kern="1200">
        <a:solidFill>
          <a:schemeClr val="tx1"/>
        </a:solidFill>
        <a:latin typeface="Arial" charset="0"/>
        <a:ea typeface="+mn-ea"/>
        <a:cs typeface="Arial" charset="0"/>
      </a:defRPr>
    </a:lvl8pPr>
    <a:lvl9pPr marL="3657600" algn="l" defTabSz="914400" rtl="0" eaLnBrk="1" latinLnBrk="0" hangingPunct="1">
      <a:defRPr sz="28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847" autoAdjust="0"/>
  </p:normalViewPr>
  <p:slideViewPr>
    <p:cSldViewPr>
      <p:cViewPr>
        <p:scale>
          <a:sx n="70" d="100"/>
          <a:sy n="70" d="100"/>
        </p:scale>
        <p:origin x="-1080"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77516FA-D689-4DE0-88C4-993081784AA7}" type="datetimeFigureOut">
              <a:rPr lang="en-US"/>
              <a:pPr>
                <a:defRPr/>
              </a:pPr>
              <a:t>5/16/2012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8D48964-1687-4160-9420-648F5E73A755}" type="slidenum">
              <a:rPr lang="en-US"/>
              <a:pPr>
                <a:defRPr/>
              </a:pPr>
              <a:t>‹#›</a:t>
            </a:fld>
            <a:endParaRPr lang="en-US"/>
          </a:p>
        </p:txBody>
      </p:sp>
    </p:spTree>
    <p:extLst>
      <p:ext uri="{BB962C8B-B14F-4D97-AF65-F5344CB8AC3E}">
        <p14:creationId xmlns:p14="http://schemas.microsoft.com/office/powerpoint/2010/main" val="3144546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our e-COTS 2012 webinar on the “second stats course: What should it be?” </a:t>
            </a:r>
            <a:br>
              <a:rPr lang="en-US" dirty="0" smtClean="0"/>
            </a:br>
            <a:r>
              <a:rPr lang="en-US" dirty="0" smtClean="0"/>
              <a:t>By “second stats course” we don’t mean the second stats course taken by students.</a:t>
            </a:r>
          </a:p>
          <a:p>
            <a:r>
              <a:rPr lang="en-US" dirty="0" smtClean="0"/>
              <a:t>We mean the second stats course most strongly promoted by statistical educators in addition to intro stats. </a:t>
            </a:r>
          </a:p>
          <a:p>
            <a:endParaRPr lang="en-US" dirty="0"/>
          </a:p>
        </p:txBody>
      </p:sp>
      <p:sp>
        <p:nvSpPr>
          <p:cNvPr id="4" name="Slide Number Placeholder 3"/>
          <p:cNvSpPr>
            <a:spLocks noGrp="1"/>
          </p:cNvSpPr>
          <p:nvPr>
            <p:ph type="sldNum" sz="quarter" idx="10"/>
          </p:nvPr>
        </p:nvSpPr>
        <p:spPr/>
        <p:txBody>
          <a:bodyPr/>
          <a:lstStyle/>
          <a:p>
            <a:pPr>
              <a:defRPr/>
            </a:pPr>
            <a:fld id="{98D48964-1687-4160-9420-648F5E73A755}" type="slidenum">
              <a:rPr lang="en-US" smtClean="0"/>
              <a:pPr>
                <a:defRPr/>
              </a:pPr>
              <a:t>1</a:t>
            </a:fld>
            <a:endParaRPr lang="en-US"/>
          </a:p>
        </p:txBody>
      </p:sp>
    </p:spTree>
    <p:extLst>
      <p:ext uri="{BB962C8B-B14F-4D97-AF65-F5344CB8AC3E}">
        <p14:creationId xmlns:p14="http://schemas.microsoft.com/office/powerpoint/2010/main" val="3916206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there is more.  </a:t>
            </a:r>
          </a:p>
          <a:p>
            <a:r>
              <a:rPr lang="en-US" dirty="0" smtClean="0"/>
              <a:t>A statistically-educated student must understand multivariate modeling  -- both linear and logistic. </a:t>
            </a:r>
          </a:p>
          <a:p>
            <a:r>
              <a:rPr lang="en-US" dirty="0" smtClean="0"/>
              <a:t>Confounding requires at</a:t>
            </a:r>
            <a:r>
              <a:rPr lang="en-US" baseline="0" dirty="0" smtClean="0"/>
              <a:t> least three variables.  </a:t>
            </a:r>
          </a:p>
          <a:p>
            <a:r>
              <a:rPr lang="en-US" baseline="0" dirty="0" smtClean="0"/>
              <a:t>Confounding is an important topic in the social sciences and in professional studies.</a:t>
            </a:r>
            <a:endParaRPr lang="en-US" dirty="0" smtClean="0"/>
          </a:p>
          <a:p>
            <a:r>
              <a:rPr lang="en-US" dirty="0" smtClean="0"/>
              <a:t>There is ANOVA and MANOVA.  Discriminant, factor and cluster analysis.</a:t>
            </a:r>
          </a:p>
          <a:p>
            <a:r>
              <a:rPr lang="en-US" dirty="0" smtClean="0"/>
              <a:t>Students that have no idea these tools exist can not be expected to use them when needed.</a:t>
            </a:r>
          </a:p>
          <a:p>
            <a:r>
              <a:rPr lang="en-US" dirty="0" smtClean="0"/>
              <a:t>Students</a:t>
            </a:r>
            <a:r>
              <a:rPr lang="en-US" baseline="0" dirty="0" smtClean="0"/>
              <a:t> need more depth if they are to be statistically competent. </a:t>
            </a:r>
            <a:endParaRPr lang="en-US" dirty="0" smtClean="0"/>
          </a:p>
          <a:p>
            <a:r>
              <a:rPr lang="en-US" dirty="0" smtClean="0"/>
              <a:t>If statistical educators really love their discipline, they would give whole-hearted support for an advanced topics course. </a:t>
            </a:r>
          </a:p>
          <a:p>
            <a:endParaRPr lang="en-US" dirty="0"/>
          </a:p>
        </p:txBody>
      </p:sp>
      <p:sp>
        <p:nvSpPr>
          <p:cNvPr id="4" name="Slide Number Placeholder 3"/>
          <p:cNvSpPr>
            <a:spLocks noGrp="1"/>
          </p:cNvSpPr>
          <p:nvPr>
            <p:ph type="sldNum" sz="quarter" idx="10"/>
          </p:nvPr>
        </p:nvSpPr>
        <p:spPr/>
        <p:txBody>
          <a:bodyPr/>
          <a:lstStyle/>
          <a:p>
            <a:pPr>
              <a:defRPr/>
            </a:pPr>
            <a:fld id="{98D48964-1687-4160-9420-648F5E73A755}" type="slidenum">
              <a:rPr lang="en-US" smtClean="0"/>
              <a:pPr>
                <a:defRPr/>
              </a:pPr>
              <a:t>10</a:t>
            </a:fld>
            <a:endParaRPr lang="en-US"/>
          </a:p>
        </p:txBody>
      </p:sp>
    </p:spTree>
    <p:extLst>
      <p:ext uri="{BB962C8B-B14F-4D97-AF65-F5344CB8AC3E}">
        <p14:creationId xmlns:p14="http://schemas.microsoft.com/office/powerpoint/2010/main" val="1632110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is Marc arguing for a statistical literacy course.</a:t>
            </a:r>
          </a:p>
          <a:p>
            <a:endParaRPr lang="en-US" dirty="0" smtClean="0"/>
          </a:p>
          <a:p>
            <a:r>
              <a:rPr lang="en-US" dirty="0" smtClean="0"/>
              <a:t>I’m completely with you</a:t>
            </a:r>
            <a:r>
              <a:rPr lang="en-US" baseline="0" dirty="0" smtClean="0"/>
              <a:t> on the idea of multivariate.  Students realize that they live in a complex world.  The idea of looking at things in terms of a single variable just doesn’t happen much in their lives other than in very simple situations.</a:t>
            </a:r>
          </a:p>
          <a:p>
            <a:endParaRPr lang="en-US" baseline="0" dirty="0" smtClean="0"/>
          </a:p>
          <a:p>
            <a:r>
              <a:rPr lang="en-US" baseline="0" dirty="0" smtClean="0"/>
              <a:t>The idea of contemplating the effect of other factors is too important to wait for the second course.  If a student is studying the salaries of professionals in two different cities and trying to decide where to live after graduation, they need to know whether or not the data has been adjusted for differences in the cost of living.  If a student is comparing salaries in New York City </a:t>
            </a:r>
            <a:r>
              <a:rPr lang="en-US" baseline="0" dirty="0" err="1" smtClean="0"/>
              <a:t>vs</a:t>
            </a:r>
            <a:r>
              <a:rPr lang="en-US" baseline="0" dirty="0" smtClean="0"/>
              <a:t> Minneapolis, it may be that the average salary difference between cities is statistically significant in the raw data but not statistically significant after we adjust the data for cost of living differences.</a:t>
            </a:r>
          </a:p>
          <a:p>
            <a:endParaRPr lang="en-US" baseline="0" dirty="0" smtClean="0"/>
          </a:p>
          <a:p>
            <a:r>
              <a:rPr lang="en-US" baseline="0" dirty="0" smtClean="0"/>
              <a:t>To be educated consumers of statistical arguments, students need to understand the concept of confounding and practice thinking about alternate explanations and how they might influence the given data.  For many students, the idea that something could be significant in one sense but not in another is a bit of a mind puzzle since they think of statistics as rocks.  </a:t>
            </a:r>
          </a:p>
          <a:p>
            <a:endParaRPr lang="en-US" baseline="0" dirty="0" smtClean="0"/>
          </a:p>
          <a:p>
            <a:r>
              <a:rPr lang="en-US" baseline="0" dirty="0" smtClean="0"/>
              <a:t>[Slide change]</a:t>
            </a:r>
          </a:p>
        </p:txBody>
      </p:sp>
      <p:sp>
        <p:nvSpPr>
          <p:cNvPr id="4" name="Slide Number Placeholder 3"/>
          <p:cNvSpPr>
            <a:spLocks noGrp="1"/>
          </p:cNvSpPr>
          <p:nvPr>
            <p:ph type="sldNum" sz="quarter" idx="10"/>
          </p:nvPr>
        </p:nvSpPr>
        <p:spPr/>
        <p:txBody>
          <a:bodyPr/>
          <a:lstStyle/>
          <a:p>
            <a:pPr>
              <a:defRPr/>
            </a:pPr>
            <a:fld id="{98D48964-1687-4160-9420-648F5E73A755}" type="slidenum">
              <a:rPr lang="en-US" smtClean="0"/>
              <a:pPr>
                <a:defRPr/>
              </a:pPr>
              <a:t>11</a:t>
            </a:fld>
            <a:endParaRPr lang="en-US"/>
          </a:p>
        </p:txBody>
      </p:sp>
    </p:spTree>
    <p:extLst>
      <p:ext uri="{BB962C8B-B14F-4D97-AF65-F5344CB8AC3E}">
        <p14:creationId xmlns:p14="http://schemas.microsoft.com/office/powerpoint/2010/main" val="2634972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It’s our job as statistical educators to get students comfortable</a:t>
            </a:r>
            <a:r>
              <a:rPr lang="en-US" baseline="0" dirty="0" smtClean="0"/>
              <a:t> with Depends in Intro Stats.  Not only with confounding and what is and what is not accounted for in multivariate situations but also with the idea that changes in the process of where statistics come from have a direct influence on the numbers displayed to consumers of statistics.</a:t>
            </a:r>
          </a:p>
          <a:p>
            <a:pPr eaLnBrk="1" hangingPunct="1">
              <a:spcBef>
                <a:spcPct val="0"/>
              </a:spcBef>
            </a:pPr>
            <a:endParaRPr lang="en-US" baseline="0" dirty="0" smtClean="0"/>
          </a:p>
          <a:p>
            <a:pPr eaLnBrk="1" hangingPunct="1">
              <a:spcBef>
                <a:spcPct val="0"/>
              </a:spcBef>
            </a:pPr>
            <a:r>
              <a:rPr lang="en-US" baseline="0" dirty="0" smtClean="0"/>
              <a:t>How things are defined, How things are measured, How the Population was chosen, </a:t>
            </a:r>
            <a:r>
              <a:rPr lang="en-US" baseline="0" dirty="0" err="1" smtClean="0"/>
              <a:t>etc</a:t>
            </a:r>
            <a:r>
              <a:rPr lang="en-US" baseline="0" dirty="0" smtClean="0"/>
              <a:t> all are choices in the process of Where do Statistics come from?  While the cynics might think these choices are all “rigged” to support a given conclusion, the truth is that decisions must be made on all of these things in order to generate statistics.  And like all decisions, some are certainly better than others.  It’s for that reason that we must teach students to become critical consumers of statistics. </a:t>
            </a:r>
          </a:p>
          <a:p>
            <a:pPr eaLnBrk="1" hangingPunct="1">
              <a:spcBef>
                <a:spcPct val="0"/>
              </a:spcBef>
            </a:pPr>
            <a:endParaRPr lang="en-US" baseline="0" dirty="0" smtClean="0"/>
          </a:p>
          <a:p>
            <a:pPr eaLnBrk="1" hangingPunct="1">
              <a:spcBef>
                <a:spcPct val="0"/>
              </a:spcBef>
            </a:pPr>
            <a:endParaRPr lang="en-US" dirty="0" smtClean="0"/>
          </a:p>
          <a:p>
            <a:pPr eaLnBrk="1" hangingPunct="1">
              <a:spcBef>
                <a:spcPct val="0"/>
              </a:spcBef>
            </a:pPr>
            <a:endParaRPr 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fontAlgn="base" hangingPunct="1">
              <a:spcBef>
                <a:spcPct val="0"/>
              </a:spcBef>
              <a:spcAft>
                <a:spcPct val="0"/>
              </a:spcAft>
            </a:pPr>
            <a:fld id="{462DE342-FF2C-4E39-80B6-77EB3B2F53FC}" type="slidenum">
              <a:rPr lang="en-US" sz="1200" smtClean="0">
                <a:latin typeface="Calibri" pitchFamily="34" charset="0"/>
              </a:rPr>
              <a:pPr eaLnBrk="1" fontAlgn="base" hangingPunct="1">
                <a:spcBef>
                  <a:spcPct val="0"/>
                </a:spcBef>
                <a:spcAft>
                  <a:spcPct val="0"/>
                </a:spcAft>
              </a:pPr>
              <a:t>12</a:t>
            </a:fld>
            <a:endParaRPr lang="en-US" sz="1200" smtClean="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a:t>
            </a:r>
            <a:r>
              <a:rPr lang="en-US" baseline="0" dirty="0" smtClean="0"/>
              <a:t> for example a simple question.  What % of Statistical Educators are Golfers?  In a textbook problem, we might just be told that p=x% and be off and running into inference calculations.</a:t>
            </a:r>
          </a:p>
          <a:p>
            <a:endParaRPr lang="en-US" baseline="0" dirty="0" smtClean="0"/>
          </a:p>
          <a:p>
            <a:r>
              <a:rPr lang="en-US" baseline="0" dirty="0" smtClean="0"/>
              <a:t>In reality, the answer to the question is really “it depends”</a:t>
            </a:r>
          </a:p>
          <a:p>
            <a:endParaRPr lang="en-US" baseline="0" dirty="0" smtClean="0"/>
          </a:p>
          <a:p>
            <a:r>
              <a:rPr lang="en-US" baseline="0" dirty="0" smtClean="0"/>
              <a:t>It depends on how we define a golfer.  If I say a golfer is one who played 18 holes of golf in the last week, I would get some number of responses.  </a:t>
            </a:r>
          </a:p>
          <a:p>
            <a:endParaRPr lang="en-US" baseline="0" dirty="0" smtClean="0"/>
          </a:p>
          <a:p>
            <a:r>
              <a:rPr lang="en-US" baseline="0" dirty="0" smtClean="0"/>
              <a:t>If I say a golfer is one who played 18 holes of golf in the last month, I’d get an even bigger number.  Move the time frame to a year and the proportion gets even bigger.</a:t>
            </a:r>
          </a:p>
          <a:p>
            <a:endParaRPr lang="en-US" baseline="0" dirty="0" smtClean="0"/>
          </a:p>
          <a:p>
            <a:r>
              <a:rPr lang="en-US" baseline="0" dirty="0" smtClean="0"/>
              <a:t>If I redefine golfer as anyone who’s played a round of 18 holes, hit balls at the driving range or indulged in a game of mini-golf in their lifetime, I’d get the biggest response of all.</a:t>
            </a:r>
          </a:p>
          <a:p>
            <a:endParaRPr lang="en-US" baseline="0" dirty="0" smtClean="0"/>
          </a:p>
          <a:p>
            <a:r>
              <a:rPr lang="en-US" baseline="0" dirty="0" smtClean="0"/>
              <a:t>In this case, the change in definition leads to a change in proportions.  Depending on how far I raise or lower the bar of the definition, I can certainly influence the numbers in ways that would be persuasively significant and if used in inference the use of different definitions could change the results of statistical significance tests.</a:t>
            </a:r>
          </a:p>
          <a:p>
            <a:endParaRPr lang="en-US" baseline="0" dirty="0" smtClean="0"/>
          </a:p>
        </p:txBody>
      </p:sp>
      <p:sp>
        <p:nvSpPr>
          <p:cNvPr id="4" name="Slide Number Placeholder 3"/>
          <p:cNvSpPr>
            <a:spLocks noGrp="1"/>
          </p:cNvSpPr>
          <p:nvPr>
            <p:ph type="sldNum" sz="quarter" idx="10"/>
          </p:nvPr>
        </p:nvSpPr>
        <p:spPr/>
        <p:txBody>
          <a:bodyPr/>
          <a:lstStyle/>
          <a:p>
            <a:pPr>
              <a:defRPr/>
            </a:pPr>
            <a:fld id="{98D48964-1687-4160-9420-648F5E73A755}" type="slidenum">
              <a:rPr lang="en-US" smtClean="0"/>
              <a:pPr>
                <a:defRPr/>
              </a:pPr>
              <a:t>13</a:t>
            </a:fld>
            <a:endParaRPr lang="en-US"/>
          </a:p>
        </p:txBody>
      </p:sp>
    </p:spTree>
    <p:extLst>
      <p:ext uri="{BB962C8B-B14F-4D97-AF65-F5344CB8AC3E}">
        <p14:creationId xmlns:p14="http://schemas.microsoft.com/office/powerpoint/2010/main" val="1931516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how about a comparison of two groups?  If I was</a:t>
            </a:r>
            <a:r>
              <a:rPr lang="en-US" baseline="0" dirty="0" smtClean="0"/>
              <a:t> interested in whether faculty or students were more responsible drivers, I might compare the percentage of Faculty and Students who have received a moving violation.  Who would have a higher percentage?</a:t>
            </a:r>
          </a:p>
          <a:p>
            <a:endParaRPr lang="en-US" baseline="0" dirty="0" smtClean="0"/>
          </a:p>
          <a:p>
            <a:r>
              <a:rPr lang="en-US" baseline="0" dirty="0" smtClean="0"/>
              <a:t>Again, the answer at this point is “It depends”.</a:t>
            </a:r>
          </a:p>
          <a:p>
            <a:endParaRPr lang="en-US" baseline="0" dirty="0" smtClean="0"/>
          </a:p>
          <a:p>
            <a:r>
              <a:rPr lang="en-US" baseline="0" dirty="0" smtClean="0"/>
              <a:t>It depends on how I raise or lower the bar of the definition.   Certainly the definition of a moving violation is important although there are some pretty standard definitions for that one.</a:t>
            </a:r>
          </a:p>
          <a:p>
            <a:endParaRPr lang="en-US" baseline="0" dirty="0" smtClean="0"/>
          </a:p>
          <a:p>
            <a:r>
              <a:rPr lang="en-US" baseline="0" dirty="0" smtClean="0"/>
              <a:t>It also depends on what time frame I’m looking at.</a:t>
            </a:r>
          </a:p>
          <a:p>
            <a:endParaRPr lang="en-US" baseline="0" dirty="0" smtClean="0"/>
          </a:p>
          <a:p>
            <a:r>
              <a:rPr lang="en-US" baseline="0" dirty="0" smtClean="0"/>
              <a:t>It might be that over the last year, the percentage of students (less experienced / more risk taking driving) with moving violations might be higher than the percentage of faculty (who are more experienced, responsible drivers).</a:t>
            </a:r>
          </a:p>
          <a:p>
            <a:endParaRPr lang="en-US" baseline="0" dirty="0" smtClean="0"/>
          </a:p>
          <a:p>
            <a:r>
              <a:rPr lang="en-US" baseline="0" dirty="0" smtClean="0"/>
              <a:t>But, if I look at things over a lifetime, and remember that Faculty were once young too, It could be that</a:t>
            </a:r>
          </a:p>
          <a:p>
            <a:endParaRPr lang="en-US" baseline="0" dirty="0" smtClean="0"/>
          </a:p>
          <a:p>
            <a:r>
              <a:rPr lang="en-US" baseline="0" dirty="0" smtClean="0"/>
              <a:t>The percentage of faculty with moving violations is actually higher than the percentage of students with the same violations.  Not because they’re any worse drivers but rather because they’ve simply had more time to accrue a moving violation.</a:t>
            </a:r>
          </a:p>
          <a:p>
            <a:endParaRPr lang="en-US" baseline="0" dirty="0" smtClean="0"/>
          </a:p>
          <a:p>
            <a:r>
              <a:rPr lang="en-US" baseline="0" dirty="0" smtClean="0"/>
              <a:t>In this case the difference between the definitions and results might not only be persuasive or statistically significant but we actually get a complete reversal of the results.</a:t>
            </a:r>
          </a:p>
          <a:p>
            <a:endParaRPr lang="en-US" baseline="0" dirty="0" smtClean="0"/>
          </a:p>
          <a:p>
            <a:r>
              <a:rPr lang="en-US" baseline="0" dirty="0" smtClean="0"/>
              <a:t>For those the naïve student, the thought may never have crossed their mind about changing the timeframe in the definition.  For the cynics, this might be more ammunition that you can make up statistics to say whatever you want.  The goal of my proposed STAT 100 course is to get them to be better thinkers about statistics.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98D48964-1687-4160-9420-648F5E73A755}" type="slidenum">
              <a:rPr lang="en-US" smtClean="0"/>
              <a:pPr>
                <a:defRPr/>
              </a:pPr>
              <a:t>14</a:t>
            </a:fld>
            <a:endParaRPr lang="en-US"/>
          </a:p>
        </p:txBody>
      </p:sp>
    </p:spTree>
    <p:extLst>
      <p:ext uri="{BB962C8B-B14F-4D97-AF65-F5344CB8AC3E}">
        <p14:creationId xmlns:p14="http://schemas.microsoft.com/office/powerpoint/2010/main" val="1341704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way to do this is with</a:t>
            </a:r>
            <a:r>
              <a:rPr lang="en-US" baseline="0" dirty="0" smtClean="0"/>
              <a:t> what I call Hypothetical thinking.  It’s actually a high level critical thinking skill that forces students to</a:t>
            </a:r>
          </a:p>
          <a:p>
            <a:endParaRPr lang="en-US" baseline="0" dirty="0" smtClean="0"/>
          </a:p>
          <a:p>
            <a:pPr marL="228600" indent="-228600">
              <a:buAutoNum type="arabicPeriod"/>
            </a:pPr>
            <a:r>
              <a:rPr lang="en-US" baseline="0" dirty="0" smtClean="0"/>
              <a:t>Decipher what was done in a statistic presented to them</a:t>
            </a:r>
          </a:p>
          <a:p>
            <a:pPr marL="228600" indent="-228600">
              <a:buAutoNum type="arabicPeriod"/>
            </a:pPr>
            <a:r>
              <a:rPr lang="en-US" baseline="0" dirty="0" smtClean="0"/>
              <a:t>Contemplate what might have been done</a:t>
            </a:r>
          </a:p>
          <a:p>
            <a:pPr marL="228600" indent="-228600">
              <a:buAutoNum type="arabicPeriod"/>
            </a:pPr>
            <a:r>
              <a:rPr lang="en-US" baseline="0" dirty="0" smtClean="0"/>
              <a:t>Envision how the statistic might change.</a:t>
            </a:r>
          </a:p>
          <a:p>
            <a:pPr marL="228600" indent="-228600">
              <a:buAutoNum type="arabicPeriod"/>
            </a:pPr>
            <a:endParaRPr lang="en-US" baseline="0" dirty="0" smtClean="0"/>
          </a:p>
          <a:p>
            <a:pPr marL="228600" indent="-228600">
              <a:buAutoNum type="arabicPeriod"/>
            </a:pPr>
            <a:endParaRPr lang="en-US" baseline="0" dirty="0" smtClean="0"/>
          </a:p>
          <a:p>
            <a:pPr marL="0" indent="0">
              <a:buNone/>
            </a:pPr>
            <a:r>
              <a:rPr lang="en-US" baseline="0" dirty="0" smtClean="0"/>
              <a:t>For the mathematician within us, this is a bit uncomfortable.  It’s also something that students are rarely called to do in their educational lives.  In math classes, We are trained to make assumptions and then move forward to calculate the answer.  Here, we start with the presented result and have to “think” our way back to what was done and what could have been done.   There is seldom just a single right answer.</a:t>
            </a:r>
          </a:p>
        </p:txBody>
      </p:sp>
      <p:sp>
        <p:nvSpPr>
          <p:cNvPr id="4" name="Slide Number Placeholder 3"/>
          <p:cNvSpPr>
            <a:spLocks noGrp="1"/>
          </p:cNvSpPr>
          <p:nvPr>
            <p:ph type="sldNum" sz="quarter" idx="10"/>
          </p:nvPr>
        </p:nvSpPr>
        <p:spPr/>
        <p:txBody>
          <a:bodyPr/>
          <a:lstStyle/>
          <a:p>
            <a:pPr>
              <a:defRPr/>
            </a:pPr>
            <a:fld id="{98D48964-1687-4160-9420-648F5E73A755}" type="slidenum">
              <a:rPr lang="en-US" smtClean="0"/>
              <a:pPr>
                <a:defRPr/>
              </a:pPr>
              <a:t>15</a:t>
            </a:fld>
            <a:endParaRPr lang="en-US"/>
          </a:p>
        </p:txBody>
      </p:sp>
    </p:spTree>
    <p:extLst>
      <p:ext uri="{BB962C8B-B14F-4D97-AF65-F5344CB8AC3E}">
        <p14:creationId xmlns:p14="http://schemas.microsoft.com/office/powerpoint/2010/main" val="1573475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a:t>
            </a:r>
            <a:r>
              <a:rPr lang="en-US" baseline="0" dirty="0" smtClean="0"/>
              <a:t> the goal of this STAT 100 course is to convert those that are naïve or cynical about numbers to better appreciate statistics.  And it appears that this is something that a lot of us can agree on.  In our recent survey, about 88% of those responding said that moving students to the center of this spectrum from naïve/ awestruck to cynic should be a learning objective of introductory statistics. </a:t>
            </a:r>
          </a:p>
          <a:p>
            <a:endParaRPr lang="en-US" baseline="0" dirty="0" smtClean="0"/>
          </a:p>
          <a:p>
            <a:r>
              <a:rPr lang="en-US" baseline="0" dirty="0" smtClean="0"/>
              <a:t>I’m not sure the current traditional course does this quite so well and I’m not aware of anyone assessing this outcome at this time.</a:t>
            </a:r>
          </a:p>
          <a:p>
            <a:endParaRPr lang="en-US" baseline="0" dirty="0" smtClean="0"/>
          </a:p>
          <a:p>
            <a:r>
              <a:rPr lang="en-US" baseline="0" dirty="0" smtClean="0"/>
              <a:t>The current traditional course assumes data to be “rocks” which are presented without any discussion of the impact of definitions.  The goal in our traditional course is </a:t>
            </a:r>
            <a:r>
              <a:rPr lang="en-US" baseline="0" dirty="0" err="1" smtClean="0"/>
              <a:t>inferenced</a:t>
            </a:r>
            <a:r>
              <a:rPr lang="en-US" baseline="0" dirty="0" smtClean="0"/>
              <a:t>-based and often focused on calculations and formulas which might be assisted by technology.</a:t>
            </a:r>
          </a:p>
          <a:p>
            <a:endParaRPr lang="en-US" baseline="0" dirty="0" smtClean="0"/>
          </a:p>
          <a:p>
            <a:r>
              <a:rPr lang="en-US" baseline="0" dirty="0" smtClean="0"/>
              <a:t>The result of that course is students who might be very well mathematically competent and yet they lack the awareness to the influence of choices made in the process of creating a statistic.</a:t>
            </a:r>
          </a:p>
          <a:p>
            <a:endParaRPr lang="en-US" baseline="0" dirty="0" smtClean="0"/>
          </a:p>
          <a:p>
            <a:r>
              <a:rPr lang="en-US" baseline="0" dirty="0" smtClean="0"/>
              <a:t>I often wonder why we remain silent about things we know can make a difference in the results (and possibly change their persuasive or statistical significance)</a:t>
            </a:r>
          </a:p>
          <a:p>
            <a:endParaRPr lang="en-US" baseline="0" dirty="0" smtClean="0"/>
          </a:p>
          <a:p>
            <a:r>
              <a:rPr lang="en-US" baseline="0" dirty="0" smtClean="0"/>
              <a:t>If we do not find room for these important concepts, who else is going to teach them?</a:t>
            </a:r>
          </a:p>
        </p:txBody>
      </p:sp>
      <p:sp>
        <p:nvSpPr>
          <p:cNvPr id="4" name="Slide Number Placeholder 3"/>
          <p:cNvSpPr>
            <a:spLocks noGrp="1"/>
          </p:cNvSpPr>
          <p:nvPr>
            <p:ph type="sldNum" sz="quarter" idx="10"/>
          </p:nvPr>
        </p:nvSpPr>
        <p:spPr/>
        <p:txBody>
          <a:bodyPr/>
          <a:lstStyle/>
          <a:p>
            <a:pPr>
              <a:defRPr/>
            </a:pPr>
            <a:fld id="{98D48964-1687-4160-9420-648F5E73A755}" type="slidenum">
              <a:rPr lang="en-US" smtClean="0"/>
              <a:pPr>
                <a:defRPr/>
              </a:pPr>
              <a:t>16</a:t>
            </a:fld>
            <a:endParaRPr lang="en-US"/>
          </a:p>
        </p:txBody>
      </p:sp>
    </p:spTree>
    <p:extLst>
      <p:ext uri="{BB962C8B-B14F-4D97-AF65-F5344CB8AC3E}">
        <p14:creationId xmlns:p14="http://schemas.microsoft.com/office/powerpoint/2010/main" val="1218453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Milo arguing for an advanced-topics course.</a:t>
            </a:r>
          </a:p>
          <a:p>
            <a:r>
              <a:rPr lang="en-US" dirty="0" smtClean="0"/>
              <a:t>There is more to an advanced topics course that design of experiments, modeling and multivariate analysis.</a:t>
            </a:r>
          </a:p>
          <a:p>
            <a:r>
              <a:rPr lang="en-US" dirty="0" smtClean="0"/>
              <a:t>Data analytics is a big topic with data mining.  Students need more exposure to coincidence, epidemiology and demography. </a:t>
            </a:r>
          </a:p>
          <a:p>
            <a:r>
              <a:rPr lang="en-US" dirty="0" smtClean="0"/>
              <a:t>Data manipulation and data visualization are required no matter what kind of analysis is involved.</a:t>
            </a:r>
          </a:p>
          <a:p>
            <a:endParaRPr lang="en-US" dirty="0"/>
          </a:p>
        </p:txBody>
      </p:sp>
      <p:sp>
        <p:nvSpPr>
          <p:cNvPr id="4" name="Slide Number Placeholder 3"/>
          <p:cNvSpPr>
            <a:spLocks noGrp="1"/>
          </p:cNvSpPr>
          <p:nvPr>
            <p:ph type="sldNum" sz="quarter" idx="10"/>
          </p:nvPr>
        </p:nvSpPr>
        <p:spPr/>
        <p:txBody>
          <a:bodyPr/>
          <a:lstStyle/>
          <a:p>
            <a:pPr>
              <a:defRPr/>
            </a:pPr>
            <a:fld id="{98D48964-1687-4160-9420-648F5E73A755}" type="slidenum">
              <a:rPr lang="en-US" smtClean="0"/>
              <a:pPr>
                <a:defRPr/>
              </a:pPr>
              <a:t>17</a:t>
            </a:fld>
            <a:endParaRPr lang="en-US"/>
          </a:p>
        </p:txBody>
      </p:sp>
    </p:spTree>
    <p:extLst>
      <p:ext uri="{BB962C8B-B14F-4D97-AF65-F5344CB8AC3E}">
        <p14:creationId xmlns:p14="http://schemas.microsoft.com/office/powerpoint/2010/main" val="395518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Web analytics is a hot topic today. </a:t>
            </a:r>
          </a:p>
          <a:p>
            <a:r>
              <a:rPr lang="en-US" dirty="0" smtClean="0"/>
              <a:t>"Experiment or die, there is no try."  </a:t>
            </a:r>
            <a:r>
              <a:rPr lang="en-US" dirty="0" err="1" smtClean="0"/>
              <a:t>Avinash</a:t>
            </a:r>
            <a:r>
              <a:rPr lang="en-US" dirty="0" smtClean="0"/>
              <a:t> </a:t>
            </a:r>
            <a:r>
              <a:rPr lang="en-US" dirty="0" err="1" smtClean="0"/>
              <a:t>Kaushik</a:t>
            </a:r>
            <a:r>
              <a:rPr lang="en-US" dirty="0" smtClean="0"/>
              <a:t>,  Google Evangelist</a:t>
            </a:r>
          </a:p>
          <a:p>
            <a:r>
              <a:rPr lang="en-US" dirty="0" smtClean="0"/>
              <a:t>“If you have two different pages you want to test, it takes six and a half minutes for you to configure, test and launch an A/B test.”</a:t>
            </a:r>
          </a:p>
          <a:p>
            <a:r>
              <a:rPr lang="en-US" dirty="0" smtClean="0"/>
              <a:t>Prepare your students for the hottest careers on the web today.  Watch the students flock to your class room. </a:t>
            </a:r>
          </a:p>
          <a:p>
            <a:r>
              <a:rPr lang="en-US" dirty="0" smtClean="0"/>
              <a:t>--------------------------------------------</a:t>
            </a:r>
          </a:p>
          <a:p>
            <a:r>
              <a:rPr lang="en-US" dirty="0" smtClean="0"/>
              <a:t>Bottom line:  Students in quantitative majors need an advanced topics course.  </a:t>
            </a:r>
          </a:p>
          <a:p>
            <a:r>
              <a:rPr lang="en-US" dirty="0" smtClean="0"/>
              <a:t>Statistical educators should support requiring this post-inference advanced-topics course for ALL students in quantitative majors. </a:t>
            </a:r>
          </a:p>
          <a:p>
            <a:endParaRPr lang="en-US" dirty="0"/>
          </a:p>
        </p:txBody>
      </p:sp>
      <p:sp>
        <p:nvSpPr>
          <p:cNvPr id="4" name="Slide Number Placeholder 3"/>
          <p:cNvSpPr>
            <a:spLocks noGrp="1"/>
          </p:cNvSpPr>
          <p:nvPr>
            <p:ph type="sldNum" sz="quarter" idx="10"/>
          </p:nvPr>
        </p:nvSpPr>
        <p:spPr/>
        <p:txBody>
          <a:bodyPr/>
          <a:lstStyle/>
          <a:p>
            <a:pPr>
              <a:defRPr/>
            </a:pPr>
            <a:fld id="{98D48964-1687-4160-9420-648F5E73A755}" type="slidenum">
              <a:rPr lang="en-US" smtClean="0"/>
              <a:pPr>
                <a:defRPr/>
              </a:pPr>
              <a:t>18</a:t>
            </a:fld>
            <a:endParaRPr lang="en-US"/>
          </a:p>
        </p:txBody>
      </p:sp>
    </p:spTree>
    <p:extLst>
      <p:ext uri="{BB962C8B-B14F-4D97-AF65-F5344CB8AC3E}">
        <p14:creationId xmlns:p14="http://schemas.microsoft.com/office/powerpoint/2010/main" val="1378890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Statistical literacy is really a Statistics</a:t>
            </a:r>
            <a:r>
              <a:rPr lang="en-US" baseline="0" dirty="0" smtClean="0"/>
              <a:t> Valuation course. I don’t mean “appreciate” or any of the good things on student attitudes about the course that we all might like to see.  I mean it is a course where students should learn how to decipher “good” statistics from the “not so good”.</a:t>
            </a:r>
          </a:p>
          <a:p>
            <a:endParaRPr lang="en-US" baseline="0" dirty="0" smtClean="0"/>
          </a:p>
          <a:p>
            <a:r>
              <a:rPr lang="en-US" baseline="0" dirty="0" smtClean="0"/>
              <a:t>I like to tell my students that Statistics are jewels used to decorate arguments.  If I’m going to be a competent consumer of any product, I must be knowledgeable.</a:t>
            </a:r>
          </a:p>
          <a:p>
            <a:endParaRPr lang="en-US" baseline="0" dirty="0" smtClean="0"/>
          </a:p>
          <a:p>
            <a:r>
              <a:rPr lang="en-US" baseline="0" dirty="0" smtClean="0"/>
              <a:t>If I’m going to “buy” an argument decorated with statistics, I need to know what it is that I’m agreeing with.</a:t>
            </a:r>
          </a:p>
          <a:p>
            <a:endParaRPr lang="en-US" baseline="0" dirty="0" smtClean="0"/>
          </a:p>
          <a:p>
            <a:r>
              <a:rPr lang="en-US" baseline="0" dirty="0" smtClean="0"/>
              <a:t>Is it a gemstone?  Is it a piece of colored glass?  Or is it a plastic toy made to look like a gem?</a:t>
            </a:r>
          </a:p>
          <a:p>
            <a:endParaRPr lang="en-US" baseline="0" dirty="0" smtClean="0"/>
          </a:p>
          <a:p>
            <a:r>
              <a:rPr lang="en-US" baseline="0" dirty="0" smtClean="0"/>
              <a:t>Again, this is a set of skills that we don’t tend to focus on in the traditional STAT 101 course.  Whether you are in a quantitative major or not, these are valuable skills that all students and future citizens are going to need to possess.</a:t>
            </a:r>
            <a:endParaRPr lang="en-US" dirty="0"/>
          </a:p>
        </p:txBody>
      </p:sp>
      <p:sp>
        <p:nvSpPr>
          <p:cNvPr id="4" name="Slide Number Placeholder 3"/>
          <p:cNvSpPr>
            <a:spLocks noGrp="1"/>
          </p:cNvSpPr>
          <p:nvPr>
            <p:ph type="sldNum" sz="quarter" idx="10"/>
          </p:nvPr>
        </p:nvSpPr>
        <p:spPr/>
        <p:txBody>
          <a:bodyPr/>
          <a:lstStyle/>
          <a:p>
            <a:pPr>
              <a:defRPr/>
            </a:pPr>
            <a:fld id="{98D48964-1687-4160-9420-648F5E73A755}" type="slidenum">
              <a:rPr lang="en-US" smtClean="0"/>
              <a:pPr>
                <a:defRPr/>
              </a:pPr>
              <a:t>20</a:t>
            </a:fld>
            <a:endParaRPr lang="en-US"/>
          </a:p>
        </p:txBody>
      </p:sp>
    </p:spTree>
    <p:extLst>
      <p:ext uri="{BB962C8B-B14F-4D97-AF65-F5344CB8AC3E}">
        <p14:creationId xmlns:p14="http://schemas.microsoft.com/office/powerpoint/2010/main" val="3039622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asking each of our to vote for one of these two options:</a:t>
            </a:r>
          </a:p>
          <a:p>
            <a:r>
              <a:rPr lang="en-US" dirty="0" smtClean="0"/>
              <a:t>A pre-inference statistical literacy course: Stat 100. </a:t>
            </a:r>
          </a:p>
          <a:p>
            <a:r>
              <a:rPr lang="en-US" dirty="0" smtClean="0"/>
              <a:t> A post-inference advanced topics course. Stat 201. </a:t>
            </a:r>
          </a:p>
          <a:p>
            <a:r>
              <a:rPr lang="en-US" dirty="0" smtClean="0"/>
              <a:t>This second course will be offered “in addition to” the regular “Stat 101” course.</a:t>
            </a:r>
          </a:p>
          <a:p>
            <a:r>
              <a:rPr lang="en-US" dirty="0" smtClean="0"/>
              <a:t>This second course will be funded for five years at all four-year US college.</a:t>
            </a:r>
          </a:p>
          <a:p>
            <a:r>
              <a:rPr lang="en-US" dirty="0" smtClean="0"/>
              <a:t>Select the option that you think would be more valuable.</a:t>
            </a:r>
          </a:p>
          <a:p>
            <a:r>
              <a:rPr lang="en-US" dirty="0" smtClean="0"/>
              <a:t>Please vote now.  We will watching the results.</a:t>
            </a:r>
            <a:endParaRPr lang="en-US" dirty="0"/>
          </a:p>
        </p:txBody>
      </p:sp>
      <p:sp>
        <p:nvSpPr>
          <p:cNvPr id="4" name="Slide Number Placeholder 3"/>
          <p:cNvSpPr>
            <a:spLocks noGrp="1"/>
          </p:cNvSpPr>
          <p:nvPr>
            <p:ph type="sldNum" sz="quarter" idx="10"/>
          </p:nvPr>
        </p:nvSpPr>
        <p:spPr/>
        <p:txBody>
          <a:bodyPr/>
          <a:lstStyle/>
          <a:p>
            <a:pPr>
              <a:defRPr/>
            </a:pPr>
            <a:fld id="{98D48964-1687-4160-9420-648F5E73A755}" type="slidenum">
              <a:rPr lang="en-US" smtClean="0"/>
              <a:pPr>
                <a:defRPr/>
              </a:pPr>
              <a:t>2</a:t>
            </a:fld>
            <a:endParaRPr lang="en-US"/>
          </a:p>
        </p:txBody>
      </p:sp>
    </p:spTree>
    <p:extLst>
      <p:ext uri="{BB962C8B-B14F-4D97-AF65-F5344CB8AC3E}">
        <p14:creationId xmlns:p14="http://schemas.microsoft.com/office/powerpoint/2010/main" val="2227939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MILO: Let’s cut to the chase.</a:t>
            </a:r>
          </a:p>
          <a:p>
            <a:r>
              <a:rPr lang="en-US" dirty="0" smtClean="0"/>
              <a:t>An</a:t>
            </a:r>
            <a:r>
              <a:rPr lang="en-US" baseline="0" dirty="0" smtClean="0"/>
              <a:t> advanced topics course is the only way for students in quantitative majors to become statistically competent.</a:t>
            </a:r>
            <a:r>
              <a:rPr lang="en-US" dirty="0" smtClean="0"/>
              <a:t> </a:t>
            </a:r>
          </a:p>
          <a:p>
            <a:r>
              <a:rPr lang="en-US" dirty="0" smtClean="0"/>
              <a:t>They need statistical competence to flourish in our data-drenched world.</a:t>
            </a:r>
          </a:p>
          <a:p>
            <a:r>
              <a:rPr lang="en-US" dirty="0" smtClean="0"/>
              <a:t>Students in quantitative majors need the depth offered in an advanced-topics course.</a:t>
            </a:r>
          </a:p>
          <a:p>
            <a:r>
              <a:rPr lang="en-US" dirty="0" smtClean="0"/>
              <a:t>The only way to get this is to take an advanced-topics course.  </a:t>
            </a:r>
          </a:p>
          <a:p>
            <a:r>
              <a:rPr lang="en-US" dirty="0" smtClean="0"/>
              <a:t>A post-inference advanced-topics deserves your full support.  </a:t>
            </a:r>
          </a:p>
          <a:p>
            <a:endParaRPr lang="en-US" dirty="0" smtClean="0"/>
          </a:p>
          <a:p>
            <a:r>
              <a:rPr lang="en-US" dirty="0" smtClean="0"/>
              <a:t>MARC: </a:t>
            </a:r>
          </a:p>
          <a:p>
            <a:r>
              <a:rPr lang="en-US" dirty="0" smtClean="0"/>
              <a:t>Statistical Literacy is needed by non-quantitative</a:t>
            </a:r>
            <a:r>
              <a:rPr lang="en-US" baseline="0" dirty="0" smtClean="0"/>
              <a:t> majors to convert the naïve and cynics</a:t>
            </a:r>
          </a:p>
          <a:p>
            <a:r>
              <a:rPr lang="en-US" baseline="0" dirty="0" smtClean="0"/>
              <a:t>With the proliferation of statistics and data, all students need to be better consumers of statistics</a:t>
            </a:r>
          </a:p>
          <a:p>
            <a:r>
              <a:rPr lang="en-US" baseline="0" dirty="0" smtClean="0"/>
              <a:t>Teaching Hypothetical thinking about numbers requires a breadth of topics and time to concentrate on important concepts.</a:t>
            </a:r>
          </a:p>
          <a:p>
            <a:r>
              <a:rPr lang="en-US" baseline="0" dirty="0" smtClean="0"/>
              <a:t>With the QL gaining momentum on many campuses as a graduation skill, Statistical Educators have an opportunity to be leaders in this movement.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8D48964-1687-4160-9420-648F5E73A755}" type="slidenum">
              <a:rPr lang="en-US" smtClean="0"/>
              <a:pPr>
                <a:defRPr/>
              </a:pPr>
              <a:t>21</a:t>
            </a:fld>
            <a:endParaRPr lang="en-US"/>
          </a:p>
        </p:txBody>
      </p:sp>
    </p:spTree>
    <p:extLst>
      <p:ext uri="{BB962C8B-B14F-4D97-AF65-F5344CB8AC3E}">
        <p14:creationId xmlns:p14="http://schemas.microsoft.com/office/powerpoint/2010/main" val="363711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MILO: Now is the time to vote again for one of these two options:</a:t>
            </a:r>
          </a:p>
          <a:p>
            <a:r>
              <a:rPr lang="en-US" dirty="0" smtClean="0"/>
              <a:t>A pre-inference statistical literacy course: Stat 100. </a:t>
            </a:r>
          </a:p>
          <a:p>
            <a:r>
              <a:rPr lang="en-US" dirty="0" smtClean="0"/>
              <a:t> A post-inference advanced-topics course. Stat 201. </a:t>
            </a:r>
          </a:p>
          <a:p>
            <a:r>
              <a:rPr lang="en-US" dirty="0" smtClean="0"/>
              <a:t>This second course will be offered “in addition” to the regular “Stat 101” course.</a:t>
            </a:r>
          </a:p>
          <a:p>
            <a:r>
              <a:rPr lang="en-US" dirty="0" smtClean="0"/>
              <a:t>This second course will be funded for five years at all four-year US college.</a:t>
            </a:r>
          </a:p>
          <a:p>
            <a:r>
              <a:rPr lang="en-US" dirty="0" smtClean="0"/>
              <a:t>Select the option that you think would be more valuable.</a:t>
            </a:r>
          </a:p>
          <a:p>
            <a:r>
              <a:rPr lang="en-US" dirty="0" smtClean="0"/>
              <a:t>Please vote now.  We will watching the results.</a:t>
            </a:r>
          </a:p>
          <a:p>
            <a:endParaRPr lang="en-US" dirty="0"/>
          </a:p>
        </p:txBody>
      </p:sp>
      <p:sp>
        <p:nvSpPr>
          <p:cNvPr id="4" name="Slide Number Placeholder 3"/>
          <p:cNvSpPr>
            <a:spLocks noGrp="1"/>
          </p:cNvSpPr>
          <p:nvPr>
            <p:ph type="sldNum" sz="quarter" idx="10"/>
          </p:nvPr>
        </p:nvSpPr>
        <p:spPr/>
        <p:txBody>
          <a:bodyPr/>
          <a:lstStyle/>
          <a:p>
            <a:pPr>
              <a:defRPr/>
            </a:pPr>
            <a:fld id="{98D48964-1687-4160-9420-648F5E73A755}" type="slidenum">
              <a:rPr lang="en-US" smtClean="0"/>
              <a:pPr>
                <a:defRPr/>
              </a:pPr>
              <a:t>22</a:t>
            </a:fld>
            <a:endParaRPr lang="en-US"/>
          </a:p>
        </p:txBody>
      </p:sp>
    </p:spTree>
    <p:extLst>
      <p:ext uri="{BB962C8B-B14F-4D97-AF65-F5344CB8AC3E}">
        <p14:creationId xmlns:p14="http://schemas.microsoft.com/office/powerpoint/2010/main" val="1110635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your voting, we want to argue that now is the time for statistical educators to get behind offering a second course.</a:t>
            </a:r>
          </a:p>
          <a:p>
            <a:r>
              <a:rPr lang="en-US" dirty="0" smtClean="0"/>
              <a:t>We see three reasons:</a:t>
            </a:r>
          </a:p>
          <a:p>
            <a:r>
              <a:rPr lang="en-US" dirty="0" smtClean="0"/>
              <a:t>First, the common core.  As more students come to college with a good foundation in statistics, what do we offer?</a:t>
            </a:r>
          </a:p>
          <a:p>
            <a:r>
              <a:rPr lang="en-US" dirty="0" smtClean="0"/>
              <a:t>We need to have courses in place for this next generation of students.</a:t>
            </a:r>
          </a:p>
          <a:p>
            <a:r>
              <a:rPr lang="en-US" dirty="0" smtClean="0"/>
              <a:t>Second, the quantitative literacy movement.  In 2009, a survey of all US four-year colleges found that almost a fifth of those that replied are offering a course they call statistical literacy.    QL is growing as a graduation requirement for all students.  </a:t>
            </a:r>
          </a:p>
          <a:p>
            <a:r>
              <a:rPr lang="en-US" dirty="0" smtClean="0"/>
              <a:t>Third, big data – the data deluge – is a reality.  The Harvard Nurses study includes 238,000 nurses. The IRS processes millions of tax forms every year.   </a:t>
            </a:r>
            <a:r>
              <a:rPr lang="en-US" dirty="0" err="1" smtClean="0"/>
              <a:t>WalMart</a:t>
            </a:r>
            <a:r>
              <a:rPr lang="en-US" dirty="0" smtClean="0"/>
              <a:t> captures point-of-sale transactions from over 2,900 stores in 6 countries for storage in their massive Teradata warehouse.   </a:t>
            </a:r>
            <a:r>
              <a:rPr lang="en-US" dirty="0" err="1" smtClean="0"/>
              <a:t>Alexa</a:t>
            </a:r>
            <a:r>
              <a:rPr lang="en-US" dirty="0" smtClean="0"/>
              <a:t> ranks 30 million website world-wide. </a:t>
            </a:r>
          </a:p>
          <a:p>
            <a:r>
              <a:rPr lang="en-US" dirty="0" smtClean="0"/>
              <a:t>Statistical educators need to ride this wave, capture the energy and provide value-added courses for today’s students.  </a:t>
            </a:r>
          </a:p>
          <a:p>
            <a:r>
              <a:rPr lang="en-US" dirty="0" smtClean="0"/>
              <a:t>--------------</a:t>
            </a:r>
          </a:p>
          <a:p>
            <a:r>
              <a:rPr lang="en-US" dirty="0" smtClean="0"/>
              <a:t>Let’s look at our survey results.</a:t>
            </a:r>
          </a:p>
          <a:p>
            <a:endParaRPr lang="en-US" dirty="0" smtClean="0"/>
          </a:p>
          <a:p>
            <a:r>
              <a:rPr lang="en-US" dirty="0" smtClean="0"/>
              <a:t>[With 80 Votes, there are 68% in favor</a:t>
            </a:r>
            <a:r>
              <a:rPr lang="en-US" baseline="0" dirty="0" smtClean="0"/>
              <a:t> of Statistical Literacy and 32% in favor of Advanced Topics]</a:t>
            </a:r>
            <a:endParaRPr lang="en-US" dirty="0"/>
          </a:p>
        </p:txBody>
      </p:sp>
      <p:sp>
        <p:nvSpPr>
          <p:cNvPr id="4" name="Slide Number Placeholder 3"/>
          <p:cNvSpPr>
            <a:spLocks noGrp="1"/>
          </p:cNvSpPr>
          <p:nvPr>
            <p:ph type="sldNum" sz="quarter" idx="10"/>
          </p:nvPr>
        </p:nvSpPr>
        <p:spPr/>
        <p:txBody>
          <a:bodyPr/>
          <a:lstStyle/>
          <a:p>
            <a:pPr>
              <a:defRPr/>
            </a:pPr>
            <a:fld id="{98D48964-1687-4160-9420-648F5E73A755}" type="slidenum">
              <a:rPr lang="en-US" smtClean="0"/>
              <a:pPr>
                <a:defRPr/>
              </a:pPr>
              <a:t>23</a:t>
            </a:fld>
            <a:endParaRPr lang="en-US"/>
          </a:p>
        </p:txBody>
      </p:sp>
    </p:spTree>
    <p:extLst>
      <p:ext uri="{BB962C8B-B14F-4D97-AF65-F5344CB8AC3E}">
        <p14:creationId xmlns:p14="http://schemas.microsoft.com/office/powerpoint/2010/main" val="879851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MILO: Here is our joint conclusion.</a:t>
            </a:r>
          </a:p>
          <a:p>
            <a:r>
              <a:rPr lang="en-US" dirty="0" smtClean="0"/>
              <a:t>Statistical educators should recommend that ALL students be required to take an additional statistics course.</a:t>
            </a:r>
          </a:p>
          <a:p>
            <a:r>
              <a:rPr lang="en-US" dirty="0" smtClean="0"/>
              <a:t>Statistical Literacy for students in non-quantitative majors.</a:t>
            </a:r>
          </a:p>
          <a:p>
            <a:r>
              <a:rPr lang="en-US" dirty="0" smtClean="0"/>
              <a:t>Advanced-topics for students in quantitative majors. </a:t>
            </a:r>
          </a:p>
          <a:p>
            <a:endParaRPr lang="en-US" dirty="0" smtClean="0"/>
          </a:p>
          <a:p>
            <a:r>
              <a:rPr lang="en-US" dirty="0" smtClean="0"/>
              <a:t>We should recommend both, develop standards for both and be evangelists for both.</a:t>
            </a:r>
          </a:p>
          <a:p>
            <a:r>
              <a:rPr lang="en-US" dirty="0" smtClean="0"/>
              <a:t>Our students deserve nothing less as they take on the problems of making better decisions using data.</a:t>
            </a:r>
          </a:p>
          <a:p>
            <a:r>
              <a:rPr lang="en-US" dirty="0" smtClean="0"/>
              <a:t>Thank you for listening to our part of this webinar.</a:t>
            </a:r>
          </a:p>
          <a:p>
            <a:endParaRPr lang="en-US" dirty="0"/>
          </a:p>
        </p:txBody>
      </p:sp>
      <p:sp>
        <p:nvSpPr>
          <p:cNvPr id="4" name="Slide Number Placeholder 3"/>
          <p:cNvSpPr>
            <a:spLocks noGrp="1"/>
          </p:cNvSpPr>
          <p:nvPr>
            <p:ph type="sldNum" sz="quarter" idx="10"/>
          </p:nvPr>
        </p:nvSpPr>
        <p:spPr/>
        <p:txBody>
          <a:bodyPr/>
          <a:lstStyle/>
          <a:p>
            <a:pPr>
              <a:defRPr/>
            </a:pPr>
            <a:fld id="{98D48964-1687-4160-9420-648F5E73A755}" type="slidenum">
              <a:rPr lang="en-US" smtClean="0"/>
              <a:pPr>
                <a:defRPr/>
              </a:pPr>
              <a:t>24</a:t>
            </a:fld>
            <a:endParaRPr lang="en-US"/>
          </a:p>
        </p:txBody>
      </p:sp>
    </p:spTree>
    <p:extLst>
      <p:ext uri="{BB962C8B-B14F-4D97-AF65-F5344CB8AC3E}">
        <p14:creationId xmlns:p14="http://schemas.microsoft.com/office/powerpoint/2010/main" val="38535036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now opening up for your written questions, comments or suggestions. Our moderator will read them to all of us.</a:t>
            </a:r>
          </a:p>
          <a:p>
            <a:r>
              <a:rPr lang="en-US" smtClean="0"/>
              <a:t>---------------------------------------</a:t>
            </a:r>
            <a:endParaRPr lang="en-US" dirty="0" smtClean="0"/>
          </a:p>
        </p:txBody>
      </p:sp>
      <p:sp>
        <p:nvSpPr>
          <p:cNvPr id="4" name="Slide Number Placeholder 3"/>
          <p:cNvSpPr>
            <a:spLocks noGrp="1"/>
          </p:cNvSpPr>
          <p:nvPr>
            <p:ph type="sldNum" sz="quarter" idx="10"/>
          </p:nvPr>
        </p:nvSpPr>
        <p:spPr/>
        <p:txBody>
          <a:bodyPr/>
          <a:lstStyle/>
          <a:p>
            <a:pPr>
              <a:defRPr/>
            </a:pPr>
            <a:fld id="{98D48964-1687-4160-9420-648F5E73A755}" type="slidenum">
              <a:rPr lang="en-US" smtClean="0"/>
              <a:pPr>
                <a:defRPr/>
              </a:pPr>
              <a:t>25</a:t>
            </a:fld>
            <a:endParaRPr lang="en-US"/>
          </a:p>
        </p:txBody>
      </p:sp>
    </p:spTree>
    <p:extLst>
      <p:ext uri="{BB962C8B-B14F-4D97-AF65-F5344CB8AC3E}">
        <p14:creationId xmlns:p14="http://schemas.microsoft.com/office/powerpoint/2010/main" val="2231315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MILO: While you are voting, let us introduce ourselves. </a:t>
            </a:r>
          </a:p>
          <a:p>
            <a:r>
              <a:rPr lang="en-US" dirty="0" smtClean="0"/>
              <a:t>I am Milo </a:t>
            </a:r>
            <a:r>
              <a:rPr lang="en-US" dirty="0" err="1" smtClean="0"/>
              <a:t>Schield</a:t>
            </a:r>
            <a:r>
              <a:rPr lang="en-US" dirty="0" smtClean="0"/>
              <a:t>, Augsburg College.  I am arguing that statistical educators should support a post-inference advanced topics course.</a:t>
            </a:r>
          </a:p>
          <a:p>
            <a:r>
              <a:rPr lang="en-US" dirty="0" smtClean="0"/>
              <a:t>My slides will say Advanced Topics on the right margin. </a:t>
            </a:r>
          </a:p>
          <a:p>
            <a:r>
              <a:rPr lang="en-US" dirty="0" smtClean="0"/>
              <a:t>I have taught such courses that covered a variety of topics for business majors. </a:t>
            </a:r>
          </a:p>
          <a:p>
            <a:r>
              <a:rPr lang="en-US" dirty="0" smtClean="0"/>
              <a:t>===============================================================</a:t>
            </a:r>
          </a:p>
          <a:p>
            <a:r>
              <a:rPr lang="en-US" dirty="0" smtClean="0"/>
              <a:t>MARC: I am Marc Isaacson, Augsburg College.  I am arguing that statistical educators should support a pre-inference statistical literacy course. </a:t>
            </a:r>
          </a:p>
          <a:p>
            <a:r>
              <a:rPr lang="en-US" dirty="0" smtClean="0"/>
              <a:t>I have designed and taught such a course entirely on-line.  I’ve also designed and taught a</a:t>
            </a:r>
            <a:r>
              <a:rPr lang="en-US" baseline="0" dirty="0" smtClean="0"/>
              <a:t> course called “Statistical Literacy for Managers”.</a:t>
            </a:r>
            <a:endParaRPr lang="en-US" dirty="0" smtClean="0"/>
          </a:p>
          <a:p>
            <a:r>
              <a:rPr lang="en-US" dirty="0" smtClean="0"/>
              <a:t>When I am talking, my slides will say “Stat Lit” on the right margin. </a:t>
            </a:r>
          </a:p>
          <a:p>
            <a:endParaRPr lang="en-US" dirty="0" smtClean="0"/>
          </a:p>
          <a:p>
            <a:r>
              <a:rPr lang="en-US" dirty="0" smtClean="0"/>
              <a:t>Notice the results of our poll:</a:t>
            </a:r>
          </a:p>
          <a:p>
            <a:endParaRPr lang="en-US" dirty="0" smtClean="0"/>
          </a:p>
          <a:p>
            <a:r>
              <a:rPr lang="en-US" dirty="0" smtClean="0"/>
              <a:t>[With ~75</a:t>
            </a:r>
            <a:r>
              <a:rPr lang="en-US" baseline="0" dirty="0" smtClean="0"/>
              <a:t> people voting, the results were 50% for each of the two options]</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I’m</a:t>
            </a:r>
            <a:r>
              <a:rPr lang="en-US" baseline="0" dirty="0" smtClean="0"/>
              <a:t> going to start my section the way I’ve started my Intro Stat courses for the last several years…  With a question.</a:t>
            </a:r>
          </a:p>
          <a:p>
            <a:endParaRPr lang="en-US" dirty="0"/>
          </a:p>
        </p:txBody>
      </p:sp>
      <p:sp>
        <p:nvSpPr>
          <p:cNvPr id="4" name="Slide Number Placeholder 3"/>
          <p:cNvSpPr>
            <a:spLocks noGrp="1"/>
          </p:cNvSpPr>
          <p:nvPr>
            <p:ph type="sldNum" sz="quarter" idx="10"/>
          </p:nvPr>
        </p:nvSpPr>
        <p:spPr/>
        <p:txBody>
          <a:bodyPr/>
          <a:lstStyle/>
          <a:p>
            <a:pPr>
              <a:defRPr/>
            </a:pPr>
            <a:fld id="{98D48964-1687-4160-9420-648F5E73A755}" type="slidenum">
              <a:rPr lang="en-US" smtClean="0"/>
              <a:pPr>
                <a:defRPr/>
              </a:pPr>
              <a:t>3</a:t>
            </a:fld>
            <a:endParaRPr lang="en-US"/>
          </a:p>
        </p:txBody>
      </p:sp>
    </p:spTree>
    <p:extLst>
      <p:ext uri="{BB962C8B-B14F-4D97-AF65-F5344CB8AC3E}">
        <p14:creationId xmlns:p14="http://schemas.microsoft.com/office/powerpoint/2010/main" val="1216839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t>
            </a:r>
            <a:r>
              <a:rPr lang="en-US" baseline="0" dirty="0" smtClean="0"/>
              <a:t> going to start my section the way I’ve started my Intro Stat courses for the last several years…  With a question.</a:t>
            </a:r>
          </a:p>
          <a:p>
            <a:endParaRPr lang="en-US" baseline="0" dirty="0" smtClean="0"/>
          </a:p>
          <a:p>
            <a:r>
              <a:rPr lang="en-US" baseline="0" dirty="0" smtClean="0"/>
              <a:t>“Where do Statistics Come From?” – This picture of my daughter on her birthday is representative of the look I get from my students when I ask them this question.</a:t>
            </a:r>
          </a:p>
          <a:p>
            <a:endParaRPr lang="en-US" baseline="0" dirty="0" smtClean="0"/>
          </a:p>
          <a:p>
            <a:r>
              <a:rPr lang="en-US" baseline="0" dirty="0" smtClean="0"/>
              <a:t>Last year I presented a summary of several hundred student responses at USCOTS as a poster and they are certainly quite varied.  By far, the most common answer is that statistics come from some form of data.  Obviously there are a lot of answers which are correct to this question depending on how it’s thought of.</a:t>
            </a:r>
          </a:p>
          <a:p>
            <a:endParaRPr lang="en-US" baseline="0" dirty="0" smtClean="0"/>
          </a:p>
          <a:p>
            <a:r>
              <a:rPr lang="en-US" baseline="0" dirty="0" smtClean="0"/>
              <a:t>You might think of how you would answer this question if asked.</a:t>
            </a:r>
          </a:p>
          <a:p>
            <a:endParaRPr lang="en-US" baseline="0" dirty="0" smtClean="0"/>
          </a:p>
          <a:p>
            <a:r>
              <a:rPr lang="en-US" baseline="0" dirty="0" smtClean="0"/>
              <a:t>I’ve done this with other instructors and the look on their face is very similar.</a:t>
            </a:r>
          </a:p>
          <a:p>
            <a:endParaRPr lang="en-US" baseline="0" dirty="0" smtClean="0"/>
          </a:p>
          <a:p>
            <a:r>
              <a:rPr lang="en-US" baseline="0" dirty="0" smtClean="0"/>
              <a:t>My argument is that there is a need for a pre-course (call it Stat 100) that gives students the background to appreciate and value statistics as critical consumers.  This is certainly a valuable life skill needed by those in non-quantitative majors who don’t already require statistics but also for those preparing to take the traditional Stat 101 where the agenda is often much different.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98D48964-1687-4160-9420-648F5E73A755}" type="slidenum">
              <a:rPr lang="en-US" smtClean="0"/>
              <a:pPr>
                <a:defRPr/>
              </a:pPr>
              <a:t>4</a:t>
            </a:fld>
            <a:endParaRPr lang="en-US"/>
          </a:p>
        </p:txBody>
      </p:sp>
    </p:spTree>
    <p:extLst>
      <p:ext uri="{BB962C8B-B14F-4D97-AF65-F5344CB8AC3E}">
        <p14:creationId xmlns:p14="http://schemas.microsoft.com/office/powerpoint/2010/main" val="1815733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I take that same question and</a:t>
            </a:r>
            <a:r>
              <a:rPr lang="en-US" baseline="0" dirty="0" smtClean="0"/>
              <a:t> look at most Intro Stat textbooks, I get a very similar answer.</a:t>
            </a:r>
          </a:p>
          <a:p>
            <a:endParaRPr lang="en-US" baseline="0" dirty="0" smtClean="0"/>
          </a:p>
          <a:p>
            <a:r>
              <a:rPr lang="en-US" baseline="0" dirty="0" smtClean="0"/>
              <a:t>Chapter 1 is almost always “There is Data”.  And it is then broken down and defined (Quant / Categorical), (Discrete </a:t>
            </a:r>
            <a:r>
              <a:rPr lang="en-US" baseline="0" dirty="0" err="1" smtClean="0"/>
              <a:t>vs</a:t>
            </a:r>
            <a:r>
              <a:rPr lang="en-US" baseline="0" dirty="0" smtClean="0"/>
              <a:t> Continuous), </a:t>
            </a:r>
            <a:r>
              <a:rPr lang="en-US" baseline="0" dirty="0" err="1" smtClean="0"/>
              <a:t>etc</a:t>
            </a:r>
            <a:r>
              <a:rPr lang="en-US" baseline="0" dirty="0" smtClean="0"/>
              <a:t> and we’re off and running into calculations and analysis.</a:t>
            </a:r>
          </a:p>
          <a:p>
            <a:endParaRPr lang="en-US" baseline="0" dirty="0" smtClean="0"/>
          </a:p>
          <a:p>
            <a:r>
              <a:rPr lang="en-US" dirty="0" smtClean="0"/>
              <a:t>My thought is that…</a:t>
            </a:r>
            <a:endParaRPr lang="en-US" dirty="0"/>
          </a:p>
        </p:txBody>
      </p:sp>
      <p:sp>
        <p:nvSpPr>
          <p:cNvPr id="4" name="Slide Number Placeholder 3"/>
          <p:cNvSpPr>
            <a:spLocks noGrp="1"/>
          </p:cNvSpPr>
          <p:nvPr>
            <p:ph type="sldNum" sz="quarter" idx="10"/>
          </p:nvPr>
        </p:nvSpPr>
        <p:spPr/>
        <p:txBody>
          <a:bodyPr/>
          <a:lstStyle/>
          <a:p>
            <a:pPr>
              <a:defRPr/>
            </a:pPr>
            <a:fld id="{98D48964-1687-4160-9420-648F5E73A755}" type="slidenum">
              <a:rPr lang="en-US" smtClean="0"/>
              <a:pPr>
                <a:defRPr/>
              </a:pPr>
              <a:t>5</a:t>
            </a:fld>
            <a:endParaRPr lang="en-US"/>
          </a:p>
        </p:txBody>
      </p:sp>
    </p:spTree>
    <p:extLst>
      <p:ext uri="{BB962C8B-B14F-4D97-AF65-F5344CB8AC3E}">
        <p14:creationId xmlns:p14="http://schemas.microsoft.com/office/powerpoint/2010/main" val="1369346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Saying “Statistics</a:t>
            </a:r>
            <a:r>
              <a:rPr lang="en-US" baseline="0" dirty="0" smtClean="0"/>
              <a:t> come from Data” is like saying “Babies come from hospitals”</a:t>
            </a:r>
          </a:p>
          <a:p>
            <a:endParaRPr lang="en-US" baseline="0" dirty="0" smtClean="0"/>
          </a:p>
          <a:p>
            <a:r>
              <a:rPr lang="en-US" baseline="0" dirty="0" smtClean="0"/>
              <a:t>It’s certainly true but it leaves out the interesting details.  And it’s those interesting details that make all of the difference in statistics.</a:t>
            </a:r>
          </a:p>
          <a:p>
            <a:endParaRPr lang="en-US" baseline="0" dirty="0" smtClean="0"/>
          </a:p>
          <a:p>
            <a:r>
              <a:rPr lang="en-US" baseline="0" dirty="0" smtClean="0"/>
              <a:t>Think about the students in your Intro Stats course on Day 1.  How do they view statistics?  Would you describe them as healthy critics of the numbers and statistics in the world around them?  Would you describe them as completely cynical and untrusting of most, if not all, statistics?  Or are they naïve and simply believe every number put before them?</a:t>
            </a:r>
          </a:p>
          <a:p>
            <a:endParaRPr lang="en-US" baseline="0" dirty="0" smtClean="0"/>
          </a:p>
          <a:p>
            <a:r>
              <a:rPr lang="en-US" baseline="0" dirty="0" smtClean="0"/>
              <a:t>In our recent survey, stat </a:t>
            </a:r>
            <a:r>
              <a:rPr lang="en-US" baseline="0" dirty="0" err="1" smtClean="0"/>
              <a:t>ed</a:t>
            </a:r>
            <a:r>
              <a:rPr lang="en-US" baseline="0" dirty="0" smtClean="0"/>
              <a:t> instructors estimated that nearly half of their students entered “Stat 101” as Naïve or Awestruck by numbers.</a:t>
            </a:r>
          </a:p>
          <a:p>
            <a:endParaRPr lang="en-US" baseline="0" dirty="0" smtClean="0"/>
          </a:p>
          <a:p>
            <a:r>
              <a:rPr lang="en-US" baseline="0" dirty="0" smtClean="0"/>
              <a:t>The issue is that…</a:t>
            </a:r>
            <a:endParaRPr lang="en-US" dirty="0"/>
          </a:p>
        </p:txBody>
      </p:sp>
      <p:sp>
        <p:nvSpPr>
          <p:cNvPr id="4" name="Slide Number Placeholder 3"/>
          <p:cNvSpPr>
            <a:spLocks noGrp="1"/>
          </p:cNvSpPr>
          <p:nvPr>
            <p:ph type="sldNum" sz="quarter" idx="10"/>
          </p:nvPr>
        </p:nvSpPr>
        <p:spPr/>
        <p:txBody>
          <a:bodyPr/>
          <a:lstStyle/>
          <a:p>
            <a:pPr>
              <a:defRPr/>
            </a:pPr>
            <a:fld id="{98D48964-1687-4160-9420-648F5E73A755}" type="slidenum">
              <a:rPr lang="en-US" smtClean="0"/>
              <a:pPr>
                <a:defRPr/>
              </a:pPr>
              <a:t>6</a:t>
            </a:fld>
            <a:endParaRPr lang="en-US"/>
          </a:p>
        </p:txBody>
      </p:sp>
    </p:spTree>
    <p:extLst>
      <p:ext uri="{BB962C8B-B14F-4D97-AF65-F5344CB8AC3E}">
        <p14:creationId xmlns:p14="http://schemas.microsoft.com/office/powerpoint/2010/main" val="2173068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Naïve students view statistics as rocks.  Things that</a:t>
            </a:r>
            <a:r>
              <a:rPr lang="en-US" baseline="0" dirty="0" smtClean="0"/>
              <a:t> researchers must simply wade into the waters and pull from the ground as distinct, separate, unchanging objects that one might never question.  They just are….</a:t>
            </a:r>
            <a:endParaRPr lang="en-US" dirty="0"/>
          </a:p>
        </p:txBody>
      </p:sp>
      <p:sp>
        <p:nvSpPr>
          <p:cNvPr id="4" name="Slide Number Placeholder 3"/>
          <p:cNvSpPr>
            <a:spLocks noGrp="1"/>
          </p:cNvSpPr>
          <p:nvPr>
            <p:ph type="sldNum" sz="quarter" idx="10"/>
          </p:nvPr>
        </p:nvSpPr>
        <p:spPr/>
        <p:txBody>
          <a:bodyPr/>
          <a:lstStyle/>
          <a:p>
            <a:pPr>
              <a:defRPr/>
            </a:pPr>
            <a:fld id="{98D48964-1687-4160-9420-648F5E73A755}" type="slidenum">
              <a:rPr lang="en-US" smtClean="0"/>
              <a:pPr>
                <a:defRPr/>
              </a:pPr>
              <a:t>7</a:t>
            </a:fld>
            <a:endParaRPr lang="en-US"/>
          </a:p>
        </p:txBody>
      </p:sp>
    </p:spTree>
    <p:extLst>
      <p:ext uri="{BB962C8B-B14F-4D97-AF65-F5344CB8AC3E}">
        <p14:creationId xmlns:p14="http://schemas.microsoft.com/office/powerpoint/2010/main" val="4147952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a:t>
            </a:r>
            <a:r>
              <a:rPr lang="en-US" baseline="0" dirty="0" smtClean="0"/>
              <a:t> we all know that statistics come from a process.   As Joel Best has described in his books on statistics, Objects that look like green rocks can be mined from the earth, undergo a series of human interventions that result in the sparkling diamond.  It’s that shiny rock that ends up in a Jewelry store for lots of money.  Ask students about diamonds and they won’t envision or mention the green rocks in the top picture.  They have always experienced diamonds as items for sale in the jewelers display case.</a:t>
            </a:r>
          </a:p>
          <a:p>
            <a:endParaRPr lang="en-US" baseline="0" dirty="0" smtClean="0"/>
          </a:p>
          <a:p>
            <a:r>
              <a:rPr lang="en-US" baseline="0" dirty="0" smtClean="0"/>
              <a:t>It’s much the same for statistics.  Students see them as objects in the display case (i.e. the newspaper, media, advertisements) and don’t think much about the process of their creation.  Statistics become part of the argument that naïve students buy without thinking or the cynical students completely dismiss without regard.</a:t>
            </a:r>
          </a:p>
          <a:p>
            <a:endParaRPr lang="en-US" baseline="0" dirty="0" smtClean="0"/>
          </a:p>
          <a:p>
            <a:r>
              <a:rPr lang="en-US" baseline="0" dirty="0" smtClean="0"/>
              <a:t>Students need to understand that statistics start with a question of interest by someone and then flow from there.  They are really the output of a process For students to evaluate statistics on display as consumers, they need a Stat 100 type course centered around the process from which Statistics came.</a:t>
            </a:r>
            <a:endParaRPr lang="en-US" dirty="0"/>
          </a:p>
        </p:txBody>
      </p:sp>
      <p:sp>
        <p:nvSpPr>
          <p:cNvPr id="4" name="Slide Number Placeholder 3"/>
          <p:cNvSpPr>
            <a:spLocks noGrp="1"/>
          </p:cNvSpPr>
          <p:nvPr>
            <p:ph type="sldNum" sz="quarter" idx="10"/>
          </p:nvPr>
        </p:nvSpPr>
        <p:spPr/>
        <p:txBody>
          <a:bodyPr/>
          <a:lstStyle/>
          <a:p>
            <a:pPr>
              <a:defRPr/>
            </a:pPr>
            <a:fld id="{98D48964-1687-4160-9420-648F5E73A755}" type="slidenum">
              <a:rPr lang="en-US" smtClean="0"/>
              <a:pPr>
                <a:defRPr/>
              </a:pPr>
              <a:t>8</a:t>
            </a:fld>
            <a:endParaRPr lang="en-US"/>
          </a:p>
        </p:txBody>
      </p:sp>
    </p:spTree>
    <p:extLst>
      <p:ext uri="{BB962C8B-B14F-4D97-AF65-F5344CB8AC3E}">
        <p14:creationId xmlns:p14="http://schemas.microsoft.com/office/powerpoint/2010/main" val="4016006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Milo arguing for an advanced-topics course.</a:t>
            </a:r>
          </a:p>
          <a:p>
            <a:r>
              <a:rPr lang="en-US" dirty="0" smtClean="0"/>
              <a:t>Here’s my thesis: If statistical educators are to select offering a second course at ALL four-year US colleges it should be a post-inference advanced topics course.  This is a no-brainer. Most of us have taken a second course or more.  You may have taught this course.  This idea is not new so it doesn’t require a lot of explanation.  Let me review.  The inference course doesn’t really have time to study the design of experiments.  This is the core topic in statistical education.  Inference is just the appetizer.  Students need to understand the different sources of variability and how to control them.  Any student who doesn’t understand the design of experiments is statistically illiterate. </a:t>
            </a:r>
          </a:p>
          <a:p>
            <a:endParaRPr lang="en-US" dirty="0"/>
          </a:p>
        </p:txBody>
      </p:sp>
      <p:sp>
        <p:nvSpPr>
          <p:cNvPr id="4" name="Slide Number Placeholder 3"/>
          <p:cNvSpPr>
            <a:spLocks noGrp="1"/>
          </p:cNvSpPr>
          <p:nvPr>
            <p:ph type="sldNum" sz="quarter" idx="10"/>
          </p:nvPr>
        </p:nvSpPr>
        <p:spPr/>
        <p:txBody>
          <a:bodyPr/>
          <a:lstStyle/>
          <a:p>
            <a:pPr>
              <a:defRPr/>
            </a:pPr>
            <a:fld id="{98D48964-1687-4160-9420-648F5E73A755}" type="slidenum">
              <a:rPr lang="en-US" smtClean="0"/>
              <a:pPr>
                <a:defRPr/>
              </a:pPr>
              <a:t>9</a:t>
            </a:fld>
            <a:endParaRPr lang="en-US"/>
          </a:p>
        </p:txBody>
      </p:sp>
    </p:spTree>
    <p:extLst>
      <p:ext uri="{BB962C8B-B14F-4D97-AF65-F5344CB8AC3E}">
        <p14:creationId xmlns:p14="http://schemas.microsoft.com/office/powerpoint/2010/main" val="2077012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fontAlgn="auto">
              <a:spcBef>
                <a:spcPts val="0"/>
              </a:spcBef>
              <a:spcAft>
                <a:spcPts val="0"/>
              </a:spcAft>
              <a:defRPr>
                <a:solidFill>
                  <a:srgbClr val="FFFFFF"/>
                </a:solidFill>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85043099-0B87-4416-B22E-F47B5E2E7A7B}" type="slidenum">
              <a:rPr lang="en-US"/>
              <a:pPr>
                <a:defRPr/>
              </a:pPr>
              <a:t>‹#›</a:t>
            </a:fld>
            <a:endParaRPr lang="en-US"/>
          </a:p>
        </p:txBody>
      </p:sp>
    </p:spTree>
    <p:extLst>
      <p:ext uri="{BB962C8B-B14F-4D97-AF65-F5344CB8AC3E}">
        <p14:creationId xmlns:p14="http://schemas.microsoft.com/office/powerpoint/2010/main" val="44557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06102178-B7F8-4F2D-8176-1AD4F553B177}" type="slidenum">
              <a:rPr lang="en-US"/>
              <a:pPr>
                <a:defRPr/>
              </a:pPr>
              <a:t>‹#›</a:t>
            </a:fld>
            <a:endParaRPr lang="en-US"/>
          </a:p>
        </p:txBody>
      </p:sp>
    </p:spTree>
    <p:extLst>
      <p:ext uri="{BB962C8B-B14F-4D97-AF65-F5344CB8AC3E}">
        <p14:creationId xmlns:p14="http://schemas.microsoft.com/office/powerpoint/2010/main" val="3428043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74E41BBE-8E99-4FCA-89C6-D453F22ADF7D}" type="slidenum">
              <a:rPr lang="en-US"/>
              <a:pPr>
                <a:defRPr/>
              </a:pPr>
              <a:t>‹#›</a:t>
            </a:fld>
            <a:endParaRPr lang="en-US"/>
          </a:p>
        </p:txBody>
      </p:sp>
    </p:spTree>
    <p:extLst>
      <p:ext uri="{BB962C8B-B14F-4D97-AF65-F5344CB8AC3E}">
        <p14:creationId xmlns:p14="http://schemas.microsoft.com/office/powerpoint/2010/main" val="2494984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003366"/>
              </a:solidFill>
            </a:endParaRPr>
          </a:p>
        </p:txBody>
      </p:sp>
      <p:sp>
        <p:nvSpPr>
          <p:cNvPr id="6" name="Slide Number Placeholder 5"/>
          <p:cNvSpPr>
            <a:spLocks noGrp="1"/>
          </p:cNvSpPr>
          <p:nvPr>
            <p:ph type="sldNum" sz="quarter" idx="12"/>
          </p:nvPr>
        </p:nvSpPr>
        <p:spPr/>
        <p:txBody>
          <a:bodyPr/>
          <a:lstStyle/>
          <a:p>
            <a:pPr>
              <a:defRPr/>
            </a:pPr>
            <a:fld id="{D958807F-EA26-47A7-A3A5-D4AF023C73BF}" type="slidenum">
              <a:rPr lang="en-US" smtClean="0"/>
              <a:pPr>
                <a:defRPr/>
              </a:pPr>
              <a:t>‹#›</a:t>
            </a:fld>
            <a:endParaRPr lang="en-US"/>
          </a:p>
        </p:txBody>
      </p:sp>
    </p:spTree>
    <p:extLst>
      <p:ext uri="{BB962C8B-B14F-4D97-AF65-F5344CB8AC3E}">
        <p14:creationId xmlns:p14="http://schemas.microsoft.com/office/powerpoint/2010/main" val="3624777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3366"/>
              </a:solidFill>
            </a:endParaRPr>
          </a:p>
        </p:txBody>
      </p:sp>
      <p:sp>
        <p:nvSpPr>
          <p:cNvPr id="5" name="Footer Placeholder 4"/>
          <p:cNvSpPr>
            <a:spLocks noGrp="1"/>
          </p:cNvSpPr>
          <p:nvPr>
            <p:ph type="ftr" sz="quarter" idx="11"/>
          </p:nvPr>
        </p:nvSpPr>
        <p:spPr/>
        <p:txBody>
          <a:bodyPr/>
          <a:lstStyle/>
          <a:p>
            <a:pPr>
              <a:defRPr/>
            </a:pPr>
            <a:endParaRPr lang="en-US">
              <a:solidFill>
                <a:srgbClr val="003366"/>
              </a:solidFill>
            </a:endParaRPr>
          </a:p>
        </p:txBody>
      </p:sp>
      <p:sp>
        <p:nvSpPr>
          <p:cNvPr id="6" name="Slide Number Placeholder 5"/>
          <p:cNvSpPr>
            <a:spLocks noGrp="1"/>
          </p:cNvSpPr>
          <p:nvPr>
            <p:ph type="sldNum" sz="quarter" idx="12"/>
          </p:nvPr>
        </p:nvSpPr>
        <p:spPr/>
        <p:txBody>
          <a:bodyPr/>
          <a:lstStyle/>
          <a:p>
            <a:pPr>
              <a:defRPr/>
            </a:pPr>
            <a:fld id="{3AEBD1E4-EC09-4A36-A34A-224E325C6A39}" type="slidenum">
              <a:rPr lang="en-US" smtClean="0"/>
              <a:pPr>
                <a:defRPr/>
              </a:pPr>
              <a:t>‹#›</a:t>
            </a:fld>
            <a:endParaRPr lang="en-US"/>
          </a:p>
        </p:txBody>
      </p:sp>
    </p:spTree>
    <p:extLst>
      <p:ext uri="{BB962C8B-B14F-4D97-AF65-F5344CB8AC3E}">
        <p14:creationId xmlns:p14="http://schemas.microsoft.com/office/powerpoint/2010/main" val="3780791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003366"/>
              </a:solidFill>
            </a:endParaRPr>
          </a:p>
        </p:txBody>
      </p:sp>
      <p:sp>
        <p:nvSpPr>
          <p:cNvPr id="5" name="Footer Placeholder 4"/>
          <p:cNvSpPr>
            <a:spLocks noGrp="1"/>
          </p:cNvSpPr>
          <p:nvPr>
            <p:ph type="ftr" sz="quarter" idx="11"/>
          </p:nvPr>
        </p:nvSpPr>
        <p:spPr/>
        <p:txBody>
          <a:bodyPr/>
          <a:lstStyle/>
          <a:p>
            <a:pPr>
              <a:defRPr/>
            </a:pPr>
            <a:endParaRPr lang="en-US">
              <a:solidFill>
                <a:srgbClr val="003366"/>
              </a:solidFill>
            </a:endParaRPr>
          </a:p>
        </p:txBody>
      </p:sp>
      <p:sp>
        <p:nvSpPr>
          <p:cNvPr id="6" name="Slide Number Placeholder 5"/>
          <p:cNvSpPr>
            <a:spLocks noGrp="1"/>
          </p:cNvSpPr>
          <p:nvPr>
            <p:ph type="sldNum" sz="quarter" idx="12"/>
          </p:nvPr>
        </p:nvSpPr>
        <p:spPr/>
        <p:txBody>
          <a:bodyPr/>
          <a:lstStyle/>
          <a:p>
            <a:pPr>
              <a:defRPr/>
            </a:pPr>
            <a:fld id="{965D8F6C-1F4F-41BF-A38A-B35D0173EEFB}" type="slidenum">
              <a:rPr lang="en-US" smtClean="0"/>
              <a:pPr>
                <a:defRPr/>
              </a:pPr>
              <a:t>‹#›</a:t>
            </a:fld>
            <a:endParaRPr lang="en-US"/>
          </a:p>
        </p:txBody>
      </p:sp>
    </p:spTree>
    <p:extLst>
      <p:ext uri="{BB962C8B-B14F-4D97-AF65-F5344CB8AC3E}">
        <p14:creationId xmlns:p14="http://schemas.microsoft.com/office/powerpoint/2010/main" val="1240535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solidFill>
                <a:srgbClr val="003366"/>
              </a:solidFill>
            </a:endParaRPr>
          </a:p>
        </p:txBody>
      </p:sp>
      <p:sp>
        <p:nvSpPr>
          <p:cNvPr id="6" name="Footer Placeholder 5"/>
          <p:cNvSpPr>
            <a:spLocks noGrp="1"/>
          </p:cNvSpPr>
          <p:nvPr>
            <p:ph type="ftr" sz="quarter" idx="11"/>
          </p:nvPr>
        </p:nvSpPr>
        <p:spPr/>
        <p:txBody>
          <a:bodyPr/>
          <a:lstStyle/>
          <a:p>
            <a:pPr>
              <a:defRPr/>
            </a:pPr>
            <a:endParaRPr lang="en-US">
              <a:solidFill>
                <a:srgbClr val="003366"/>
              </a:solidFill>
            </a:endParaRPr>
          </a:p>
        </p:txBody>
      </p:sp>
      <p:sp>
        <p:nvSpPr>
          <p:cNvPr id="7" name="Slide Number Placeholder 6"/>
          <p:cNvSpPr>
            <a:spLocks noGrp="1"/>
          </p:cNvSpPr>
          <p:nvPr>
            <p:ph type="sldNum" sz="quarter" idx="12"/>
          </p:nvPr>
        </p:nvSpPr>
        <p:spPr/>
        <p:txBody>
          <a:bodyPr/>
          <a:lstStyle/>
          <a:p>
            <a:pPr>
              <a:defRPr/>
            </a:pPr>
            <a:fld id="{AA92D1AA-A82E-4B8E-B823-F5355D712F24}" type="slidenum">
              <a:rPr lang="en-US" smtClean="0"/>
              <a:pPr>
                <a:defRPr/>
              </a:pPr>
              <a:t>‹#›</a:t>
            </a:fld>
            <a:endParaRPr lang="en-US"/>
          </a:p>
        </p:txBody>
      </p:sp>
    </p:spTree>
    <p:extLst>
      <p:ext uri="{BB962C8B-B14F-4D97-AF65-F5344CB8AC3E}">
        <p14:creationId xmlns:p14="http://schemas.microsoft.com/office/powerpoint/2010/main" val="2020125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srgbClr val="003366"/>
              </a:solidFill>
            </a:endParaRPr>
          </a:p>
        </p:txBody>
      </p:sp>
      <p:sp>
        <p:nvSpPr>
          <p:cNvPr id="8" name="Footer Placeholder 7"/>
          <p:cNvSpPr>
            <a:spLocks noGrp="1"/>
          </p:cNvSpPr>
          <p:nvPr>
            <p:ph type="ftr" sz="quarter" idx="11"/>
          </p:nvPr>
        </p:nvSpPr>
        <p:spPr/>
        <p:txBody>
          <a:bodyPr/>
          <a:lstStyle/>
          <a:p>
            <a:pPr>
              <a:defRPr/>
            </a:pPr>
            <a:endParaRPr lang="en-US">
              <a:solidFill>
                <a:srgbClr val="003366"/>
              </a:solidFill>
            </a:endParaRPr>
          </a:p>
        </p:txBody>
      </p:sp>
      <p:sp>
        <p:nvSpPr>
          <p:cNvPr id="9" name="Slide Number Placeholder 8"/>
          <p:cNvSpPr>
            <a:spLocks noGrp="1"/>
          </p:cNvSpPr>
          <p:nvPr>
            <p:ph type="sldNum" sz="quarter" idx="12"/>
          </p:nvPr>
        </p:nvSpPr>
        <p:spPr/>
        <p:txBody>
          <a:bodyPr/>
          <a:lstStyle/>
          <a:p>
            <a:pPr>
              <a:defRPr/>
            </a:pPr>
            <a:fld id="{B100B358-743B-45B4-8F5C-EC90967FED4E}" type="slidenum">
              <a:rPr lang="en-US" smtClean="0"/>
              <a:pPr>
                <a:defRPr/>
              </a:pPr>
              <a:t>‹#›</a:t>
            </a:fld>
            <a:endParaRPr lang="en-US"/>
          </a:p>
        </p:txBody>
      </p:sp>
    </p:spTree>
    <p:extLst>
      <p:ext uri="{BB962C8B-B14F-4D97-AF65-F5344CB8AC3E}">
        <p14:creationId xmlns:p14="http://schemas.microsoft.com/office/powerpoint/2010/main" val="2407572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srgbClr val="003366"/>
              </a:solidFill>
            </a:endParaRPr>
          </a:p>
        </p:txBody>
      </p:sp>
      <p:sp>
        <p:nvSpPr>
          <p:cNvPr id="4" name="Footer Placeholder 3"/>
          <p:cNvSpPr>
            <a:spLocks noGrp="1"/>
          </p:cNvSpPr>
          <p:nvPr>
            <p:ph type="ftr" sz="quarter" idx="11"/>
          </p:nvPr>
        </p:nvSpPr>
        <p:spPr/>
        <p:txBody>
          <a:bodyPr/>
          <a:lstStyle/>
          <a:p>
            <a:pPr>
              <a:defRPr/>
            </a:pPr>
            <a:endParaRPr lang="en-US">
              <a:solidFill>
                <a:srgbClr val="003366"/>
              </a:solidFill>
            </a:endParaRPr>
          </a:p>
        </p:txBody>
      </p:sp>
      <p:sp>
        <p:nvSpPr>
          <p:cNvPr id="5" name="Slide Number Placeholder 4"/>
          <p:cNvSpPr>
            <a:spLocks noGrp="1"/>
          </p:cNvSpPr>
          <p:nvPr>
            <p:ph type="sldNum" sz="quarter" idx="12"/>
          </p:nvPr>
        </p:nvSpPr>
        <p:spPr/>
        <p:txBody>
          <a:bodyPr/>
          <a:lstStyle/>
          <a:p>
            <a:pPr>
              <a:defRPr/>
            </a:pPr>
            <a:fld id="{E5CB2E5A-E7BD-45CB-86C1-BBC358602FFF}" type="slidenum">
              <a:rPr lang="en-US" smtClean="0"/>
              <a:pPr>
                <a:defRPr/>
              </a:pPr>
              <a:t>‹#›</a:t>
            </a:fld>
            <a:endParaRPr lang="en-US"/>
          </a:p>
        </p:txBody>
      </p:sp>
    </p:spTree>
    <p:extLst>
      <p:ext uri="{BB962C8B-B14F-4D97-AF65-F5344CB8AC3E}">
        <p14:creationId xmlns:p14="http://schemas.microsoft.com/office/powerpoint/2010/main" val="273345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03366"/>
              </a:solidFill>
            </a:endParaRPr>
          </a:p>
        </p:txBody>
      </p:sp>
      <p:sp>
        <p:nvSpPr>
          <p:cNvPr id="3" name="Footer Placeholder 2"/>
          <p:cNvSpPr>
            <a:spLocks noGrp="1"/>
          </p:cNvSpPr>
          <p:nvPr>
            <p:ph type="ftr" sz="quarter" idx="11"/>
          </p:nvPr>
        </p:nvSpPr>
        <p:spPr/>
        <p:txBody>
          <a:bodyPr/>
          <a:lstStyle/>
          <a:p>
            <a:pPr>
              <a:defRPr/>
            </a:pPr>
            <a:endParaRPr lang="en-US">
              <a:solidFill>
                <a:srgbClr val="003366"/>
              </a:solidFill>
            </a:endParaRPr>
          </a:p>
        </p:txBody>
      </p:sp>
      <p:sp>
        <p:nvSpPr>
          <p:cNvPr id="4" name="Slide Number Placeholder 3"/>
          <p:cNvSpPr>
            <a:spLocks noGrp="1"/>
          </p:cNvSpPr>
          <p:nvPr>
            <p:ph type="sldNum" sz="quarter" idx="12"/>
          </p:nvPr>
        </p:nvSpPr>
        <p:spPr/>
        <p:txBody>
          <a:bodyPr/>
          <a:lstStyle/>
          <a:p>
            <a:pPr>
              <a:defRPr/>
            </a:pPr>
            <a:fld id="{6B0A3A5F-1085-40F8-8BC2-CCF73C6E08DB}" type="slidenum">
              <a:rPr lang="en-US" smtClean="0"/>
              <a:pPr>
                <a:defRPr/>
              </a:pPr>
              <a:t>‹#›</a:t>
            </a:fld>
            <a:endParaRPr lang="en-US"/>
          </a:p>
        </p:txBody>
      </p:sp>
    </p:spTree>
    <p:extLst>
      <p:ext uri="{BB962C8B-B14F-4D97-AF65-F5344CB8AC3E}">
        <p14:creationId xmlns:p14="http://schemas.microsoft.com/office/powerpoint/2010/main" val="2355485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003366"/>
              </a:solidFill>
            </a:endParaRPr>
          </a:p>
        </p:txBody>
      </p:sp>
      <p:sp>
        <p:nvSpPr>
          <p:cNvPr id="6" name="Footer Placeholder 5"/>
          <p:cNvSpPr>
            <a:spLocks noGrp="1"/>
          </p:cNvSpPr>
          <p:nvPr>
            <p:ph type="ftr" sz="quarter" idx="11"/>
          </p:nvPr>
        </p:nvSpPr>
        <p:spPr/>
        <p:txBody>
          <a:bodyPr/>
          <a:lstStyle/>
          <a:p>
            <a:pPr>
              <a:defRPr/>
            </a:pPr>
            <a:endParaRPr lang="en-US">
              <a:solidFill>
                <a:srgbClr val="003366"/>
              </a:solidFill>
            </a:endParaRPr>
          </a:p>
        </p:txBody>
      </p:sp>
      <p:sp>
        <p:nvSpPr>
          <p:cNvPr id="7" name="Slide Number Placeholder 6"/>
          <p:cNvSpPr>
            <a:spLocks noGrp="1"/>
          </p:cNvSpPr>
          <p:nvPr>
            <p:ph type="sldNum" sz="quarter" idx="12"/>
          </p:nvPr>
        </p:nvSpPr>
        <p:spPr/>
        <p:txBody>
          <a:bodyPr/>
          <a:lstStyle/>
          <a:p>
            <a:pPr>
              <a:defRPr/>
            </a:pPr>
            <a:fld id="{40A71771-007E-470C-9CE4-F7CF0CAA51BE}" type="slidenum">
              <a:rPr lang="en-US" smtClean="0"/>
              <a:pPr>
                <a:defRPr/>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0073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0BA1AA84-30C7-496F-B190-F3B5DA383F09}" type="slidenum">
              <a:rPr lang="en-US"/>
              <a:pPr>
                <a:defRPr/>
              </a:pPr>
              <a:t>‹#›</a:t>
            </a:fld>
            <a:endParaRPr lang="en-US"/>
          </a:p>
        </p:txBody>
      </p:sp>
    </p:spTree>
    <p:extLst>
      <p:ext uri="{BB962C8B-B14F-4D97-AF65-F5344CB8AC3E}">
        <p14:creationId xmlns:p14="http://schemas.microsoft.com/office/powerpoint/2010/main" val="11979216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endParaRPr lang="en-US">
              <a:solidFill>
                <a:srgbClr val="003366"/>
              </a:solidFill>
            </a:endParaRPr>
          </a:p>
        </p:txBody>
      </p:sp>
      <p:sp>
        <p:nvSpPr>
          <p:cNvPr id="9" name="Slide Number Placeholder 8"/>
          <p:cNvSpPr>
            <a:spLocks noGrp="1"/>
          </p:cNvSpPr>
          <p:nvPr>
            <p:ph type="sldNum" sz="quarter" idx="11"/>
          </p:nvPr>
        </p:nvSpPr>
        <p:spPr/>
        <p:txBody>
          <a:bodyPr/>
          <a:lstStyle/>
          <a:p>
            <a:pPr>
              <a:defRPr/>
            </a:pPr>
            <a:fld id="{1E391EE1-D18D-4FF3-9C20-15D47B51F4B2}" type="slidenum">
              <a:rPr lang="en-US" smtClean="0"/>
              <a:pPr>
                <a:defRPr/>
              </a:pPr>
              <a:t>‹#›</a:t>
            </a:fld>
            <a:endParaRPr lang="en-US"/>
          </a:p>
        </p:txBody>
      </p:sp>
      <p:sp>
        <p:nvSpPr>
          <p:cNvPr id="10" name="Footer Placeholder 9"/>
          <p:cNvSpPr>
            <a:spLocks noGrp="1"/>
          </p:cNvSpPr>
          <p:nvPr>
            <p:ph type="ftr" sz="quarter" idx="12"/>
          </p:nvPr>
        </p:nvSpPr>
        <p:spPr/>
        <p:txBody>
          <a:bodyPr/>
          <a:lstStyle/>
          <a:p>
            <a:pPr>
              <a:defRPr/>
            </a:pPr>
            <a:endParaRPr lang="en-US">
              <a:solidFill>
                <a:srgbClr val="003366"/>
              </a:solidFill>
            </a:endParaRPr>
          </a:p>
        </p:txBody>
      </p:sp>
    </p:spTree>
    <p:extLst>
      <p:ext uri="{BB962C8B-B14F-4D97-AF65-F5344CB8AC3E}">
        <p14:creationId xmlns:p14="http://schemas.microsoft.com/office/powerpoint/2010/main" val="1642039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3366"/>
              </a:solidFill>
            </a:endParaRPr>
          </a:p>
        </p:txBody>
      </p:sp>
      <p:sp>
        <p:nvSpPr>
          <p:cNvPr id="5" name="Footer Placeholder 4"/>
          <p:cNvSpPr>
            <a:spLocks noGrp="1"/>
          </p:cNvSpPr>
          <p:nvPr>
            <p:ph type="ftr" sz="quarter" idx="11"/>
          </p:nvPr>
        </p:nvSpPr>
        <p:spPr/>
        <p:txBody>
          <a:bodyPr/>
          <a:lstStyle/>
          <a:p>
            <a:pPr>
              <a:defRPr/>
            </a:pPr>
            <a:endParaRPr lang="en-US">
              <a:solidFill>
                <a:srgbClr val="003366"/>
              </a:solidFill>
            </a:endParaRPr>
          </a:p>
        </p:txBody>
      </p:sp>
      <p:sp>
        <p:nvSpPr>
          <p:cNvPr id="6" name="Slide Number Placeholder 5"/>
          <p:cNvSpPr>
            <a:spLocks noGrp="1"/>
          </p:cNvSpPr>
          <p:nvPr>
            <p:ph type="sldNum" sz="quarter" idx="12"/>
          </p:nvPr>
        </p:nvSpPr>
        <p:spPr/>
        <p:txBody>
          <a:bodyPr/>
          <a:lstStyle/>
          <a:p>
            <a:pPr>
              <a:defRPr/>
            </a:pPr>
            <a:fld id="{971945B4-C6B3-4413-9656-3D4681672763}" type="slidenum">
              <a:rPr lang="en-US" smtClean="0"/>
              <a:pPr>
                <a:defRPr/>
              </a:pPr>
              <a:t>‹#›</a:t>
            </a:fld>
            <a:endParaRPr lang="en-US"/>
          </a:p>
        </p:txBody>
      </p:sp>
    </p:spTree>
    <p:extLst>
      <p:ext uri="{BB962C8B-B14F-4D97-AF65-F5344CB8AC3E}">
        <p14:creationId xmlns:p14="http://schemas.microsoft.com/office/powerpoint/2010/main" val="3240147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3366"/>
              </a:solidFill>
            </a:endParaRPr>
          </a:p>
        </p:txBody>
      </p:sp>
      <p:sp>
        <p:nvSpPr>
          <p:cNvPr id="5" name="Footer Placeholder 4"/>
          <p:cNvSpPr>
            <a:spLocks noGrp="1"/>
          </p:cNvSpPr>
          <p:nvPr>
            <p:ph type="ftr" sz="quarter" idx="11"/>
          </p:nvPr>
        </p:nvSpPr>
        <p:spPr/>
        <p:txBody>
          <a:bodyPr/>
          <a:lstStyle/>
          <a:p>
            <a:pPr>
              <a:defRPr/>
            </a:pPr>
            <a:endParaRPr lang="en-US">
              <a:solidFill>
                <a:srgbClr val="003366"/>
              </a:solidFill>
            </a:endParaRPr>
          </a:p>
        </p:txBody>
      </p:sp>
      <p:sp>
        <p:nvSpPr>
          <p:cNvPr id="6" name="Slide Number Placeholder 5"/>
          <p:cNvSpPr>
            <a:spLocks noGrp="1"/>
          </p:cNvSpPr>
          <p:nvPr>
            <p:ph type="sldNum" sz="quarter" idx="12"/>
          </p:nvPr>
        </p:nvSpPr>
        <p:spPr/>
        <p:txBody>
          <a:bodyPr/>
          <a:lstStyle/>
          <a:p>
            <a:pPr>
              <a:defRPr/>
            </a:pPr>
            <a:fld id="{FAD4874B-8C1E-4BA0-AFF1-D40CF66E2566}" type="slidenum">
              <a:rPr lang="en-US" smtClean="0"/>
              <a:pPr>
                <a:defRPr/>
              </a:pPr>
              <a:t>‹#›</a:t>
            </a:fld>
            <a:endParaRPr lang="en-US"/>
          </a:p>
        </p:txBody>
      </p:sp>
    </p:spTree>
    <p:extLst>
      <p:ext uri="{BB962C8B-B14F-4D97-AF65-F5344CB8AC3E}">
        <p14:creationId xmlns:p14="http://schemas.microsoft.com/office/powerpoint/2010/main" val="16284034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003366"/>
              </a:solidFill>
            </a:endParaRPr>
          </a:p>
        </p:txBody>
      </p:sp>
      <p:sp>
        <p:nvSpPr>
          <p:cNvPr id="6" name="Slide Number Placeholder 5"/>
          <p:cNvSpPr>
            <a:spLocks noGrp="1"/>
          </p:cNvSpPr>
          <p:nvPr>
            <p:ph type="sldNum" sz="quarter" idx="12"/>
          </p:nvPr>
        </p:nvSpPr>
        <p:spPr/>
        <p:txBody>
          <a:bodyPr/>
          <a:lstStyle/>
          <a:p>
            <a:pPr>
              <a:defRPr/>
            </a:pPr>
            <a:fld id="{D958807F-EA26-47A7-A3A5-D4AF023C73BF}" type="slidenum">
              <a:rPr lang="en-US" smtClean="0"/>
              <a:pPr>
                <a:defRPr/>
              </a:pPr>
              <a:t>‹#›</a:t>
            </a:fld>
            <a:endParaRPr lang="en-US"/>
          </a:p>
        </p:txBody>
      </p:sp>
    </p:spTree>
    <p:extLst>
      <p:ext uri="{BB962C8B-B14F-4D97-AF65-F5344CB8AC3E}">
        <p14:creationId xmlns:p14="http://schemas.microsoft.com/office/powerpoint/2010/main" val="27603510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3366"/>
              </a:solidFill>
            </a:endParaRPr>
          </a:p>
        </p:txBody>
      </p:sp>
      <p:sp>
        <p:nvSpPr>
          <p:cNvPr id="5" name="Footer Placeholder 4"/>
          <p:cNvSpPr>
            <a:spLocks noGrp="1"/>
          </p:cNvSpPr>
          <p:nvPr>
            <p:ph type="ftr" sz="quarter" idx="11"/>
          </p:nvPr>
        </p:nvSpPr>
        <p:spPr/>
        <p:txBody>
          <a:bodyPr/>
          <a:lstStyle/>
          <a:p>
            <a:pPr>
              <a:defRPr/>
            </a:pPr>
            <a:endParaRPr lang="en-US">
              <a:solidFill>
                <a:srgbClr val="003366"/>
              </a:solidFill>
            </a:endParaRPr>
          </a:p>
        </p:txBody>
      </p:sp>
      <p:sp>
        <p:nvSpPr>
          <p:cNvPr id="6" name="Slide Number Placeholder 5"/>
          <p:cNvSpPr>
            <a:spLocks noGrp="1"/>
          </p:cNvSpPr>
          <p:nvPr>
            <p:ph type="sldNum" sz="quarter" idx="12"/>
          </p:nvPr>
        </p:nvSpPr>
        <p:spPr/>
        <p:txBody>
          <a:bodyPr/>
          <a:lstStyle/>
          <a:p>
            <a:pPr>
              <a:defRPr/>
            </a:pPr>
            <a:fld id="{3AEBD1E4-EC09-4A36-A34A-224E325C6A39}" type="slidenum">
              <a:rPr lang="en-US" smtClean="0"/>
              <a:pPr>
                <a:defRPr/>
              </a:pPr>
              <a:t>‹#›</a:t>
            </a:fld>
            <a:endParaRPr lang="en-US"/>
          </a:p>
        </p:txBody>
      </p:sp>
    </p:spTree>
    <p:extLst>
      <p:ext uri="{BB962C8B-B14F-4D97-AF65-F5344CB8AC3E}">
        <p14:creationId xmlns:p14="http://schemas.microsoft.com/office/powerpoint/2010/main" val="13880557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003366"/>
              </a:solidFill>
            </a:endParaRPr>
          </a:p>
        </p:txBody>
      </p:sp>
      <p:sp>
        <p:nvSpPr>
          <p:cNvPr id="5" name="Footer Placeholder 4"/>
          <p:cNvSpPr>
            <a:spLocks noGrp="1"/>
          </p:cNvSpPr>
          <p:nvPr>
            <p:ph type="ftr" sz="quarter" idx="11"/>
          </p:nvPr>
        </p:nvSpPr>
        <p:spPr/>
        <p:txBody>
          <a:bodyPr/>
          <a:lstStyle/>
          <a:p>
            <a:pPr>
              <a:defRPr/>
            </a:pPr>
            <a:endParaRPr lang="en-US">
              <a:solidFill>
                <a:srgbClr val="003366"/>
              </a:solidFill>
            </a:endParaRPr>
          </a:p>
        </p:txBody>
      </p:sp>
      <p:sp>
        <p:nvSpPr>
          <p:cNvPr id="6" name="Slide Number Placeholder 5"/>
          <p:cNvSpPr>
            <a:spLocks noGrp="1"/>
          </p:cNvSpPr>
          <p:nvPr>
            <p:ph type="sldNum" sz="quarter" idx="12"/>
          </p:nvPr>
        </p:nvSpPr>
        <p:spPr/>
        <p:txBody>
          <a:bodyPr/>
          <a:lstStyle/>
          <a:p>
            <a:pPr>
              <a:defRPr/>
            </a:pPr>
            <a:fld id="{965D8F6C-1F4F-41BF-A38A-B35D0173EEFB}" type="slidenum">
              <a:rPr lang="en-US" smtClean="0"/>
              <a:pPr>
                <a:defRPr/>
              </a:pPr>
              <a:t>‹#›</a:t>
            </a:fld>
            <a:endParaRPr lang="en-US"/>
          </a:p>
        </p:txBody>
      </p:sp>
    </p:spTree>
    <p:extLst>
      <p:ext uri="{BB962C8B-B14F-4D97-AF65-F5344CB8AC3E}">
        <p14:creationId xmlns:p14="http://schemas.microsoft.com/office/powerpoint/2010/main" val="14984062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solidFill>
                <a:srgbClr val="003366"/>
              </a:solidFill>
            </a:endParaRPr>
          </a:p>
        </p:txBody>
      </p:sp>
      <p:sp>
        <p:nvSpPr>
          <p:cNvPr id="6" name="Footer Placeholder 5"/>
          <p:cNvSpPr>
            <a:spLocks noGrp="1"/>
          </p:cNvSpPr>
          <p:nvPr>
            <p:ph type="ftr" sz="quarter" idx="11"/>
          </p:nvPr>
        </p:nvSpPr>
        <p:spPr/>
        <p:txBody>
          <a:bodyPr/>
          <a:lstStyle/>
          <a:p>
            <a:pPr>
              <a:defRPr/>
            </a:pPr>
            <a:endParaRPr lang="en-US">
              <a:solidFill>
                <a:srgbClr val="003366"/>
              </a:solidFill>
            </a:endParaRPr>
          </a:p>
        </p:txBody>
      </p:sp>
      <p:sp>
        <p:nvSpPr>
          <p:cNvPr id="7" name="Slide Number Placeholder 6"/>
          <p:cNvSpPr>
            <a:spLocks noGrp="1"/>
          </p:cNvSpPr>
          <p:nvPr>
            <p:ph type="sldNum" sz="quarter" idx="12"/>
          </p:nvPr>
        </p:nvSpPr>
        <p:spPr/>
        <p:txBody>
          <a:bodyPr/>
          <a:lstStyle/>
          <a:p>
            <a:pPr>
              <a:defRPr/>
            </a:pPr>
            <a:fld id="{AA92D1AA-A82E-4B8E-B823-F5355D712F24}" type="slidenum">
              <a:rPr lang="en-US" smtClean="0"/>
              <a:pPr>
                <a:defRPr/>
              </a:pPr>
              <a:t>‹#›</a:t>
            </a:fld>
            <a:endParaRPr lang="en-US"/>
          </a:p>
        </p:txBody>
      </p:sp>
    </p:spTree>
    <p:extLst>
      <p:ext uri="{BB962C8B-B14F-4D97-AF65-F5344CB8AC3E}">
        <p14:creationId xmlns:p14="http://schemas.microsoft.com/office/powerpoint/2010/main" val="9398366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srgbClr val="003366"/>
              </a:solidFill>
            </a:endParaRPr>
          </a:p>
        </p:txBody>
      </p:sp>
      <p:sp>
        <p:nvSpPr>
          <p:cNvPr id="8" name="Footer Placeholder 7"/>
          <p:cNvSpPr>
            <a:spLocks noGrp="1"/>
          </p:cNvSpPr>
          <p:nvPr>
            <p:ph type="ftr" sz="quarter" idx="11"/>
          </p:nvPr>
        </p:nvSpPr>
        <p:spPr/>
        <p:txBody>
          <a:bodyPr/>
          <a:lstStyle/>
          <a:p>
            <a:pPr>
              <a:defRPr/>
            </a:pPr>
            <a:endParaRPr lang="en-US">
              <a:solidFill>
                <a:srgbClr val="003366"/>
              </a:solidFill>
            </a:endParaRPr>
          </a:p>
        </p:txBody>
      </p:sp>
      <p:sp>
        <p:nvSpPr>
          <p:cNvPr id="9" name="Slide Number Placeholder 8"/>
          <p:cNvSpPr>
            <a:spLocks noGrp="1"/>
          </p:cNvSpPr>
          <p:nvPr>
            <p:ph type="sldNum" sz="quarter" idx="12"/>
          </p:nvPr>
        </p:nvSpPr>
        <p:spPr/>
        <p:txBody>
          <a:bodyPr/>
          <a:lstStyle/>
          <a:p>
            <a:pPr>
              <a:defRPr/>
            </a:pPr>
            <a:fld id="{B100B358-743B-45B4-8F5C-EC90967FED4E}" type="slidenum">
              <a:rPr lang="en-US" smtClean="0"/>
              <a:pPr>
                <a:defRPr/>
              </a:pPr>
              <a:t>‹#›</a:t>
            </a:fld>
            <a:endParaRPr lang="en-US"/>
          </a:p>
        </p:txBody>
      </p:sp>
    </p:spTree>
    <p:extLst>
      <p:ext uri="{BB962C8B-B14F-4D97-AF65-F5344CB8AC3E}">
        <p14:creationId xmlns:p14="http://schemas.microsoft.com/office/powerpoint/2010/main" val="12178483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srgbClr val="003366"/>
              </a:solidFill>
            </a:endParaRPr>
          </a:p>
        </p:txBody>
      </p:sp>
      <p:sp>
        <p:nvSpPr>
          <p:cNvPr id="4" name="Footer Placeholder 3"/>
          <p:cNvSpPr>
            <a:spLocks noGrp="1"/>
          </p:cNvSpPr>
          <p:nvPr>
            <p:ph type="ftr" sz="quarter" idx="11"/>
          </p:nvPr>
        </p:nvSpPr>
        <p:spPr/>
        <p:txBody>
          <a:bodyPr/>
          <a:lstStyle/>
          <a:p>
            <a:pPr>
              <a:defRPr/>
            </a:pPr>
            <a:endParaRPr lang="en-US">
              <a:solidFill>
                <a:srgbClr val="003366"/>
              </a:solidFill>
            </a:endParaRPr>
          </a:p>
        </p:txBody>
      </p:sp>
      <p:sp>
        <p:nvSpPr>
          <p:cNvPr id="5" name="Slide Number Placeholder 4"/>
          <p:cNvSpPr>
            <a:spLocks noGrp="1"/>
          </p:cNvSpPr>
          <p:nvPr>
            <p:ph type="sldNum" sz="quarter" idx="12"/>
          </p:nvPr>
        </p:nvSpPr>
        <p:spPr/>
        <p:txBody>
          <a:bodyPr/>
          <a:lstStyle/>
          <a:p>
            <a:pPr>
              <a:defRPr/>
            </a:pPr>
            <a:fld id="{E5CB2E5A-E7BD-45CB-86C1-BBC358602FFF}" type="slidenum">
              <a:rPr lang="en-US" smtClean="0"/>
              <a:pPr>
                <a:defRPr/>
              </a:pPr>
              <a:t>‹#›</a:t>
            </a:fld>
            <a:endParaRPr lang="en-US"/>
          </a:p>
        </p:txBody>
      </p:sp>
    </p:spTree>
    <p:extLst>
      <p:ext uri="{BB962C8B-B14F-4D97-AF65-F5344CB8AC3E}">
        <p14:creationId xmlns:p14="http://schemas.microsoft.com/office/powerpoint/2010/main" val="29960412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03366"/>
              </a:solidFill>
            </a:endParaRPr>
          </a:p>
        </p:txBody>
      </p:sp>
      <p:sp>
        <p:nvSpPr>
          <p:cNvPr id="3" name="Footer Placeholder 2"/>
          <p:cNvSpPr>
            <a:spLocks noGrp="1"/>
          </p:cNvSpPr>
          <p:nvPr>
            <p:ph type="ftr" sz="quarter" idx="11"/>
          </p:nvPr>
        </p:nvSpPr>
        <p:spPr/>
        <p:txBody>
          <a:bodyPr/>
          <a:lstStyle/>
          <a:p>
            <a:pPr>
              <a:defRPr/>
            </a:pPr>
            <a:endParaRPr lang="en-US">
              <a:solidFill>
                <a:srgbClr val="003366"/>
              </a:solidFill>
            </a:endParaRPr>
          </a:p>
        </p:txBody>
      </p:sp>
      <p:sp>
        <p:nvSpPr>
          <p:cNvPr id="4" name="Slide Number Placeholder 3"/>
          <p:cNvSpPr>
            <a:spLocks noGrp="1"/>
          </p:cNvSpPr>
          <p:nvPr>
            <p:ph type="sldNum" sz="quarter" idx="12"/>
          </p:nvPr>
        </p:nvSpPr>
        <p:spPr/>
        <p:txBody>
          <a:bodyPr/>
          <a:lstStyle/>
          <a:p>
            <a:pPr>
              <a:defRPr/>
            </a:pPr>
            <a:fld id="{6B0A3A5F-1085-40F8-8BC2-CCF73C6E08DB}" type="slidenum">
              <a:rPr lang="en-US" smtClean="0"/>
              <a:pPr>
                <a:defRPr/>
              </a:pPr>
              <a:t>‹#›</a:t>
            </a:fld>
            <a:endParaRPr lang="en-US"/>
          </a:p>
        </p:txBody>
      </p:sp>
    </p:spTree>
    <p:extLst>
      <p:ext uri="{BB962C8B-B14F-4D97-AF65-F5344CB8AC3E}">
        <p14:creationId xmlns:p14="http://schemas.microsoft.com/office/powerpoint/2010/main" val="1546313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FB23B51C-D8A5-4BB2-9883-C5C7E9A93CE9}" type="slidenum">
              <a:rPr lang="en-US"/>
              <a:pPr>
                <a:defRPr/>
              </a:pPr>
              <a:t>‹#›</a:t>
            </a:fld>
            <a:endParaRPr lang="en-US"/>
          </a:p>
        </p:txBody>
      </p:sp>
    </p:spTree>
    <p:extLst>
      <p:ext uri="{BB962C8B-B14F-4D97-AF65-F5344CB8AC3E}">
        <p14:creationId xmlns:p14="http://schemas.microsoft.com/office/powerpoint/2010/main" val="447104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003366"/>
              </a:solidFill>
            </a:endParaRPr>
          </a:p>
        </p:txBody>
      </p:sp>
      <p:sp>
        <p:nvSpPr>
          <p:cNvPr id="6" name="Footer Placeholder 5"/>
          <p:cNvSpPr>
            <a:spLocks noGrp="1"/>
          </p:cNvSpPr>
          <p:nvPr>
            <p:ph type="ftr" sz="quarter" idx="11"/>
          </p:nvPr>
        </p:nvSpPr>
        <p:spPr/>
        <p:txBody>
          <a:bodyPr/>
          <a:lstStyle/>
          <a:p>
            <a:pPr>
              <a:defRPr/>
            </a:pPr>
            <a:endParaRPr lang="en-US">
              <a:solidFill>
                <a:srgbClr val="003366"/>
              </a:solidFill>
            </a:endParaRPr>
          </a:p>
        </p:txBody>
      </p:sp>
      <p:sp>
        <p:nvSpPr>
          <p:cNvPr id="7" name="Slide Number Placeholder 6"/>
          <p:cNvSpPr>
            <a:spLocks noGrp="1"/>
          </p:cNvSpPr>
          <p:nvPr>
            <p:ph type="sldNum" sz="quarter" idx="12"/>
          </p:nvPr>
        </p:nvSpPr>
        <p:spPr/>
        <p:txBody>
          <a:bodyPr/>
          <a:lstStyle/>
          <a:p>
            <a:pPr>
              <a:defRPr/>
            </a:pPr>
            <a:fld id="{40A71771-007E-470C-9CE4-F7CF0CAA51BE}" type="slidenum">
              <a:rPr lang="en-US" smtClean="0"/>
              <a:pPr>
                <a:defRPr/>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43117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endParaRPr lang="en-US">
              <a:solidFill>
                <a:srgbClr val="003366"/>
              </a:solidFill>
            </a:endParaRPr>
          </a:p>
        </p:txBody>
      </p:sp>
      <p:sp>
        <p:nvSpPr>
          <p:cNvPr id="9" name="Slide Number Placeholder 8"/>
          <p:cNvSpPr>
            <a:spLocks noGrp="1"/>
          </p:cNvSpPr>
          <p:nvPr>
            <p:ph type="sldNum" sz="quarter" idx="11"/>
          </p:nvPr>
        </p:nvSpPr>
        <p:spPr/>
        <p:txBody>
          <a:bodyPr/>
          <a:lstStyle/>
          <a:p>
            <a:pPr>
              <a:defRPr/>
            </a:pPr>
            <a:fld id="{1E391EE1-D18D-4FF3-9C20-15D47B51F4B2}" type="slidenum">
              <a:rPr lang="en-US" smtClean="0"/>
              <a:pPr>
                <a:defRPr/>
              </a:pPr>
              <a:t>‹#›</a:t>
            </a:fld>
            <a:endParaRPr lang="en-US"/>
          </a:p>
        </p:txBody>
      </p:sp>
      <p:sp>
        <p:nvSpPr>
          <p:cNvPr id="10" name="Footer Placeholder 9"/>
          <p:cNvSpPr>
            <a:spLocks noGrp="1"/>
          </p:cNvSpPr>
          <p:nvPr>
            <p:ph type="ftr" sz="quarter" idx="12"/>
          </p:nvPr>
        </p:nvSpPr>
        <p:spPr/>
        <p:txBody>
          <a:bodyPr/>
          <a:lstStyle/>
          <a:p>
            <a:pPr>
              <a:defRPr/>
            </a:pPr>
            <a:endParaRPr lang="en-US">
              <a:solidFill>
                <a:srgbClr val="003366"/>
              </a:solidFill>
            </a:endParaRPr>
          </a:p>
        </p:txBody>
      </p:sp>
    </p:spTree>
    <p:extLst>
      <p:ext uri="{BB962C8B-B14F-4D97-AF65-F5344CB8AC3E}">
        <p14:creationId xmlns:p14="http://schemas.microsoft.com/office/powerpoint/2010/main" val="8549807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3366"/>
              </a:solidFill>
            </a:endParaRPr>
          </a:p>
        </p:txBody>
      </p:sp>
      <p:sp>
        <p:nvSpPr>
          <p:cNvPr id="5" name="Footer Placeholder 4"/>
          <p:cNvSpPr>
            <a:spLocks noGrp="1"/>
          </p:cNvSpPr>
          <p:nvPr>
            <p:ph type="ftr" sz="quarter" idx="11"/>
          </p:nvPr>
        </p:nvSpPr>
        <p:spPr/>
        <p:txBody>
          <a:bodyPr/>
          <a:lstStyle/>
          <a:p>
            <a:pPr>
              <a:defRPr/>
            </a:pPr>
            <a:endParaRPr lang="en-US">
              <a:solidFill>
                <a:srgbClr val="003366"/>
              </a:solidFill>
            </a:endParaRPr>
          </a:p>
        </p:txBody>
      </p:sp>
      <p:sp>
        <p:nvSpPr>
          <p:cNvPr id="6" name="Slide Number Placeholder 5"/>
          <p:cNvSpPr>
            <a:spLocks noGrp="1"/>
          </p:cNvSpPr>
          <p:nvPr>
            <p:ph type="sldNum" sz="quarter" idx="12"/>
          </p:nvPr>
        </p:nvSpPr>
        <p:spPr/>
        <p:txBody>
          <a:bodyPr/>
          <a:lstStyle/>
          <a:p>
            <a:pPr>
              <a:defRPr/>
            </a:pPr>
            <a:fld id="{971945B4-C6B3-4413-9656-3D4681672763}" type="slidenum">
              <a:rPr lang="en-US" smtClean="0"/>
              <a:pPr>
                <a:defRPr/>
              </a:pPr>
              <a:t>‹#›</a:t>
            </a:fld>
            <a:endParaRPr lang="en-US"/>
          </a:p>
        </p:txBody>
      </p:sp>
    </p:spTree>
    <p:extLst>
      <p:ext uri="{BB962C8B-B14F-4D97-AF65-F5344CB8AC3E}">
        <p14:creationId xmlns:p14="http://schemas.microsoft.com/office/powerpoint/2010/main" val="41779347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3366"/>
              </a:solidFill>
            </a:endParaRPr>
          </a:p>
        </p:txBody>
      </p:sp>
      <p:sp>
        <p:nvSpPr>
          <p:cNvPr id="5" name="Footer Placeholder 4"/>
          <p:cNvSpPr>
            <a:spLocks noGrp="1"/>
          </p:cNvSpPr>
          <p:nvPr>
            <p:ph type="ftr" sz="quarter" idx="11"/>
          </p:nvPr>
        </p:nvSpPr>
        <p:spPr/>
        <p:txBody>
          <a:bodyPr/>
          <a:lstStyle/>
          <a:p>
            <a:pPr>
              <a:defRPr/>
            </a:pPr>
            <a:endParaRPr lang="en-US">
              <a:solidFill>
                <a:srgbClr val="003366"/>
              </a:solidFill>
            </a:endParaRPr>
          </a:p>
        </p:txBody>
      </p:sp>
      <p:sp>
        <p:nvSpPr>
          <p:cNvPr id="6" name="Slide Number Placeholder 5"/>
          <p:cNvSpPr>
            <a:spLocks noGrp="1"/>
          </p:cNvSpPr>
          <p:nvPr>
            <p:ph type="sldNum" sz="quarter" idx="12"/>
          </p:nvPr>
        </p:nvSpPr>
        <p:spPr/>
        <p:txBody>
          <a:bodyPr/>
          <a:lstStyle/>
          <a:p>
            <a:pPr>
              <a:defRPr/>
            </a:pPr>
            <a:fld id="{FAD4874B-8C1E-4BA0-AFF1-D40CF66E2566}" type="slidenum">
              <a:rPr lang="en-US" smtClean="0"/>
              <a:pPr>
                <a:defRPr/>
              </a:pPr>
              <a:t>‹#›</a:t>
            </a:fld>
            <a:endParaRPr lang="en-US"/>
          </a:p>
        </p:txBody>
      </p:sp>
    </p:spTree>
    <p:extLst>
      <p:ext uri="{BB962C8B-B14F-4D97-AF65-F5344CB8AC3E}">
        <p14:creationId xmlns:p14="http://schemas.microsoft.com/office/powerpoint/2010/main" val="21919898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003366"/>
              </a:solidFill>
            </a:endParaRPr>
          </a:p>
        </p:txBody>
      </p:sp>
      <p:sp>
        <p:nvSpPr>
          <p:cNvPr id="6" name="Slide Number Placeholder 5"/>
          <p:cNvSpPr>
            <a:spLocks noGrp="1"/>
          </p:cNvSpPr>
          <p:nvPr>
            <p:ph type="sldNum" sz="quarter" idx="12"/>
          </p:nvPr>
        </p:nvSpPr>
        <p:spPr/>
        <p:txBody>
          <a:bodyPr/>
          <a:lstStyle/>
          <a:p>
            <a:pPr>
              <a:defRPr/>
            </a:pPr>
            <a:fld id="{D958807F-EA26-47A7-A3A5-D4AF023C73BF}" type="slidenum">
              <a:rPr lang="en-US" smtClean="0"/>
              <a:pPr>
                <a:defRPr/>
              </a:pPr>
              <a:t>‹#›</a:t>
            </a:fld>
            <a:endParaRPr lang="en-US"/>
          </a:p>
        </p:txBody>
      </p:sp>
    </p:spTree>
    <p:extLst>
      <p:ext uri="{BB962C8B-B14F-4D97-AF65-F5344CB8AC3E}">
        <p14:creationId xmlns:p14="http://schemas.microsoft.com/office/powerpoint/2010/main" val="31966986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3366"/>
              </a:solidFill>
            </a:endParaRPr>
          </a:p>
        </p:txBody>
      </p:sp>
      <p:sp>
        <p:nvSpPr>
          <p:cNvPr id="5" name="Footer Placeholder 4"/>
          <p:cNvSpPr>
            <a:spLocks noGrp="1"/>
          </p:cNvSpPr>
          <p:nvPr>
            <p:ph type="ftr" sz="quarter" idx="11"/>
          </p:nvPr>
        </p:nvSpPr>
        <p:spPr/>
        <p:txBody>
          <a:bodyPr/>
          <a:lstStyle/>
          <a:p>
            <a:pPr>
              <a:defRPr/>
            </a:pPr>
            <a:endParaRPr lang="en-US">
              <a:solidFill>
                <a:srgbClr val="003366"/>
              </a:solidFill>
            </a:endParaRPr>
          </a:p>
        </p:txBody>
      </p:sp>
      <p:sp>
        <p:nvSpPr>
          <p:cNvPr id="6" name="Slide Number Placeholder 5"/>
          <p:cNvSpPr>
            <a:spLocks noGrp="1"/>
          </p:cNvSpPr>
          <p:nvPr>
            <p:ph type="sldNum" sz="quarter" idx="12"/>
          </p:nvPr>
        </p:nvSpPr>
        <p:spPr/>
        <p:txBody>
          <a:bodyPr/>
          <a:lstStyle/>
          <a:p>
            <a:pPr>
              <a:defRPr/>
            </a:pPr>
            <a:fld id="{3AEBD1E4-EC09-4A36-A34A-224E325C6A39}" type="slidenum">
              <a:rPr lang="en-US" smtClean="0"/>
              <a:pPr>
                <a:defRPr/>
              </a:pPr>
              <a:t>‹#›</a:t>
            </a:fld>
            <a:endParaRPr lang="en-US"/>
          </a:p>
        </p:txBody>
      </p:sp>
    </p:spTree>
    <p:extLst>
      <p:ext uri="{BB962C8B-B14F-4D97-AF65-F5344CB8AC3E}">
        <p14:creationId xmlns:p14="http://schemas.microsoft.com/office/powerpoint/2010/main" val="32181258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003366"/>
              </a:solidFill>
            </a:endParaRPr>
          </a:p>
        </p:txBody>
      </p:sp>
      <p:sp>
        <p:nvSpPr>
          <p:cNvPr id="5" name="Footer Placeholder 4"/>
          <p:cNvSpPr>
            <a:spLocks noGrp="1"/>
          </p:cNvSpPr>
          <p:nvPr>
            <p:ph type="ftr" sz="quarter" idx="11"/>
          </p:nvPr>
        </p:nvSpPr>
        <p:spPr/>
        <p:txBody>
          <a:bodyPr/>
          <a:lstStyle/>
          <a:p>
            <a:pPr>
              <a:defRPr/>
            </a:pPr>
            <a:endParaRPr lang="en-US">
              <a:solidFill>
                <a:srgbClr val="003366"/>
              </a:solidFill>
            </a:endParaRPr>
          </a:p>
        </p:txBody>
      </p:sp>
      <p:sp>
        <p:nvSpPr>
          <p:cNvPr id="6" name="Slide Number Placeholder 5"/>
          <p:cNvSpPr>
            <a:spLocks noGrp="1"/>
          </p:cNvSpPr>
          <p:nvPr>
            <p:ph type="sldNum" sz="quarter" idx="12"/>
          </p:nvPr>
        </p:nvSpPr>
        <p:spPr/>
        <p:txBody>
          <a:bodyPr/>
          <a:lstStyle/>
          <a:p>
            <a:pPr>
              <a:defRPr/>
            </a:pPr>
            <a:fld id="{965D8F6C-1F4F-41BF-A38A-B35D0173EEFB}" type="slidenum">
              <a:rPr lang="en-US" smtClean="0"/>
              <a:pPr>
                <a:defRPr/>
              </a:pPr>
              <a:t>‹#›</a:t>
            </a:fld>
            <a:endParaRPr lang="en-US"/>
          </a:p>
        </p:txBody>
      </p:sp>
    </p:spTree>
    <p:extLst>
      <p:ext uri="{BB962C8B-B14F-4D97-AF65-F5344CB8AC3E}">
        <p14:creationId xmlns:p14="http://schemas.microsoft.com/office/powerpoint/2010/main" val="6920181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solidFill>
                <a:srgbClr val="003366"/>
              </a:solidFill>
            </a:endParaRPr>
          </a:p>
        </p:txBody>
      </p:sp>
      <p:sp>
        <p:nvSpPr>
          <p:cNvPr id="6" name="Footer Placeholder 5"/>
          <p:cNvSpPr>
            <a:spLocks noGrp="1"/>
          </p:cNvSpPr>
          <p:nvPr>
            <p:ph type="ftr" sz="quarter" idx="11"/>
          </p:nvPr>
        </p:nvSpPr>
        <p:spPr/>
        <p:txBody>
          <a:bodyPr/>
          <a:lstStyle/>
          <a:p>
            <a:pPr>
              <a:defRPr/>
            </a:pPr>
            <a:endParaRPr lang="en-US">
              <a:solidFill>
                <a:srgbClr val="003366"/>
              </a:solidFill>
            </a:endParaRPr>
          </a:p>
        </p:txBody>
      </p:sp>
      <p:sp>
        <p:nvSpPr>
          <p:cNvPr id="7" name="Slide Number Placeholder 6"/>
          <p:cNvSpPr>
            <a:spLocks noGrp="1"/>
          </p:cNvSpPr>
          <p:nvPr>
            <p:ph type="sldNum" sz="quarter" idx="12"/>
          </p:nvPr>
        </p:nvSpPr>
        <p:spPr/>
        <p:txBody>
          <a:bodyPr/>
          <a:lstStyle/>
          <a:p>
            <a:pPr>
              <a:defRPr/>
            </a:pPr>
            <a:fld id="{AA92D1AA-A82E-4B8E-B823-F5355D712F24}" type="slidenum">
              <a:rPr lang="en-US" smtClean="0"/>
              <a:pPr>
                <a:defRPr/>
              </a:pPr>
              <a:t>‹#›</a:t>
            </a:fld>
            <a:endParaRPr lang="en-US"/>
          </a:p>
        </p:txBody>
      </p:sp>
    </p:spTree>
    <p:extLst>
      <p:ext uri="{BB962C8B-B14F-4D97-AF65-F5344CB8AC3E}">
        <p14:creationId xmlns:p14="http://schemas.microsoft.com/office/powerpoint/2010/main" val="18338383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srgbClr val="003366"/>
              </a:solidFill>
            </a:endParaRPr>
          </a:p>
        </p:txBody>
      </p:sp>
      <p:sp>
        <p:nvSpPr>
          <p:cNvPr id="8" name="Footer Placeholder 7"/>
          <p:cNvSpPr>
            <a:spLocks noGrp="1"/>
          </p:cNvSpPr>
          <p:nvPr>
            <p:ph type="ftr" sz="quarter" idx="11"/>
          </p:nvPr>
        </p:nvSpPr>
        <p:spPr/>
        <p:txBody>
          <a:bodyPr/>
          <a:lstStyle/>
          <a:p>
            <a:pPr>
              <a:defRPr/>
            </a:pPr>
            <a:endParaRPr lang="en-US">
              <a:solidFill>
                <a:srgbClr val="003366"/>
              </a:solidFill>
            </a:endParaRPr>
          </a:p>
        </p:txBody>
      </p:sp>
      <p:sp>
        <p:nvSpPr>
          <p:cNvPr id="9" name="Slide Number Placeholder 8"/>
          <p:cNvSpPr>
            <a:spLocks noGrp="1"/>
          </p:cNvSpPr>
          <p:nvPr>
            <p:ph type="sldNum" sz="quarter" idx="12"/>
          </p:nvPr>
        </p:nvSpPr>
        <p:spPr/>
        <p:txBody>
          <a:bodyPr/>
          <a:lstStyle/>
          <a:p>
            <a:pPr>
              <a:defRPr/>
            </a:pPr>
            <a:fld id="{B100B358-743B-45B4-8F5C-EC90967FED4E}" type="slidenum">
              <a:rPr lang="en-US" smtClean="0"/>
              <a:pPr>
                <a:defRPr/>
              </a:pPr>
              <a:t>‹#›</a:t>
            </a:fld>
            <a:endParaRPr lang="en-US"/>
          </a:p>
        </p:txBody>
      </p:sp>
    </p:spTree>
    <p:extLst>
      <p:ext uri="{BB962C8B-B14F-4D97-AF65-F5344CB8AC3E}">
        <p14:creationId xmlns:p14="http://schemas.microsoft.com/office/powerpoint/2010/main" val="3578855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srgbClr val="003366"/>
              </a:solidFill>
            </a:endParaRPr>
          </a:p>
        </p:txBody>
      </p:sp>
      <p:sp>
        <p:nvSpPr>
          <p:cNvPr id="4" name="Footer Placeholder 3"/>
          <p:cNvSpPr>
            <a:spLocks noGrp="1"/>
          </p:cNvSpPr>
          <p:nvPr>
            <p:ph type="ftr" sz="quarter" idx="11"/>
          </p:nvPr>
        </p:nvSpPr>
        <p:spPr/>
        <p:txBody>
          <a:bodyPr/>
          <a:lstStyle/>
          <a:p>
            <a:pPr>
              <a:defRPr/>
            </a:pPr>
            <a:endParaRPr lang="en-US">
              <a:solidFill>
                <a:srgbClr val="003366"/>
              </a:solidFill>
            </a:endParaRPr>
          </a:p>
        </p:txBody>
      </p:sp>
      <p:sp>
        <p:nvSpPr>
          <p:cNvPr id="5" name="Slide Number Placeholder 4"/>
          <p:cNvSpPr>
            <a:spLocks noGrp="1"/>
          </p:cNvSpPr>
          <p:nvPr>
            <p:ph type="sldNum" sz="quarter" idx="12"/>
          </p:nvPr>
        </p:nvSpPr>
        <p:spPr/>
        <p:txBody>
          <a:bodyPr/>
          <a:lstStyle/>
          <a:p>
            <a:pPr>
              <a:defRPr/>
            </a:pPr>
            <a:fld id="{E5CB2E5A-E7BD-45CB-86C1-BBC358602FFF}" type="slidenum">
              <a:rPr lang="en-US" smtClean="0"/>
              <a:pPr>
                <a:defRPr/>
              </a:pPr>
              <a:t>‹#›</a:t>
            </a:fld>
            <a:endParaRPr lang="en-US"/>
          </a:p>
        </p:txBody>
      </p:sp>
    </p:spTree>
    <p:extLst>
      <p:ext uri="{BB962C8B-B14F-4D97-AF65-F5344CB8AC3E}">
        <p14:creationId xmlns:p14="http://schemas.microsoft.com/office/powerpoint/2010/main" val="4055180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C89B4EF6-1592-4CFE-9D5F-E02E137117B0}" type="slidenum">
              <a:rPr lang="en-US"/>
              <a:pPr>
                <a:defRPr/>
              </a:pPr>
              <a:t>‹#›</a:t>
            </a:fld>
            <a:endParaRPr lang="en-US"/>
          </a:p>
        </p:txBody>
      </p:sp>
    </p:spTree>
    <p:extLst>
      <p:ext uri="{BB962C8B-B14F-4D97-AF65-F5344CB8AC3E}">
        <p14:creationId xmlns:p14="http://schemas.microsoft.com/office/powerpoint/2010/main" val="29238811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03366"/>
              </a:solidFill>
            </a:endParaRPr>
          </a:p>
        </p:txBody>
      </p:sp>
      <p:sp>
        <p:nvSpPr>
          <p:cNvPr id="3" name="Footer Placeholder 2"/>
          <p:cNvSpPr>
            <a:spLocks noGrp="1"/>
          </p:cNvSpPr>
          <p:nvPr>
            <p:ph type="ftr" sz="quarter" idx="11"/>
          </p:nvPr>
        </p:nvSpPr>
        <p:spPr/>
        <p:txBody>
          <a:bodyPr/>
          <a:lstStyle/>
          <a:p>
            <a:pPr>
              <a:defRPr/>
            </a:pPr>
            <a:endParaRPr lang="en-US">
              <a:solidFill>
                <a:srgbClr val="003366"/>
              </a:solidFill>
            </a:endParaRPr>
          </a:p>
        </p:txBody>
      </p:sp>
      <p:sp>
        <p:nvSpPr>
          <p:cNvPr id="4" name="Slide Number Placeholder 3"/>
          <p:cNvSpPr>
            <a:spLocks noGrp="1"/>
          </p:cNvSpPr>
          <p:nvPr>
            <p:ph type="sldNum" sz="quarter" idx="12"/>
          </p:nvPr>
        </p:nvSpPr>
        <p:spPr/>
        <p:txBody>
          <a:bodyPr/>
          <a:lstStyle/>
          <a:p>
            <a:pPr>
              <a:defRPr/>
            </a:pPr>
            <a:fld id="{6B0A3A5F-1085-40F8-8BC2-CCF73C6E08DB}" type="slidenum">
              <a:rPr lang="en-US" smtClean="0"/>
              <a:pPr>
                <a:defRPr/>
              </a:pPr>
              <a:t>‹#›</a:t>
            </a:fld>
            <a:endParaRPr lang="en-US"/>
          </a:p>
        </p:txBody>
      </p:sp>
    </p:spTree>
    <p:extLst>
      <p:ext uri="{BB962C8B-B14F-4D97-AF65-F5344CB8AC3E}">
        <p14:creationId xmlns:p14="http://schemas.microsoft.com/office/powerpoint/2010/main" val="12151954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003366"/>
              </a:solidFill>
            </a:endParaRPr>
          </a:p>
        </p:txBody>
      </p:sp>
      <p:sp>
        <p:nvSpPr>
          <p:cNvPr id="6" name="Footer Placeholder 5"/>
          <p:cNvSpPr>
            <a:spLocks noGrp="1"/>
          </p:cNvSpPr>
          <p:nvPr>
            <p:ph type="ftr" sz="quarter" idx="11"/>
          </p:nvPr>
        </p:nvSpPr>
        <p:spPr/>
        <p:txBody>
          <a:bodyPr/>
          <a:lstStyle/>
          <a:p>
            <a:pPr>
              <a:defRPr/>
            </a:pPr>
            <a:endParaRPr lang="en-US">
              <a:solidFill>
                <a:srgbClr val="003366"/>
              </a:solidFill>
            </a:endParaRPr>
          </a:p>
        </p:txBody>
      </p:sp>
      <p:sp>
        <p:nvSpPr>
          <p:cNvPr id="7" name="Slide Number Placeholder 6"/>
          <p:cNvSpPr>
            <a:spLocks noGrp="1"/>
          </p:cNvSpPr>
          <p:nvPr>
            <p:ph type="sldNum" sz="quarter" idx="12"/>
          </p:nvPr>
        </p:nvSpPr>
        <p:spPr/>
        <p:txBody>
          <a:bodyPr/>
          <a:lstStyle/>
          <a:p>
            <a:pPr>
              <a:defRPr/>
            </a:pPr>
            <a:fld id="{40A71771-007E-470C-9CE4-F7CF0CAA51BE}" type="slidenum">
              <a:rPr lang="en-US" smtClean="0"/>
              <a:pPr>
                <a:defRPr/>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82623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endParaRPr lang="en-US">
              <a:solidFill>
                <a:srgbClr val="003366"/>
              </a:solidFill>
            </a:endParaRPr>
          </a:p>
        </p:txBody>
      </p:sp>
      <p:sp>
        <p:nvSpPr>
          <p:cNvPr id="9" name="Slide Number Placeholder 8"/>
          <p:cNvSpPr>
            <a:spLocks noGrp="1"/>
          </p:cNvSpPr>
          <p:nvPr>
            <p:ph type="sldNum" sz="quarter" idx="11"/>
          </p:nvPr>
        </p:nvSpPr>
        <p:spPr/>
        <p:txBody>
          <a:bodyPr/>
          <a:lstStyle/>
          <a:p>
            <a:pPr>
              <a:defRPr/>
            </a:pPr>
            <a:fld id="{1E391EE1-D18D-4FF3-9C20-15D47B51F4B2}" type="slidenum">
              <a:rPr lang="en-US" smtClean="0"/>
              <a:pPr>
                <a:defRPr/>
              </a:pPr>
              <a:t>‹#›</a:t>
            </a:fld>
            <a:endParaRPr lang="en-US"/>
          </a:p>
        </p:txBody>
      </p:sp>
      <p:sp>
        <p:nvSpPr>
          <p:cNvPr id="10" name="Footer Placeholder 9"/>
          <p:cNvSpPr>
            <a:spLocks noGrp="1"/>
          </p:cNvSpPr>
          <p:nvPr>
            <p:ph type="ftr" sz="quarter" idx="12"/>
          </p:nvPr>
        </p:nvSpPr>
        <p:spPr/>
        <p:txBody>
          <a:bodyPr/>
          <a:lstStyle/>
          <a:p>
            <a:pPr>
              <a:defRPr/>
            </a:pPr>
            <a:endParaRPr lang="en-US">
              <a:solidFill>
                <a:srgbClr val="003366"/>
              </a:solidFill>
            </a:endParaRPr>
          </a:p>
        </p:txBody>
      </p:sp>
    </p:spTree>
    <p:extLst>
      <p:ext uri="{BB962C8B-B14F-4D97-AF65-F5344CB8AC3E}">
        <p14:creationId xmlns:p14="http://schemas.microsoft.com/office/powerpoint/2010/main" val="33241306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3366"/>
              </a:solidFill>
            </a:endParaRPr>
          </a:p>
        </p:txBody>
      </p:sp>
      <p:sp>
        <p:nvSpPr>
          <p:cNvPr id="5" name="Footer Placeholder 4"/>
          <p:cNvSpPr>
            <a:spLocks noGrp="1"/>
          </p:cNvSpPr>
          <p:nvPr>
            <p:ph type="ftr" sz="quarter" idx="11"/>
          </p:nvPr>
        </p:nvSpPr>
        <p:spPr/>
        <p:txBody>
          <a:bodyPr/>
          <a:lstStyle/>
          <a:p>
            <a:pPr>
              <a:defRPr/>
            </a:pPr>
            <a:endParaRPr lang="en-US">
              <a:solidFill>
                <a:srgbClr val="003366"/>
              </a:solidFill>
            </a:endParaRPr>
          </a:p>
        </p:txBody>
      </p:sp>
      <p:sp>
        <p:nvSpPr>
          <p:cNvPr id="6" name="Slide Number Placeholder 5"/>
          <p:cNvSpPr>
            <a:spLocks noGrp="1"/>
          </p:cNvSpPr>
          <p:nvPr>
            <p:ph type="sldNum" sz="quarter" idx="12"/>
          </p:nvPr>
        </p:nvSpPr>
        <p:spPr/>
        <p:txBody>
          <a:bodyPr/>
          <a:lstStyle/>
          <a:p>
            <a:pPr>
              <a:defRPr/>
            </a:pPr>
            <a:fld id="{971945B4-C6B3-4413-9656-3D4681672763}" type="slidenum">
              <a:rPr lang="en-US" smtClean="0"/>
              <a:pPr>
                <a:defRPr/>
              </a:pPr>
              <a:t>‹#›</a:t>
            </a:fld>
            <a:endParaRPr lang="en-US"/>
          </a:p>
        </p:txBody>
      </p:sp>
    </p:spTree>
    <p:extLst>
      <p:ext uri="{BB962C8B-B14F-4D97-AF65-F5344CB8AC3E}">
        <p14:creationId xmlns:p14="http://schemas.microsoft.com/office/powerpoint/2010/main" val="22694217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3366"/>
              </a:solidFill>
            </a:endParaRPr>
          </a:p>
        </p:txBody>
      </p:sp>
      <p:sp>
        <p:nvSpPr>
          <p:cNvPr id="5" name="Footer Placeholder 4"/>
          <p:cNvSpPr>
            <a:spLocks noGrp="1"/>
          </p:cNvSpPr>
          <p:nvPr>
            <p:ph type="ftr" sz="quarter" idx="11"/>
          </p:nvPr>
        </p:nvSpPr>
        <p:spPr/>
        <p:txBody>
          <a:bodyPr/>
          <a:lstStyle/>
          <a:p>
            <a:pPr>
              <a:defRPr/>
            </a:pPr>
            <a:endParaRPr lang="en-US">
              <a:solidFill>
                <a:srgbClr val="003366"/>
              </a:solidFill>
            </a:endParaRPr>
          </a:p>
        </p:txBody>
      </p:sp>
      <p:sp>
        <p:nvSpPr>
          <p:cNvPr id="6" name="Slide Number Placeholder 5"/>
          <p:cNvSpPr>
            <a:spLocks noGrp="1"/>
          </p:cNvSpPr>
          <p:nvPr>
            <p:ph type="sldNum" sz="quarter" idx="12"/>
          </p:nvPr>
        </p:nvSpPr>
        <p:spPr/>
        <p:txBody>
          <a:bodyPr/>
          <a:lstStyle/>
          <a:p>
            <a:pPr>
              <a:defRPr/>
            </a:pPr>
            <a:fld id="{FAD4874B-8C1E-4BA0-AFF1-D40CF66E2566}" type="slidenum">
              <a:rPr lang="en-US" smtClean="0"/>
              <a:pPr>
                <a:defRPr/>
              </a:pPr>
              <a:t>‹#›</a:t>
            </a:fld>
            <a:endParaRPr lang="en-US"/>
          </a:p>
        </p:txBody>
      </p:sp>
    </p:spTree>
    <p:extLst>
      <p:ext uri="{BB962C8B-B14F-4D97-AF65-F5344CB8AC3E}">
        <p14:creationId xmlns:p14="http://schemas.microsoft.com/office/powerpoint/2010/main" val="1957028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61458A08-AB4C-4C93-A7D7-9794B3C361DA}" type="slidenum">
              <a:rPr lang="en-US"/>
              <a:pPr>
                <a:defRPr/>
              </a:pPr>
              <a:t>‹#›</a:t>
            </a:fld>
            <a:endParaRPr lang="en-US"/>
          </a:p>
        </p:txBody>
      </p:sp>
    </p:spTree>
    <p:extLst>
      <p:ext uri="{BB962C8B-B14F-4D97-AF65-F5344CB8AC3E}">
        <p14:creationId xmlns:p14="http://schemas.microsoft.com/office/powerpoint/2010/main" val="876675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00DD65C6-3DA2-4FDA-A928-620A07515603}" type="slidenum">
              <a:rPr lang="en-US"/>
              <a:pPr>
                <a:defRPr/>
              </a:pPr>
              <a:t>‹#›</a:t>
            </a:fld>
            <a:endParaRPr lang="en-US"/>
          </a:p>
        </p:txBody>
      </p:sp>
    </p:spTree>
    <p:extLst>
      <p:ext uri="{BB962C8B-B14F-4D97-AF65-F5344CB8AC3E}">
        <p14:creationId xmlns:p14="http://schemas.microsoft.com/office/powerpoint/2010/main" val="2886070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E91BEA09-6395-4413-89BD-0E35A27C18FA}" type="slidenum">
              <a:rPr lang="en-US"/>
              <a:pPr>
                <a:defRPr/>
              </a:pPr>
              <a:t>‹#›</a:t>
            </a:fld>
            <a:endParaRPr lang="en-US"/>
          </a:p>
        </p:txBody>
      </p:sp>
    </p:spTree>
    <p:extLst>
      <p:ext uri="{BB962C8B-B14F-4D97-AF65-F5344CB8AC3E}">
        <p14:creationId xmlns:p14="http://schemas.microsoft.com/office/powerpoint/2010/main" val="2621285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4"/>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5"/>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6"/>
          </p:nvPr>
        </p:nvSpPr>
        <p:spPr/>
        <p:txBody>
          <a:bodyPr/>
          <a:lstStyle>
            <a:lvl1pPr fontAlgn="auto">
              <a:spcBef>
                <a:spcPts val="0"/>
              </a:spcBef>
              <a:spcAft>
                <a:spcPts val="0"/>
              </a:spcAft>
              <a:defRPr/>
            </a:lvl1pPr>
          </a:lstStyle>
          <a:p>
            <a:pPr>
              <a:defRPr/>
            </a:pPr>
            <a:fld id="{3A8D3078-7FCE-411C-A034-59522C153833}" type="slidenum">
              <a:rPr lang="en-US"/>
              <a:pPr>
                <a:defRPr/>
              </a:pPr>
              <a:t>‹#›</a:t>
            </a:fld>
            <a:endParaRPr lang="en-US"/>
          </a:p>
        </p:txBody>
      </p:sp>
    </p:spTree>
    <p:extLst>
      <p:ext uri="{BB962C8B-B14F-4D97-AF65-F5344CB8AC3E}">
        <p14:creationId xmlns:p14="http://schemas.microsoft.com/office/powerpoint/2010/main" val="339166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7"/>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Slide Number Placeholder 8"/>
          <p:cNvSpPr>
            <a:spLocks noGrp="1"/>
          </p:cNvSpPr>
          <p:nvPr>
            <p:ph type="sldNum" sz="quarter" idx="11"/>
          </p:nvPr>
        </p:nvSpPr>
        <p:spPr/>
        <p:txBody>
          <a:bodyPr/>
          <a:lstStyle>
            <a:lvl1pPr fontAlgn="auto">
              <a:spcBef>
                <a:spcPts val="0"/>
              </a:spcBef>
              <a:spcAft>
                <a:spcPts val="0"/>
              </a:spcAft>
              <a:defRPr/>
            </a:lvl1pPr>
          </a:lstStyle>
          <a:p>
            <a:pPr>
              <a:defRPr/>
            </a:pPr>
            <a:fld id="{E0F1C2CF-29DE-495B-8711-84673BFC4C1A}" type="slidenum">
              <a:rPr lang="en-US"/>
              <a:pPr>
                <a:defRPr/>
              </a:pPr>
              <a:t>‹#›</a:t>
            </a:fld>
            <a:endParaRPr lang="en-US"/>
          </a:p>
        </p:txBody>
      </p:sp>
      <p:sp>
        <p:nvSpPr>
          <p:cNvPr id="7" name="Footer Placeholder 9"/>
          <p:cNvSpPr>
            <a:spLocks noGrp="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1566349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latin typeface="+mn-lt"/>
                <a:cs typeface="+mn-cs"/>
              </a:defRPr>
            </a:lvl1pPr>
          </a:lstStyle>
          <a:p>
            <a:pPr>
              <a:defRPr/>
            </a:pPr>
            <a:fld id="{C3A99424-2DA7-4888-8BE0-FF2E7BEC7E90}" type="slidenum">
              <a:rPr lang="en-US"/>
              <a:pPr>
                <a:defRPr/>
              </a:pPr>
              <a:t>‹#›</a:t>
            </a:fld>
            <a:endParaRPr lang="en-US"/>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a:defRPr sz="1200">
                <a:solidFill>
                  <a:srgbClr val="003366"/>
                </a:solidFill>
                <a:latin typeface="+mn-lt"/>
                <a:cs typeface="+mn-cs"/>
              </a:defRPr>
            </a:lvl1pPr>
          </a:lstStyle>
          <a:p>
            <a:pPr>
              <a:defRPr/>
            </a:pPr>
            <a:endParaRPr lang="en-US"/>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200">
                <a:solidFill>
                  <a:srgbClr val="003366"/>
                </a:solidFill>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D2CB6C"/>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B7EB9066-1ED9-4434-B497-35FCB3AF6529}" type="slidenum">
              <a:rPr lang="en-US" smtClean="0">
                <a:latin typeface="Calibri"/>
                <a:cs typeface="+mn-cs"/>
              </a:rPr>
              <a:pPr>
                <a:defRPr/>
              </a:pPr>
              <a:t>‹#›</a:t>
            </a:fld>
            <a:endParaRPr lang="en-US">
              <a:latin typeface="Calibri"/>
              <a:cs typeface="+mn-cs"/>
            </a:endParaRP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en-US">
              <a:solidFill>
                <a:srgbClr val="003366"/>
              </a:solidFill>
              <a:latin typeface="Calibri"/>
              <a:cs typeface="+mn-cs"/>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defRPr/>
            </a:pPr>
            <a:endParaRPr lang="en-US">
              <a:solidFill>
                <a:srgbClr val="003366"/>
              </a:solidFill>
              <a:latin typeface="Calibri"/>
              <a:cs typeface="+mn-cs"/>
            </a:endParaRPr>
          </a:p>
        </p:txBody>
      </p:sp>
    </p:spTree>
    <p:extLst>
      <p:ext uri="{BB962C8B-B14F-4D97-AF65-F5344CB8AC3E}">
        <p14:creationId xmlns:p14="http://schemas.microsoft.com/office/powerpoint/2010/main" val="133522210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B7EB9066-1ED9-4434-B497-35FCB3AF6529}" type="slidenum">
              <a:rPr lang="en-US" smtClean="0">
                <a:latin typeface="Calibri"/>
                <a:cs typeface="+mn-cs"/>
              </a:rPr>
              <a:pPr>
                <a:defRPr/>
              </a:pPr>
              <a:t>‹#›</a:t>
            </a:fld>
            <a:endParaRPr lang="en-US">
              <a:latin typeface="Calibri"/>
              <a:cs typeface="+mn-cs"/>
            </a:endParaRP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en-US">
              <a:solidFill>
                <a:srgbClr val="003366"/>
              </a:solidFill>
              <a:latin typeface="Calibri"/>
              <a:cs typeface="+mn-cs"/>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defRPr/>
            </a:pPr>
            <a:endParaRPr lang="en-US">
              <a:solidFill>
                <a:srgbClr val="003366"/>
              </a:solidFill>
              <a:latin typeface="Calibri"/>
              <a:cs typeface="+mn-cs"/>
            </a:endParaRPr>
          </a:p>
        </p:txBody>
      </p:sp>
    </p:spTree>
    <p:extLst>
      <p:ext uri="{BB962C8B-B14F-4D97-AF65-F5344CB8AC3E}">
        <p14:creationId xmlns:p14="http://schemas.microsoft.com/office/powerpoint/2010/main" val="4156598784"/>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B7EB9066-1ED9-4434-B497-35FCB3AF6529}" type="slidenum">
              <a:rPr lang="en-US" smtClean="0">
                <a:latin typeface="Calibri"/>
                <a:cs typeface="+mn-cs"/>
              </a:rPr>
              <a:pPr>
                <a:defRPr/>
              </a:pPr>
              <a:t>‹#›</a:t>
            </a:fld>
            <a:endParaRPr lang="en-US">
              <a:latin typeface="Calibri"/>
              <a:cs typeface="+mn-cs"/>
            </a:endParaRP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en-US">
              <a:solidFill>
                <a:srgbClr val="003366"/>
              </a:solidFill>
              <a:latin typeface="Calibri"/>
              <a:cs typeface="+mn-cs"/>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defRPr/>
            </a:pPr>
            <a:endParaRPr lang="en-US">
              <a:solidFill>
                <a:srgbClr val="003366"/>
              </a:solidFill>
              <a:latin typeface="Calibri"/>
              <a:cs typeface="+mn-cs"/>
            </a:endParaRPr>
          </a:p>
        </p:txBody>
      </p:sp>
    </p:spTree>
    <p:extLst>
      <p:ext uri="{BB962C8B-B14F-4D97-AF65-F5344CB8AC3E}">
        <p14:creationId xmlns:p14="http://schemas.microsoft.com/office/powerpoint/2010/main" val="833189516"/>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5.wmf"/></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5.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457200" y="274638"/>
            <a:ext cx="7620000" cy="1630362"/>
          </a:xfrm>
        </p:spPr>
        <p:txBody>
          <a:bodyPr wrap="square" numCol="1" anchorCtr="0" compatLnSpc="1">
            <a:prstTxWarp prst="textNoShape">
              <a:avLst/>
            </a:prstTxWarp>
          </a:bodyPr>
          <a:lstStyle/>
          <a:p>
            <a:pPr eaLnBrk="1" hangingPunct="1">
              <a:defRPr/>
            </a:pPr>
            <a:r>
              <a:rPr lang="en-US" smtClean="0">
                <a:latin typeface="Rockwell Extra Bold" pitchFamily="18" charset="0"/>
              </a:rPr>
              <a:t>Second Stats Course:</a:t>
            </a:r>
            <a:br>
              <a:rPr lang="en-US" smtClean="0">
                <a:latin typeface="Rockwell Extra Bold" pitchFamily="18" charset="0"/>
              </a:rPr>
            </a:br>
            <a:r>
              <a:rPr lang="en-US" smtClean="0">
                <a:latin typeface="Rockwell Extra Bold" pitchFamily="18" charset="0"/>
              </a:rPr>
              <a:t>What should it be?</a:t>
            </a:r>
          </a:p>
        </p:txBody>
      </p:sp>
      <p:sp>
        <p:nvSpPr>
          <p:cNvPr id="13315" name="Text Box 6"/>
          <p:cNvSpPr txBox="1">
            <a:spLocks noChangeArrowheads="1"/>
          </p:cNvSpPr>
          <p:nvPr/>
        </p:nvSpPr>
        <p:spPr bwMode="auto">
          <a:xfrm>
            <a:off x="228600" y="2209800"/>
            <a:ext cx="8001000"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algn="ctr" eaLnBrk="1" hangingPunct="1"/>
            <a:r>
              <a:rPr lang="en-US" b="1" dirty="0"/>
              <a:t>Marc Isaacson</a:t>
            </a:r>
          </a:p>
          <a:p>
            <a:pPr algn="ctr" eaLnBrk="1" hangingPunct="1"/>
            <a:r>
              <a:rPr lang="en-US" sz="2000" b="1" dirty="0"/>
              <a:t>Augsburg College  Dept of Business Administration</a:t>
            </a:r>
          </a:p>
          <a:p>
            <a:pPr algn="ctr" eaLnBrk="1" hangingPunct="1"/>
            <a:endParaRPr lang="en-US" sz="2000" b="1" dirty="0"/>
          </a:p>
          <a:p>
            <a:pPr algn="ctr" eaLnBrk="1" hangingPunct="1"/>
            <a:r>
              <a:rPr lang="en-US" b="1" dirty="0"/>
              <a:t>MILO  SCHIELD</a:t>
            </a:r>
          </a:p>
          <a:p>
            <a:pPr algn="ctr" eaLnBrk="1" hangingPunct="1"/>
            <a:r>
              <a:rPr lang="en-US" sz="2000" b="1" dirty="0"/>
              <a:t>Augsburg College  Dept of Business Administration</a:t>
            </a:r>
          </a:p>
          <a:p>
            <a:pPr algn="ctr" eaLnBrk="1" hangingPunct="1"/>
            <a:r>
              <a:rPr lang="en-US" sz="2000" b="1" i="1" dirty="0"/>
              <a:t>Director, W. M. Keck Statistical Literacy Project</a:t>
            </a:r>
          </a:p>
          <a:p>
            <a:pPr algn="ctr" eaLnBrk="1" hangingPunct="1"/>
            <a:endParaRPr lang="en-US" sz="2400" b="1" dirty="0"/>
          </a:p>
          <a:p>
            <a:pPr algn="ctr" eaLnBrk="1" hangingPunct="1"/>
            <a:endParaRPr lang="en-US" sz="2400" b="1" dirty="0"/>
          </a:p>
          <a:p>
            <a:pPr algn="ctr" eaLnBrk="1" hangingPunct="1"/>
            <a:r>
              <a:rPr lang="en-US" sz="2400" b="1" dirty="0" err="1"/>
              <a:t>eCOTS</a:t>
            </a:r>
            <a:r>
              <a:rPr lang="en-US" sz="2400" b="1" dirty="0"/>
              <a:t>:</a:t>
            </a:r>
            <a:r>
              <a:rPr lang="en-US" sz="2400" b="1" dirty="0">
                <a:solidFill>
                  <a:schemeClr val="accent2"/>
                </a:solidFill>
              </a:rPr>
              <a:t> </a:t>
            </a:r>
            <a:r>
              <a:rPr lang="en-US" sz="2400" b="1" dirty="0"/>
              <a:t>10 May 2012 </a:t>
            </a:r>
          </a:p>
          <a:p>
            <a:pPr algn="ctr" eaLnBrk="1" hangingPunct="1"/>
            <a:r>
              <a:rPr lang="en-US" sz="2400" b="1" dirty="0"/>
              <a:t>www.StatLit.org/pdf/</a:t>
            </a:r>
            <a:br>
              <a:rPr lang="en-US" sz="2400" b="1" dirty="0"/>
            </a:br>
            <a:r>
              <a:rPr lang="en-US" sz="2400" b="1" dirty="0"/>
              <a:t>2012-Isaacson-Schield-eCOTS6up.pdf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linds(horizontal)">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alpha val="51000"/>
          </a:schemeClr>
        </a:solidFill>
        <a:effectLst/>
      </p:bgPr>
    </p:bg>
    <p:spTree>
      <p:nvGrpSpPr>
        <p:cNvPr id="1" name=""/>
        <p:cNvGrpSpPr/>
        <p:nvPr/>
      </p:nvGrpSpPr>
      <p:grpSpPr>
        <a:xfrm>
          <a:off x="0" y="0"/>
          <a:ext cx="0" cy="0"/>
          <a:chOff x="0" y="0"/>
          <a:chExt cx="0" cy="0"/>
        </a:xfrm>
      </p:grpSpPr>
      <p:sp>
        <p:nvSpPr>
          <p:cNvPr id="23554" name="Text Placeholder 2"/>
          <p:cNvSpPr>
            <a:spLocks noGrp="1"/>
          </p:cNvSpPr>
          <p:nvPr>
            <p:ph type="body" idx="4294967295"/>
          </p:nvPr>
        </p:nvSpPr>
        <p:spPr>
          <a:xfrm>
            <a:off x="685800" y="381000"/>
            <a:ext cx="7086600" cy="1066800"/>
          </a:xfrm>
        </p:spPr>
        <p:txBody>
          <a:bodyPr anchor="b"/>
          <a:lstStyle/>
          <a:p>
            <a:pPr marL="0" indent="0" eaLnBrk="1" hangingPunct="1">
              <a:buFont typeface="Arial" charset="0"/>
              <a:buNone/>
            </a:pPr>
            <a:r>
              <a:rPr lang="en-US" sz="3200" b="1" smtClean="0">
                <a:latin typeface="Rockwell Extra Bold" pitchFamily="18" charset="0"/>
              </a:rPr>
              <a:t>Advanced Topics:</a:t>
            </a:r>
            <a:br>
              <a:rPr lang="en-US" sz="3200" b="1" smtClean="0">
                <a:latin typeface="Rockwell Extra Bold" pitchFamily="18" charset="0"/>
              </a:rPr>
            </a:br>
            <a:r>
              <a:rPr lang="en-US" sz="3200" b="1" smtClean="0">
                <a:latin typeface="Rockwell Extra Bold" pitchFamily="18" charset="0"/>
              </a:rPr>
              <a:t>#2: Multivariate Analysis</a:t>
            </a:r>
          </a:p>
        </p:txBody>
      </p:sp>
      <p:sp>
        <p:nvSpPr>
          <p:cNvPr id="23555" name="Text Placeholder 2"/>
          <p:cNvSpPr>
            <a:spLocks/>
          </p:cNvSpPr>
          <p:nvPr/>
        </p:nvSpPr>
        <p:spPr bwMode="auto">
          <a:xfrm>
            <a:off x="152400" y="2133600"/>
            <a:ext cx="6705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spcBef>
                <a:spcPct val="20000"/>
              </a:spcBef>
              <a:buClr>
                <a:schemeClr val="accent1"/>
              </a:buClr>
              <a:buFont typeface="Arial" charset="0"/>
              <a:buChar char="•"/>
            </a:pPr>
            <a:r>
              <a:rPr lang="en-US">
                <a:latin typeface="Calibri" pitchFamily="34" charset="0"/>
              </a:rPr>
              <a:t> Multivariate Regression: Linear and Logistic</a:t>
            </a:r>
          </a:p>
          <a:p>
            <a:pPr>
              <a:spcBef>
                <a:spcPct val="20000"/>
              </a:spcBef>
              <a:buClr>
                <a:schemeClr val="accent1"/>
              </a:buClr>
              <a:buFont typeface="Arial" charset="0"/>
              <a:buChar char="•"/>
            </a:pPr>
            <a:r>
              <a:rPr lang="en-US">
                <a:latin typeface="Calibri" pitchFamily="34" charset="0"/>
              </a:rPr>
              <a:t> Principle Component Analysis</a:t>
            </a:r>
          </a:p>
          <a:p>
            <a:pPr>
              <a:spcBef>
                <a:spcPct val="20000"/>
              </a:spcBef>
              <a:buClr>
                <a:schemeClr val="accent1"/>
              </a:buClr>
              <a:buFont typeface="Arial" charset="0"/>
              <a:buChar char="•"/>
            </a:pPr>
            <a:r>
              <a:rPr lang="en-US">
                <a:latin typeface="Calibri" pitchFamily="34" charset="0"/>
              </a:rPr>
              <a:t>  ANOVA and MANOVA </a:t>
            </a:r>
          </a:p>
          <a:p>
            <a:pPr>
              <a:spcBef>
                <a:spcPct val="20000"/>
              </a:spcBef>
              <a:buClr>
                <a:schemeClr val="accent1"/>
              </a:buClr>
              <a:buFont typeface="Arial" charset="0"/>
              <a:buChar char="•"/>
            </a:pPr>
            <a:r>
              <a:rPr lang="en-US">
                <a:latin typeface="Calibri" pitchFamily="34" charset="0"/>
              </a:rPr>
              <a:t>  Discriminant Analysis</a:t>
            </a:r>
          </a:p>
          <a:p>
            <a:pPr>
              <a:spcBef>
                <a:spcPct val="20000"/>
              </a:spcBef>
              <a:buClr>
                <a:schemeClr val="accent1"/>
              </a:buClr>
              <a:buFont typeface="Arial" charset="0"/>
              <a:buChar char="•"/>
            </a:pPr>
            <a:r>
              <a:rPr lang="en-US">
                <a:latin typeface="Calibri" pitchFamily="34" charset="0"/>
              </a:rPr>
              <a:t>  Factor analysis</a:t>
            </a:r>
          </a:p>
          <a:p>
            <a:pPr>
              <a:spcBef>
                <a:spcPct val="20000"/>
              </a:spcBef>
              <a:buClr>
                <a:schemeClr val="accent1"/>
              </a:buClr>
              <a:buFont typeface="Arial" charset="0"/>
              <a:buChar char="•"/>
            </a:pPr>
            <a:r>
              <a:rPr lang="en-US">
                <a:latin typeface="Calibri" pitchFamily="34" charset="0"/>
              </a:rPr>
              <a:t>  Cluster Analysis</a:t>
            </a:r>
          </a:p>
        </p:txBody>
      </p:sp>
      <p:pic>
        <p:nvPicPr>
          <p:cNvPr id="23556" name="Picture 4" descr="29b3be6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7488" y="3352800"/>
            <a:ext cx="4202112"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8534400" y="177168"/>
            <a:ext cx="513410" cy="4639475"/>
          </a:xfrm>
          <a:prstGeom prst="rect">
            <a:avLst/>
          </a:prstGeom>
          <a:noFill/>
        </p:spPr>
        <p:txBody>
          <a:bodyPr vert="wordArtVert" wrap="none" lIns="91440" tIns="45720" rIns="91440" bIns="45720">
            <a:spAutoFit/>
          </a:bodyPr>
          <a:lstStyle/>
          <a:p>
            <a:pPr algn="ctr"/>
            <a:r>
              <a:rPr 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ADVANCED STATS</a:t>
            </a:r>
            <a:endPar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001000" cy="1143000"/>
          </a:xfrm>
        </p:spPr>
        <p:txBody>
          <a:bodyPr/>
          <a:lstStyle/>
          <a:p>
            <a:pPr eaLnBrk="1" fontAlgn="auto" hangingPunct="1">
              <a:spcAft>
                <a:spcPts val="0"/>
              </a:spcAft>
              <a:defRPr/>
            </a:pPr>
            <a:r>
              <a:rPr lang="en-US" sz="4400" dirty="0" smtClean="0"/>
              <a:t>Agreed: Confounding is important</a:t>
            </a:r>
            <a:endParaRPr lang="en-US" sz="4400" dirty="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sz="3200" dirty="0" smtClean="0"/>
              <a:t>Too important to wait for the 2</a:t>
            </a:r>
            <a:r>
              <a:rPr lang="en-US" sz="3200" baseline="30000" dirty="0" smtClean="0"/>
              <a:t>nd</a:t>
            </a:r>
            <a:r>
              <a:rPr lang="en-US" sz="3200" dirty="0" smtClean="0"/>
              <a:t>  course!</a:t>
            </a:r>
          </a:p>
          <a:p>
            <a:pPr eaLnBrk="1" fontAlgn="auto" hangingPunct="1">
              <a:spcAft>
                <a:spcPts val="0"/>
              </a:spcAft>
              <a:buFont typeface="Arial" pitchFamily="34" charset="0"/>
              <a:buChar char="•"/>
              <a:defRPr/>
            </a:pPr>
            <a:r>
              <a:rPr lang="en-US" sz="3200" dirty="0" smtClean="0"/>
              <a:t>Predictions from Regression Model “depend” on what factors are included.</a:t>
            </a:r>
          </a:p>
          <a:p>
            <a:pPr eaLnBrk="1" fontAlgn="auto" hangingPunct="1">
              <a:spcAft>
                <a:spcPts val="0"/>
              </a:spcAft>
              <a:buFont typeface="Arial" pitchFamily="34" charset="0"/>
              <a:buChar char="•"/>
              <a:defRPr/>
            </a:pPr>
            <a:r>
              <a:rPr lang="en-US" sz="3200" dirty="0" smtClean="0"/>
              <a:t>Students need to be able to understand the concept of confounding as consumers of statistical arguments.</a:t>
            </a:r>
          </a:p>
          <a:p>
            <a:pPr marL="114300" indent="0" eaLnBrk="1" fontAlgn="auto" hangingPunct="1">
              <a:spcAft>
                <a:spcPts val="0"/>
              </a:spcAft>
              <a:buFont typeface="Arial" pitchFamily="34" charset="0"/>
              <a:buNone/>
              <a:defRPr/>
            </a:pPr>
            <a:endParaRPr lang="en-US" sz="3200" dirty="0" smtClean="0"/>
          </a:p>
          <a:p>
            <a:pPr eaLnBrk="1" fontAlgn="auto" hangingPunct="1">
              <a:spcAft>
                <a:spcPts val="0"/>
              </a:spcAft>
              <a:buFont typeface="Arial" pitchFamily="34" charset="0"/>
              <a:buChar char="•"/>
              <a:defRPr/>
            </a:pPr>
            <a:endParaRPr lang="en-US" sz="3600" dirty="0"/>
          </a:p>
        </p:txBody>
      </p:sp>
      <p:sp>
        <p:nvSpPr>
          <p:cNvPr id="5" name="Rectangle 4"/>
          <p:cNvSpPr/>
          <p:nvPr/>
        </p:nvSpPr>
        <p:spPr>
          <a:xfrm>
            <a:off x="8534400" y="723310"/>
            <a:ext cx="622927" cy="3547190"/>
          </a:xfrm>
          <a:prstGeom prst="rect">
            <a:avLst/>
          </a:prstGeom>
          <a:noFill/>
        </p:spPr>
        <p:txBody>
          <a:bodyPr vert="wordArtVert" wrap="none" lIns="91440" tIns="45720" rIns="91440" bIns="45720">
            <a:spAutoFit/>
          </a:bodyPr>
          <a:lstStyle/>
          <a:p>
            <a:pPr algn="ct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STAT LIT</a:t>
            </a:r>
            <a:endParaRPr lang="en-US" sz="2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7620000" cy="1173162"/>
          </a:xfrm>
        </p:spPr>
        <p:txBody>
          <a:bodyPr/>
          <a:lstStyle/>
          <a:p>
            <a:pPr algn="ctr" eaLnBrk="1" fontAlgn="auto" hangingPunct="1">
              <a:spcAft>
                <a:spcPts val="0"/>
              </a:spcAft>
              <a:defRPr/>
            </a:pPr>
            <a:r>
              <a:rPr lang="en-US" sz="3200" b="1" dirty="0" smtClean="0"/>
              <a:t>Students Must Get Comfortable with “Depends” in Introductory Statistics</a:t>
            </a:r>
            <a:endParaRPr lang="en-US" b="1" dirty="0"/>
          </a:p>
        </p:txBody>
      </p:sp>
      <p:pic>
        <p:nvPicPr>
          <p:cNvPr id="24579"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267200" y="2057400"/>
            <a:ext cx="3733800" cy="3671888"/>
          </a:xfrm>
        </p:spPr>
      </p:pic>
      <p:sp>
        <p:nvSpPr>
          <p:cNvPr id="24580" name="TextBox 7"/>
          <p:cNvSpPr txBox="1">
            <a:spLocks noChangeArrowheads="1"/>
          </p:cNvSpPr>
          <p:nvPr/>
        </p:nvSpPr>
        <p:spPr bwMode="auto">
          <a:xfrm>
            <a:off x="381000" y="1524000"/>
            <a:ext cx="35814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457200" algn="l"/>
              </a:tabLst>
              <a:defRPr sz="2800">
                <a:solidFill>
                  <a:schemeClr val="tx1"/>
                </a:solidFill>
                <a:latin typeface="Arial" charset="0"/>
                <a:cs typeface="Arial" charset="0"/>
              </a:defRPr>
            </a:lvl1pPr>
            <a:lvl2pPr marL="742950" indent="-285750" eaLnBrk="0" hangingPunct="0">
              <a:tabLst>
                <a:tab pos="457200" algn="l"/>
              </a:tabLst>
              <a:defRPr sz="2800">
                <a:solidFill>
                  <a:schemeClr val="tx1"/>
                </a:solidFill>
                <a:latin typeface="Arial" charset="0"/>
                <a:cs typeface="Arial" charset="0"/>
              </a:defRPr>
            </a:lvl2pPr>
            <a:lvl3pPr marL="1143000" indent="-228600" eaLnBrk="0" hangingPunct="0">
              <a:tabLst>
                <a:tab pos="457200" algn="l"/>
              </a:tabLst>
              <a:defRPr sz="2800">
                <a:solidFill>
                  <a:schemeClr val="tx1"/>
                </a:solidFill>
                <a:latin typeface="Arial" charset="0"/>
                <a:cs typeface="Arial" charset="0"/>
              </a:defRPr>
            </a:lvl3pPr>
            <a:lvl4pPr marL="1600200" indent="-228600" eaLnBrk="0" hangingPunct="0">
              <a:tabLst>
                <a:tab pos="457200" algn="l"/>
              </a:tabLst>
              <a:defRPr sz="2800">
                <a:solidFill>
                  <a:schemeClr val="tx1"/>
                </a:solidFill>
                <a:latin typeface="Arial" charset="0"/>
                <a:cs typeface="Arial" charset="0"/>
              </a:defRPr>
            </a:lvl4pPr>
            <a:lvl5pPr marL="2057400" indent="-228600" eaLnBrk="0" hangingPunct="0">
              <a:tabLst>
                <a:tab pos="457200" algn="l"/>
              </a:tabLst>
              <a:defRPr sz="2800">
                <a:solidFill>
                  <a:schemeClr val="tx1"/>
                </a:solidFill>
                <a:latin typeface="Arial" charset="0"/>
                <a:cs typeface="Arial" charset="0"/>
              </a:defRPr>
            </a:lvl5pPr>
            <a:lvl6pPr marL="2514600" indent="-228600" eaLnBrk="0" fontAlgn="base" hangingPunct="0">
              <a:spcBef>
                <a:spcPct val="0"/>
              </a:spcBef>
              <a:spcAft>
                <a:spcPct val="0"/>
              </a:spcAft>
              <a:tabLst>
                <a:tab pos="457200" algn="l"/>
              </a:tabLst>
              <a:defRPr sz="2800">
                <a:solidFill>
                  <a:schemeClr val="tx1"/>
                </a:solidFill>
                <a:latin typeface="Arial" charset="0"/>
                <a:cs typeface="Arial" charset="0"/>
              </a:defRPr>
            </a:lvl6pPr>
            <a:lvl7pPr marL="2971800" indent="-228600" eaLnBrk="0" fontAlgn="base" hangingPunct="0">
              <a:spcBef>
                <a:spcPct val="0"/>
              </a:spcBef>
              <a:spcAft>
                <a:spcPct val="0"/>
              </a:spcAft>
              <a:tabLst>
                <a:tab pos="457200" algn="l"/>
              </a:tabLst>
              <a:defRPr sz="2800">
                <a:solidFill>
                  <a:schemeClr val="tx1"/>
                </a:solidFill>
                <a:latin typeface="Arial" charset="0"/>
                <a:cs typeface="Arial" charset="0"/>
              </a:defRPr>
            </a:lvl7pPr>
            <a:lvl8pPr marL="3429000" indent="-228600" eaLnBrk="0" fontAlgn="base" hangingPunct="0">
              <a:spcBef>
                <a:spcPct val="0"/>
              </a:spcBef>
              <a:spcAft>
                <a:spcPct val="0"/>
              </a:spcAft>
              <a:tabLst>
                <a:tab pos="457200" algn="l"/>
              </a:tabLst>
              <a:defRPr sz="2800">
                <a:solidFill>
                  <a:schemeClr val="tx1"/>
                </a:solidFill>
                <a:latin typeface="Arial" charset="0"/>
                <a:cs typeface="Arial" charset="0"/>
              </a:defRPr>
            </a:lvl8pPr>
            <a:lvl9pPr marL="3886200" indent="-228600" eaLnBrk="0" fontAlgn="base" hangingPunct="0">
              <a:spcBef>
                <a:spcPct val="0"/>
              </a:spcBef>
              <a:spcAft>
                <a:spcPct val="0"/>
              </a:spcAft>
              <a:tabLst>
                <a:tab pos="457200" algn="l"/>
              </a:tabLst>
              <a:defRPr sz="2800">
                <a:solidFill>
                  <a:schemeClr val="tx1"/>
                </a:solidFill>
                <a:latin typeface="Arial" charset="0"/>
                <a:cs typeface="Arial" charset="0"/>
              </a:defRPr>
            </a:lvl9pPr>
          </a:lstStyle>
          <a:p>
            <a:pPr algn="ctr" eaLnBrk="1" hangingPunct="1"/>
            <a:r>
              <a:rPr lang="en-US" sz="2000" b="1" dirty="0">
                <a:latin typeface="Calibri" pitchFamily="34" charset="0"/>
              </a:rPr>
              <a:t>Confounding:</a:t>
            </a:r>
          </a:p>
          <a:p>
            <a:pPr eaLnBrk="1" hangingPunct="1"/>
            <a:endParaRPr lang="en-US" sz="2000" dirty="0">
              <a:latin typeface="Calibri" pitchFamily="34" charset="0"/>
            </a:endParaRPr>
          </a:p>
          <a:p>
            <a:pPr eaLnBrk="1" hangingPunct="1"/>
            <a:r>
              <a:rPr lang="en-US" sz="2000" dirty="0">
                <a:latin typeface="Calibri" pitchFamily="34" charset="0"/>
              </a:rPr>
              <a:t>	What is taken into account</a:t>
            </a:r>
          </a:p>
          <a:p>
            <a:pPr eaLnBrk="1" hangingPunct="1"/>
            <a:r>
              <a:rPr lang="en-US" sz="2000" dirty="0">
                <a:latin typeface="Calibri" pitchFamily="34" charset="0"/>
              </a:rPr>
              <a:t>	What’s not accounted for</a:t>
            </a:r>
          </a:p>
          <a:p>
            <a:pPr eaLnBrk="1" hangingPunct="1"/>
            <a:endParaRPr lang="en-US" sz="2000" dirty="0">
              <a:latin typeface="Calibri" pitchFamily="34" charset="0"/>
            </a:endParaRPr>
          </a:p>
          <a:p>
            <a:pPr eaLnBrk="1" hangingPunct="1"/>
            <a:endParaRPr lang="en-US" sz="2000" dirty="0">
              <a:latin typeface="Calibri" pitchFamily="34" charset="0"/>
            </a:endParaRPr>
          </a:p>
          <a:p>
            <a:pPr algn="ctr" eaLnBrk="1" hangingPunct="1"/>
            <a:r>
              <a:rPr lang="en-US" sz="2000" b="1" dirty="0" smtClean="0">
                <a:latin typeface="Calibri" pitchFamily="34" charset="0"/>
              </a:rPr>
              <a:t>Choices in the Process:</a:t>
            </a:r>
          </a:p>
          <a:p>
            <a:pPr algn="ctr" eaLnBrk="1" hangingPunct="1"/>
            <a:r>
              <a:rPr lang="en-US" sz="2000" b="1" dirty="0" smtClean="0">
                <a:latin typeface="Calibri" pitchFamily="34" charset="0"/>
              </a:rPr>
              <a:t>“Assembly”</a:t>
            </a:r>
          </a:p>
          <a:p>
            <a:pPr eaLnBrk="1" hangingPunct="1"/>
            <a:endParaRPr lang="en-US" sz="2000" b="1" dirty="0">
              <a:latin typeface="Calibri" pitchFamily="34" charset="0"/>
            </a:endParaRPr>
          </a:p>
          <a:p>
            <a:pPr eaLnBrk="1" hangingPunct="1"/>
            <a:r>
              <a:rPr lang="en-US" sz="2000" dirty="0">
                <a:latin typeface="Calibri" pitchFamily="34" charset="0"/>
              </a:rPr>
              <a:t>	How things are defined</a:t>
            </a:r>
          </a:p>
          <a:p>
            <a:pPr eaLnBrk="1" hangingPunct="1"/>
            <a:r>
              <a:rPr lang="en-US" sz="2000" dirty="0">
                <a:latin typeface="Calibri" pitchFamily="34" charset="0"/>
              </a:rPr>
              <a:t>	How things are measured</a:t>
            </a:r>
          </a:p>
          <a:p>
            <a:pPr eaLnBrk="1" hangingPunct="1"/>
            <a:r>
              <a:rPr lang="en-US" sz="2000" dirty="0">
                <a:latin typeface="Calibri" pitchFamily="34" charset="0"/>
              </a:rPr>
              <a:t>	How population was chosen</a:t>
            </a:r>
          </a:p>
          <a:p>
            <a:pPr eaLnBrk="1" hangingPunct="1"/>
            <a:r>
              <a:rPr lang="en-US" sz="2000" dirty="0">
                <a:latin typeface="Calibri" pitchFamily="34" charset="0"/>
              </a:rPr>
              <a:t>	How things are compared</a:t>
            </a:r>
          </a:p>
          <a:p>
            <a:pPr eaLnBrk="1" hangingPunct="1"/>
            <a:r>
              <a:rPr lang="en-US" sz="2000" dirty="0">
                <a:latin typeface="Calibri" pitchFamily="34" charset="0"/>
              </a:rPr>
              <a:t>	How things are presented</a:t>
            </a:r>
          </a:p>
          <a:p>
            <a:pPr eaLnBrk="1" hangingPunct="1"/>
            <a:endParaRPr lang="en-US" sz="2000" dirty="0">
              <a:latin typeface="Calibri" pitchFamily="34" charset="0"/>
            </a:endParaRPr>
          </a:p>
          <a:p>
            <a:pPr eaLnBrk="1" hangingPunct="1"/>
            <a:endParaRPr lang="en-US" sz="2000" dirty="0">
              <a:latin typeface="Calibri" pitchFamily="34" charset="0"/>
            </a:endParaRPr>
          </a:p>
        </p:txBody>
      </p:sp>
      <p:sp>
        <p:nvSpPr>
          <p:cNvPr id="5" name="Rectangle 4"/>
          <p:cNvSpPr/>
          <p:nvPr/>
        </p:nvSpPr>
        <p:spPr>
          <a:xfrm>
            <a:off x="8534400" y="723310"/>
            <a:ext cx="622927" cy="3547190"/>
          </a:xfrm>
          <a:prstGeom prst="rect">
            <a:avLst/>
          </a:prstGeom>
          <a:noFill/>
        </p:spPr>
        <p:txBody>
          <a:bodyPr vert="wordArtVert" wrap="none" lIns="91440" tIns="45720" rIns="91440" bIns="45720">
            <a:spAutoFit/>
          </a:bodyPr>
          <a:lstStyle/>
          <a:p>
            <a:pPr algn="ct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STAT LIT</a:t>
            </a:r>
            <a:endParaRPr lang="en-US" sz="2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000" dirty="0" smtClean="0"/>
              <a:t>Assembly:  How Things are Defined</a:t>
            </a:r>
            <a:endParaRPr lang="en-US" sz="4000" dirty="0"/>
          </a:p>
        </p:txBody>
      </p:sp>
      <p:sp>
        <p:nvSpPr>
          <p:cNvPr id="3" name="Content Placeholder 2"/>
          <p:cNvSpPr>
            <a:spLocks noGrp="1"/>
          </p:cNvSpPr>
          <p:nvPr>
            <p:ph sz="half" idx="1"/>
          </p:nvPr>
        </p:nvSpPr>
        <p:spPr>
          <a:xfrm>
            <a:off x="457200" y="1536700"/>
            <a:ext cx="3657600" cy="4589463"/>
          </a:xfrm>
        </p:spPr>
        <p:txBody>
          <a:bodyPr rtlCol="0">
            <a:normAutofit fontScale="92500" lnSpcReduction="10000"/>
          </a:bodyPr>
          <a:lstStyle/>
          <a:p>
            <a:pPr algn="ctr" eaLnBrk="1" fontAlgn="auto" hangingPunct="1">
              <a:spcAft>
                <a:spcPts val="0"/>
              </a:spcAft>
              <a:buFont typeface="Arial" pitchFamily="34" charset="0"/>
              <a:buChar char="•"/>
              <a:defRPr/>
            </a:pPr>
            <a:r>
              <a:rPr lang="en-US" sz="3000" dirty="0" smtClean="0"/>
              <a:t>What % of Statistical Educators are Golfers?</a:t>
            </a:r>
          </a:p>
          <a:p>
            <a:pPr eaLnBrk="1" fontAlgn="auto" hangingPunct="1">
              <a:spcAft>
                <a:spcPts val="0"/>
              </a:spcAft>
              <a:buFont typeface="Arial" pitchFamily="34" charset="0"/>
              <a:buChar char="•"/>
              <a:defRPr/>
            </a:pPr>
            <a:endParaRPr lang="en-US" dirty="0"/>
          </a:p>
          <a:p>
            <a:pPr marL="411480" lvl="1" indent="0" eaLnBrk="1" fontAlgn="auto" hangingPunct="1">
              <a:spcAft>
                <a:spcPts val="0"/>
              </a:spcAft>
              <a:buFont typeface="Arial" pitchFamily="34" charset="0"/>
              <a:buNone/>
              <a:defRPr/>
            </a:pPr>
            <a:r>
              <a:rPr lang="en-US" dirty="0" smtClean="0"/>
              <a:t>“It Depends”:  A Change in definition leads to a change in proportions.</a:t>
            </a:r>
          </a:p>
          <a:p>
            <a:pPr marL="411480" lvl="1" indent="0" eaLnBrk="1" fontAlgn="auto" hangingPunct="1">
              <a:spcAft>
                <a:spcPts val="0"/>
              </a:spcAft>
              <a:buFont typeface="Arial" pitchFamily="34" charset="0"/>
              <a:buNone/>
              <a:defRPr/>
            </a:pPr>
            <a:endParaRPr lang="en-US" dirty="0"/>
          </a:p>
          <a:p>
            <a:pPr marL="411480" lvl="1" indent="0" eaLnBrk="1" fontAlgn="auto" hangingPunct="1">
              <a:spcAft>
                <a:spcPts val="0"/>
              </a:spcAft>
              <a:buFont typeface="Arial" pitchFamily="34" charset="0"/>
              <a:buNone/>
              <a:defRPr/>
            </a:pPr>
            <a:r>
              <a:rPr lang="en-US" dirty="0" smtClean="0"/>
              <a:t>This Change in %’s can be:</a:t>
            </a:r>
          </a:p>
          <a:p>
            <a:pPr marL="411480" lvl="1" indent="0" eaLnBrk="1" fontAlgn="auto" hangingPunct="1">
              <a:spcAft>
                <a:spcPts val="0"/>
              </a:spcAft>
              <a:buFont typeface="Arial" pitchFamily="34" charset="0"/>
              <a:buNone/>
              <a:defRPr/>
            </a:pPr>
            <a:endParaRPr lang="en-US" dirty="0"/>
          </a:p>
          <a:p>
            <a:pPr marL="640080" lvl="1" eaLnBrk="1" fontAlgn="auto" hangingPunct="1">
              <a:spcAft>
                <a:spcPts val="0"/>
              </a:spcAft>
              <a:buFont typeface="Arial" pitchFamily="34" charset="0"/>
              <a:buChar char="•"/>
              <a:defRPr/>
            </a:pPr>
            <a:r>
              <a:rPr lang="en-US" dirty="0" smtClean="0"/>
              <a:t>Persuasively Significant</a:t>
            </a:r>
          </a:p>
          <a:p>
            <a:pPr marL="640080" lvl="1" eaLnBrk="1" fontAlgn="auto" hangingPunct="1">
              <a:spcAft>
                <a:spcPts val="0"/>
              </a:spcAft>
              <a:buFont typeface="Arial" pitchFamily="34" charset="0"/>
              <a:buChar char="•"/>
              <a:defRPr/>
            </a:pPr>
            <a:r>
              <a:rPr lang="en-US" dirty="0" smtClean="0"/>
              <a:t>Statistically Significant</a:t>
            </a:r>
            <a:endParaRPr lang="en-US" dirty="0"/>
          </a:p>
        </p:txBody>
      </p:sp>
      <p:pic>
        <p:nvPicPr>
          <p:cNvPr id="26628" name="Picture 3" descr="C:\Users\isaacson\AppData\Local\Microsoft\Windows\Temporary Internet Files\Content.IE5\LPFEYVU1\MM900318116[1].gif"/>
          <p:cNvPicPr>
            <a:picLocks noGrp="1" noChangeAspect="1" noChangeArrowheads="1" noCro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562475" y="3886200"/>
            <a:ext cx="3409950" cy="2286000"/>
          </a:xfrm>
        </p:spPr>
      </p:pic>
      <p:pic>
        <p:nvPicPr>
          <p:cNvPr id="26629" name="Picture 4" descr="C:\Users\isaacson\AppData\Local\Microsoft\Windows\Temporary Internet Files\Content.IE5\MOLC9HY2\MP90043312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3113" y="1447800"/>
            <a:ext cx="33147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8534400" y="723310"/>
            <a:ext cx="622927" cy="3547190"/>
          </a:xfrm>
          <a:prstGeom prst="rect">
            <a:avLst/>
          </a:prstGeom>
          <a:noFill/>
        </p:spPr>
        <p:txBody>
          <a:bodyPr vert="wordArtVert" wrap="none" lIns="91440" tIns="45720" rIns="91440" bIns="45720">
            <a:spAutoFit/>
          </a:bodyPr>
          <a:lstStyle/>
          <a:p>
            <a:pPr algn="ct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STAT LIT</a:t>
            </a:r>
            <a:endParaRPr lang="en-US" sz="2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6628"/>
                                        </p:tgtEl>
                                        <p:attrNameLst>
                                          <p:attrName>style.visibility</p:attrName>
                                        </p:attrNameLst>
                                      </p:cBhvr>
                                      <p:to>
                                        <p:strVal val="visible"/>
                                      </p:to>
                                    </p:set>
                                    <p:animEffect transition="in" filter="blinds(horizontal)">
                                      <p:cBhvr>
                                        <p:cTn id="17" dur="500"/>
                                        <p:tgtEl>
                                          <p:spTgt spid="26628"/>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linds(horizontal)">
                                      <p:cBhvr>
                                        <p:cTn id="23" dur="500"/>
                                        <p:tgtEl>
                                          <p:spTgt spid="3">
                                            <p:txEl>
                                              <p:pRg st="6" end="6"/>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blinds(horizontal)">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000" dirty="0" smtClean="0"/>
              <a:t>Assembly:  How Things are Defined</a:t>
            </a:r>
            <a:endParaRPr lang="en-US" sz="4000" dirty="0"/>
          </a:p>
        </p:txBody>
      </p:sp>
      <p:sp>
        <p:nvSpPr>
          <p:cNvPr id="3" name="Content Placeholder 2"/>
          <p:cNvSpPr>
            <a:spLocks noGrp="1"/>
          </p:cNvSpPr>
          <p:nvPr>
            <p:ph sz="half" idx="1"/>
          </p:nvPr>
        </p:nvSpPr>
        <p:spPr>
          <a:xfrm>
            <a:off x="381000" y="1536700"/>
            <a:ext cx="3810000" cy="4589463"/>
          </a:xfrm>
        </p:spPr>
        <p:txBody>
          <a:bodyPr rtlCol="0">
            <a:normAutofit fontScale="92500" lnSpcReduction="20000"/>
          </a:bodyPr>
          <a:lstStyle/>
          <a:p>
            <a:pPr eaLnBrk="1" fontAlgn="auto" hangingPunct="1">
              <a:spcAft>
                <a:spcPts val="0"/>
              </a:spcAft>
              <a:buFont typeface="Arial" pitchFamily="34" charset="0"/>
              <a:buChar char="•"/>
              <a:defRPr/>
            </a:pPr>
            <a:r>
              <a:rPr lang="en-US" sz="3000" dirty="0" smtClean="0"/>
              <a:t>Compare % of Faculty and Students who have received a moving violation</a:t>
            </a:r>
          </a:p>
          <a:p>
            <a:pPr eaLnBrk="1" fontAlgn="auto" hangingPunct="1">
              <a:spcAft>
                <a:spcPts val="0"/>
              </a:spcAft>
              <a:buFont typeface="Arial" pitchFamily="34" charset="0"/>
              <a:buChar char="•"/>
              <a:defRPr/>
            </a:pPr>
            <a:endParaRPr lang="en-US" dirty="0"/>
          </a:p>
          <a:p>
            <a:pPr marL="411480" lvl="1" indent="0" eaLnBrk="1" fontAlgn="auto" hangingPunct="1">
              <a:spcAft>
                <a:spcPts val="0"/>
              </a:spcAft>
              <a:buFont typeface="Arial" pitchFamily="34" charset="0"/>
              <a:buNone/>
              <a:defRPr/>
            </a:pPr>
            <a:r>
              <a:rPr lang="en-US" dirty="0" smtClean="0"/>
              <a:t>“It Depends”:  A Change in Definition leads to a change in proportions.</a:t>
            </a:r>
          </a:p>
          <a:p>
            <a:pPr marL="411480" lvl="1" indent="0" eaLnBrk="1" fontAlgn="auto" hangingPunct="1">
              <a:spcAft>
                <a:spcPts val="0"/>
              </a:spcAft>
              <a:buFont typeface="Arial" pitchFamily="34" charset="0"/>
              <a:buNone/>
              <a:defRPr/>
            </a:pPr>
            <a:endParaRPr lang="en-US" dirty="0"/>
          </a:p>
          <a:p>
            <a:pPr marL="411480" lvl="1" indent="0" eaLnBrk="1" fontAlgn="auto" hangingPunct="1">
              <a:spcAft>
                <a:spcPts val="0"/>
              </a:spcAft>
              <a:buFont typeface="Arial" pitchFamily="34" charset="0"/>
              <a:buNone/>
              <a:defRPr/>
            </a:pPr>
            <a:r>
              <a:rPr lang="en-US" dirty="0" smtClean="0"/>
              <a:t>This Change in %’s can be:</a:t>
            </a:r>
          </a:p>
          <a:p>
            <a:pPr marL="411480" lvl="1" indent="0" eaLnBrk="1" fontAlgn="auto" hangingPunct="1">
              <a:spcAft>
                <a:spcPts val="0"/>
              </a:spcAft>
              <a:buFont typeface="Arial" pitchFamily="34" charset="0"/>
              <a:buNone/>
              <a:defRPr/>
            </a:pPr>
            <a:endParaRPr lang="en-US" dirty="0"/>
          </a:p>
          <a:p>
            <a:pPr marL="640080" lvl="1" eaLnBrk="1" fontAlgn="auto" hangingPunct="1">
              <a:spcAft>
                <a:spcPts val="0"/>
              </a:spcAft>
              <a:buFont typeface="Arial" pitchFamily="34" charset="0"/>
              <a:buChar char="•"/>
              <a:defRPr/>
            </a:pPr>
            <a:r>
              <a:rPr lang="en-US" dirty="0" smtClean="0"/>
              <a:t>Persuasively Significant</a:t>
            </a:r>
          </a:p>
          <a:p>
            <a:pPr marL="640080" lvl="1" eaLnBrk="1" fontAlgn="auto" hangingPunct="1">
              <a:spcAft>
                <a:spcPts val="0"/>
              </a:spcAft>
              <a:buFont typeface="Arial" pitchFamily="34" charset="0"/>
              <a:buChar char="•"/>
              <a:defRPr/>
            </a:pPr>
            <a:r>
              <a:rPr lang="en-US" dirty="0" smtClean="0"/>
              <a:t>Statistically Significant</a:t>
            </a:r>
            <a:endParaRPr lang="en-US" dirty="0"/>
          </a:p>
        </p:txBody>
      </p:sp>
      <p:pic>
        <p:nvPicPr>
          <p:cNvPr id="27652" name="Picture 3" descr="C:\Users\isaacson\AppData\Local\Microsoft\Windows\Temporary Internet Files\Content.IE5\LPFEYVU1\MM900318116[1].gif"/>
          <p:cNvPicPr>
            <a:picLocks noGrp="1" noChangeAspect="1" noChangeArrowheads="1" noCro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562475" y="3886200"/>
            <a:ext cx="3409950" cy="2286000"/>
          </a:xfrm>
        </p:spPr>
      </p:pic>
      <p:pic>
        <p:nvPicPr>
          <p:cNvPr id="27653" name="Picture 2" descr="C:\Users\isaacson\AppData\Local\Microsoft\Windows\Temporary Internet Files\Content.IE5\M3EBLEL3\MC90001364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524000"/>
            <a:ext cx="3397250"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8534400" y="723310"/>
            <a:ext cx="622927" cy="3547190"/>
          </a:xfrm>
          <a:prstGeom prst="rect">
            <a:avLst/>
          </a:prstGeom>
          <a:noFill/>
        </p:spPr>
        <p:txBody>
          <a:bodyPr vert="wordArtVert" wrap="none" lIns="91440" tIns="45720" rIns="91440" bIns="45720">
            <a:spAutoFit/>
          </a:bodyPr>
          <a:lstStyle/>
          <a:p>
            <a:pPr algn="ct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STAT LIT</a:t>
            </a:r>
            <a:endParaRPr lang="en-US" sz="2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400" dirty="0" smtClean="0"/>
              <a:t>Hypothetical Thinking</a:t>
            </a:r>
            <a:endParaRPr lang="en-US" sz="4400" dirty="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endParaRPr lang="en-US" sz="3200" dirty="0" smtClean="0"/>
          </a:p>
          <a:p>
            <a:pPr eaLnBrk="1" fontAlgn="auto" hangingPunct="1">
              <a:spcAft>
                <a:spcPts val="0"/>
              </a:spcAft>
              <a:buFont typeface="Arial" pitchFamily="34" charset="0"/>
              <a:buChar char="•"/>
              <a:defRPr/>
            </a:pPr>
            <a:r>
              <a:rPr lang="en-US" sz="3200" dirty="0" smtClean="0"/>
              <a:t>Key to becoming comfortable with “depends” in Statistics</a:t>
            </a:r>
          </a:p>
          <a:p>
            <a:pPr eaLnBrk="1" fontAlgn="auto" hangingPunct="1">
              <a:spcAft>
                <a:spcPts val="0"/>
              </a:spcAft>
              <a:buFont typeface="Arial" pitchFamily="34" charset="0"/>
              <a:buChar char="•"/>
              <a:defRPr/>
            </a:pPr>
            <a:r>
              <a:rPr lang="en-US" sz="3200" dirty="0" smtClean="0"/>
              <a:t>When encountering a statistical argument:</a:t>
            </a:r>
          </a:p>
          <a:p>
            <a:pPr marL="411480" lvl="1" indent="0" eaLnBrk="1" fontAlgn="auto" hangingPunct="1">
              <a:spcAft>
                <a:spcPts val="0"/>
              </a:spcAft>
              <a:buFont typeface="Arial" pitchFamily="34" charset="0"/>
              <a:buNone/>
              <a:defRPr/>
            </a:pPr>
            <a:r>
              <a:rPr lang="en-US" sz="3000" dirty="0" smtClean="0"/>
              <a:t>1.  Decipher what was done</a:t>
            </a:r>
          </a:p>
          <a:p>
            <a:pPr marL="411480" lvl="1" indent="0" eaLnBrk="1" fontAlgn="auto" hangingPunct="1">
              <a:spcAft>
                <a:spcPts val="0"/>
              </a:spcAft>
              <a:buFont typeface="Arial" pitchFamily="34" charset="0"/>
              <a:buNone/>
              <a:defRPr/>
            </a:pPr>
            <a:r>
              <a:rPr lang="en-US" sz="3000" dirty="0" smtClean="0"/>
              <a:t>2.  Contemplate what might have been done</a:t>
            </a:r>
          </a:p>
          <a:p>
            <a:pPr marL="411480" lvl="1" indent="0" eaLnBrk="1" fontAlgn="auto" hangingPunct="1">
              <a:spcAft>
                <a:spcPts val="0"/>
              </a:spcAft>
              <a:buFont typeface="Arial" pitchFamily="34" charset="0"/>
              <a:buNone/>
              <a:defRPr/>
            </a:pPr>
            <a:r>
              <a:rPr lang="en-US" sz="3000" dirty="0" smtClean="0"/>
              <a:t>3.  Envision how the statistic might change </a:t>
            </a:r>
          </a:p>
          <a:p>
            <a:pPr eaLnBrk="1" fontAlgn="auto" hangingPunct="1">
              <a:spcAft>
                <a:spcPts val="0"/>
              </a:spcAft>
              <a:buFont typeface="Arial" pitchFamily="34" charset="0"/>
              <a:buChar char="•"/>
              <a:defRPr/>
            </a:pPr>
            <a:r>
              <a:rPr lang="en-US" sz="3200" dirty="0" smtClean="0"/>
              <a:t>Requires high level critical thinking!</a:t>
            </a:r>
          </a:p>
          <a:p>
            <a:pPr marL="114300" indent="0" eaLnBrk="1" fontAlgn="auto" hangingPunct="1">
              <a:spcAft>
                <a:spcPts val="0"/>
              </a:spcAft>
              <a:buFont typeface="Arial" pitchFamily="34" charset="0"/>
              <a:buNone/>
              <a:defRPr/>
            </a:pPr>
            <a:endParaRPr lang="en-US" sz="3200" dirty="0" smtClean="0"/>
          </a:p>
          <a:p>
            <a:pPr eaLnBrk="1" fontAlgn="auto" hangingPunct="1">
              <a:spcAft>
                <a:spcPts val="0"/>
              </a:spcAft>
              <a:buFont typeface="Arial" pitchFamily="34" charset="0"/>
              <a:buChar char="•"/>
              <a:defRPr/>
            </a:pPr>
            <a:endParaRPr lang="en-US" sz="3600" dirty="0"/>
          </a:p>
        </p:txBody>
      </p:sp>
      <p:pic>
        <p:nvPicPr>
          <p:cNvPr id="28676" name="Content Placeholder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52400"/>
            <a:ext cx="198437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8534400" y="723310"/>
            <a:ext cx="622927" cy="3547190"/>
          </a:xfrm>
          <a:prstGeom prst="rect">
            <a:avLst/>
          </a:prstGeom>
          <a:noFill/>
        </p:spPr>
        <p:txBody>
          <a:bodyPr vert="wordArtVert" wrap="none" lIns="91440" tIns="45720" rIns="91440" bIns="45720">
            <a:spAutoFit/>
          </a:bodyPr>
          <a:lstStyle/>
          <a:p>
            <a:pPr algn="ct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STAT LIT</a:t>
            </a:r>
            <a:endParaRPr lang="en-US" sz="2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Balance:  </a:t>
            </a:r>
            <a:br>
              <a:rPr lang="en-US" dirty="0" smtClean="0"/>
            </a:br>
            <a:r>
              <a:rPr lang="en-US" dirty="0" smtClean="0"/>
              <a:t>Naivety vs. Critical vs. Cynical</a:t>
            </a:r>
            <a:endParaRPr lang="en-US" dirty="0"/>
          </a:p>
        </p:txBody>
      </p:sp>
      <p:sp>
        <p:nvSpPr>
          <p:cNvPr id="4" name="Content Placeholder 3"/>
          <p:cNvSpPr>
            <a:spLocks noGrp="1"/>
          </p:cNvSpPr>
          <p:nvPr>
            <p:ph sz="half" idx="1"/>
          </p:nvPr>
        </p:nvSpPr>
        <p:spPr>
          <a:xfrm>
            <a:off x="457200" y="1536700"/>
            <a:ext cx="4419600" cy="3797300"/>
          </a:xfrm>
        </p:spPr>
        <p:txBody>
          <a:bodyPr rtlCol="0">
            <a:normAutofit fontScale="85000" lnSpcReduction="20000"/>
          </a:bodyPr>
          <a:lstStyle/>
          <a:p>
            <a:pPr marL="114300" indent="0" eaLnBrk="1" fontAlgn="auto" hangingPunct="1">
              <a:spcAft>
                <a:spcPts val="0"/>
              </a:spcAft>
              <a:buFont typeface="Arial" pitchFamily="34" charset="0"/>
              <a:buNone/>
              <a:defRPr/>
            </a:pPr>
            <a:endParaRPr lang="en-US" dirty="0" smtClean="0"/>
          </a:p>
          <a:p>
            <a:pPr marL="114300" indent="0" eaLnBrk="1" fontAlgn="auto" hangingPunct="1">
              <a:spcAft>
                <a:spcPts val="0"/>
              </a:spcAft>
              <a:buFont typeface="Arial" pitchFamily="34" charset="0"/>
              <a:buNone/>
              <a:defRPr/>
            </a:pPr>
            <a:r>
              <a:rPr lang="en-US" dirty="0" smtClean="0"/>
              <a:t>Current Course:</a:t>
            </a:r>
          </a:p>
          <a:p>
            <a:pPr marL="640080" lvl="1" eaLnBrk="1" fontAlgn="auto" hangingPunct="1">
              <a:spcAft>
                <a:spcPts val="0"/>
              </a:spcAft>
              <a:buFont typeface="Arial" pitchFamily="34" charset="0"/>
              <a:buChar char="•"/>
              <a:defRPr/>
            </a:pPr>
            <a:r>
              <a:rPr lang="en-US" dirty="0" smtClean="0"/>
              <a:t>Data </a:t>
            </a:r>
            <a:r>
              <a:rPr lang="en-US" dirty="0"/>
              <a:t>assumed to be “Rocks”</a:t>
            </a:r>
          </a:p>
          <a:p>
            <a:pPr marL="640080" lvl="1" eaLnBrk="1" fontAlgn="auto" hangingPunct="1">
              <a:spcAft>
                <a:spcPts val="0"/>
              </a:spcAft>
              <a:buFont typeface="Arial" pitchFamily="34" charset="0"/>
              <a:buChar char="•"/>
              <a:defRPr/>
            </a:pPr>
            <a:r>
              <a:rPr lang="en-US" dirty="0" smtClean="0"/>
              <a:t>Silent on Definitions</a:t>
            </a:r>
          </a:p>
          <a:p>
            <a:pPr marL="640080" lvl="1" eaLnBrk="1" fontAlgn="auto" hangingPunct="1">
              <a:spcAft>
                <a:spcPts val="0"/>
              </a:spcAft>
              <a:buFont typeface="Arial" pitchFamily="34" charset="0"/>
              <a:buChar char="•"/>
              <a:defRPr/>
            </a:pPr>
            <a:r>
              <a:rPr lang="en-US" dirty="0" smtClean="0"/>
              <a:t>Focus on Calculations</a:t>
            </a:r>
          </a:p>
          <a:p>
            <a:pPr marL="640080" lvl="1" eaLnBrk="1" fontAlgn="auto" hangingPunct="1">
              <a:spcAft>
                <a:spcPts val="0"/>
              </a:spcAft>
              <a:buFont typeface="Arial" pitchFamily="34" charset="0"/>
              <a:buChar char="•"/>
              <a:defRPr/>
            </a:pPr>
            <a:r>
              <a:rPr lang="en-US" dirty="0" smtClean="0"/>
              <a:t>Briefly </a:t>
            </a:r>
            <a:r>
              <a:rPr lang="en-US" dirty="0"/>
              <a:t>Mention </a:t>
            </a:r>
            <a:r>
              <a:rPr lang="en-US" dirty="0" smtClean="0"/>
              <a:t>Confounding</a:t>
            </a:r>
          </a:p>
          <a:p>
            <a:pPr marL="411480" lvl="1" indent="0" eaLnBrk="1" fontAlgn="auto" hangingPunct="1">
              <a:spcAft>
                <a:spcPts val="0"/>
              </a:spcAft>
              <a:buFont typeface="Arial" pitchFamily="34" charset="0"/>
              <a:buNone/>
              <a:defRPr/>
            </a:pPr>
            <a:endParaRPr lang="en-US" dirty="0" smtClean="0"/>
          </a:p>
          <a:p>
            <a:pPr marL="114300" indent="0" eaLnBrk="1" fontAlgn="auto" hangingPunct="1">
              <a:spcAft>
                <a:spcPts val="0"/>
              </a:spcAft>
              <a:buFont typeface="Arial" pitchFamily="34" charset="0"/>
              <a:buNone/>
              <a:defRPr/>
            </a:pPr>
            <a:r>
              <a:rPr lang="en-US" dirty="0" smtClean="0"/>
              <a:t>Current Result:</a:t>
            </a:r>
          </a:p>
          <a:p>
            <a:pPr marL="640080" lvl="1" eaLnBrk="1" fontAlgn="auto" hangingPunct="1">
              <a:spcAft>
                <a:spcPts val="0"/>
              </a:spcAft>
              <a:buFont typeface="Arial" pitchFamily="34" charset="0"/>
              <a:buChar char="•"/>
              <a:defRPr/>
            </a:pPr>
            <a:r>
              <a:rPr lang="en-US" dirty="0" smtClean="0"/>
              <a:t>Mathematically Competent</a:t>
            </a:r>
          </a:p>
          <a:p>
            <a:pPr marL="640080" lvl="1" eaLnBrk="1" fontAlgn="auto" hangingPunct="1">
              <a:spcAft>
                <a:spcPts val="0"/>
              </a:spcAft>
              <a:buFont typeface="Arial" pitchFamily="34" charset="0"/>
              <a:buChar char="•"/>
              <a:defRPr/>
            </a:pPr>
            <a:r>
              <a:rPr lang="en-US" dirty="0" smtClean="0"/>
              <a:t>Lack of Skills to “Value” Statistical Arguments</a:t>
            </a:r>
          </a:p>
          <a:p>
            <a:pPr marL="640080" lvl="1" eaLnBrk="1" fontAlgn="auto" hangingPunct="1">
              <a:spcAft>
                <a:spcPts val="0"/>
              </a:spcAft>
              <a:buFont typeface="Arial" pitchFamily="34" charset="0"/>
              <a:buChar char="•"/>
              <a:defRPr/>
            </a:pPr>
            <a:endParaRPr lang="en-US" dirty="0"/>
          </a:p>
          <a:p>
            <a:pPr marL="411480" lvl="1" indent="0" eaLnBrk="1" fontAlgn="auto" hangingPunct="1">
              <a:spcAft>
                <a:spcPts val="0"/>
              </a:spcAft>
              <a:buFont typeface="Arial" pitchFamily="34" charset="0"/>
              <a:buNone/>
              <a:defRPr/>
            </a:pPr>
            <a:endParaRPr lang="en-US" dirty="0" smtClean="0"/>
          </a:p>
          <a:p>
            <a:pPr marL="411480" lvl="1" indent="0" eaLnBrk="1" fontAlgn="auto" hangingPunct="1">
              <a:spcAft>
                <a:spcPts val="0"/>
              </a:spcAft>
              <a:buFont typeface="Arial" pitchFamily="34" charset="0"/>
              <a:buNone/>
              <a:defRPr/>
            </a:pPr>
            <a:endParaRPr lang="en-US" dirty="0"/>
          </a:p>
          <a:p>
            <a:pPr marL="411480" lvl="1" indent="0" eaLnBrk="1" fontAlgn="auto" hangingPunct="1">
              <a:spcAft>
                <a:spcPts val="0"/>
              </a:spcAft>
              <a:buFont typeface="Arial" pitchFamily="34" charset="0"/>
              <a:buNone/>
              <a:defRPr/>
            </a:pPr>
            <a:endParaRPr lang="en-US" dirty="0"/>
          </a:p>
        </p:txBody>
      </p:sp>
      <p:pic>
        <p:nvPicPr>
          <p:cNvPr id="29700" name="Picture 2" descr="C:\Users\isaacson\AppData\Local\Microsoft\Windows\Temporary Internet Files\Content.IE5\MOLC9HY2\MC91021768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2375" y="2438400"/>
            <a:ext cx="311626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381000" y="5410200"/>
            <a:ext cx="7620000" cy="1143000"/>
          </a:xfrm>
          <a:prstGeom prst="rect">
            <a:avLst/>
          </a:prstGeom>
        </p:spPr>
        <p:txBody>
          <a:bodyPr anchor="ct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defRPr/>
            </a:pPr>
            <a:endParaRPr lang="en-US" dirty="0"/>
          </a:p>
        </p:txBody>
      </p:sp>
      <p:sp>
        <p:nvSpPr>
          <p:cNvPr id="8" name="Title 1"/>
          <p:cNvSpPr txBox="1">
            <a:spLocks/>
          </p:cNvSpPr>
          <p:nvPr/>
        </p:nvSpPr>
        <p:spPr>
          <a:xfrm>
            <a:off x="381000" y="5562600"/>
            <a:ext cx="7620000" cy="571500"/>
          </a:xfrm>
          <a:prstGeom prst="rect">
            <a:avLst/>
          </a:prstGeom>
        </p:spPr>
        <p:txBody>
          <a:bodyPr anchor="ct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defRPr/>
            </a:pPr>
            <a:endParaRPr lang="en-US" sz="2800" b="1" dirty="0">
              <a:latin typeface="+mn-lt"/>
            </a:endParaRPr>
          </a:p>
          <a:p>
            <a:pPr algn="ctr" fontAlgn="auto">
              <a:spcAft>
                <a:spcPts val="0"/>
              </a:spcAft>
              <a:defRPr/>
            </a:pPr>
            <a:r>
              <a:rPr lang="en-US" sz="2800" b="1" dirty="0">
                <a:latin typeface="+mn-lt"/>
              </a:rPr>
              <a:t>A</a:t>
            </a:r>
            <a:r>
              <a:rPr lang="en-US" sz="2800" b="1" dirty="0" smtClean="0">
                <a:latin typeface="+mn-lt"/>
              </a:rPr>
              <a:t> Primary Goal of Statistical Literacy is To </a:t>
            </a:r>
            <a:r>
              <a:rPr lang="en-US" sz="2800" b="1" dirty="0">
                <a:latin typeface="+mn-lt"/>
              </a:rPr>
              <a:t>C</a:t>
            </a:r>
            <a:r>
              <a:rPr lang="en-US" sz="2800" b="1" dirty="0" smtClean="0">
                <a:latin typeface="+mn-lt"/>
              </a:rPr>
              <a:t>onvert the Naïve and Cynic to Critical Thinkers</a:t>
            </a:r>
            <a:endParaRPr lang="en-US" sz="2800" b="1" dirty="0">
              <a:latin typeface="+mn-lt"/>
            </a:endParaRPr>
          </a:p>
        </p:txBody>
      </p:sp>
      <p:sp>
        <p:nvSpPr>
          <p:cNvPr id="9" name="Rectangle 8"/>
          <p:cNvSpPr/>
          <p:nvPr/>
        </p:nvSpPr>
        <p:spPr>
          <a:xfrm>
            <a:off x="8534400" y="723310"/>
            <a:ext cx="622927" cy="3547190"/>
          </a:xfrm>
          <a:prstGeom prst="rect">
            <a:avLst/>
          </a:prstGeom>
          <a:noFill/>
        </p:spPr>
        <p:txBody>
          <a:bodyPr vert="wordArtVert" wrap="none" lIns="91440" tIns="45720" rIns="91440" bIns="45720">
            <a:spAutoFit/>
          </a:bodyPr>
          <a:lstStyle/>
          <a:p>
            <a:pPr algn="ct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STAT LIT</a:t>
            </a:r>
            <a:endParaRPr lang="en-US" sz="2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alpha val="50000"/>
          </a:schemeClr>
        </a:solidFill>
        <a:effectLst/>
      </p:bgPr>
    </p:bg>
    <p:spTree>
      <p:nvGrpSpPr>
        <p:cNvPr id="1" name=""/>
        <p:cNvGrpSpPr/>
        <p:nvPr/>
      </p:nvGrpSpPr>
      <p:grpSpPr>
        <a:xfrm>
          <a:off x="0" y="0"/>
          <a:ext cx="0" cy="0"/>
          <a:chOff x="0" y="0"/>
          <a:chExt cx="0" cy="0"/>
        </a:xfrm>
      </p:grpSpPr>
      <p:sp>
        <p:nvSpPr>
          <p:cNvPr id="30722" name="Text Placeholder 2"/>
          <p:cNvSpPr>
            <a:spLocks noGrp="1"/>
          </p:cNvSpPr>
          <p:nvPr>
            <p:ph type="body" idx="4294967295"/>
          </p:nvPr>
        </p:nvSpPr>
        <p:spPr>
          <a:xfrm>
            <a:off x="685800" y="381000"/>
            <a:ext cx="7086600" cy="1066800"/>
          </a:xfrm>
        </p:spPr>
        <p:txBody>
          <a:bodyPr anchor="b"/>
          <a:lstStyle/>
          <a:p>
            <a:pPr marL="0" indent="0" eaLnBrk="1" hangingPunct="1">
              <a:buFont typeface="Arial" charset="0"/>
              <a:buNone/>
            </a:pPr>
            <a:r>
              <a:rPr lang="en-US" sz="3200" b="1" smtClean="0">
                <a:latin typeface="Rockwell Extra Bold" pitchFamily="18" charset="0"/>
              </a:rPr>
              <a:t>Advanced Topics:</a:t>
            </a:r>
            <a:br>
              <a:rPr lang="en-US" sz="3200" b="1" smtClean="0">
                <a:latin typeface="Rockwell Extra Bold" pitchFamily="18" charset="0"/>
              </a:rPr>
            </a:br>
            <a:r>
              <a:rPr lang="en-US" sz="3200" b="1" smtClean="0">
                <a:latin typeface="Rockwell Extra Bold" pitchFamily="18" charset="0"/>
              </a:rPr>
              <a:t>#3: Analytics, etc.</a:t>
            </a:r>
          </a:p>
        </p:txBody>
      </p:sp>
      <p:sp>
        <p:nvSpPr>
          <p:cNvPr id="30723" name="Text Placeholder 2"/>
          <p:cNvSpPr>
            <a:spLocks/>
          </p:cNvSpPr>
          <p:nvPr/>
        </p:nvSpPr>
        <p:spPr bwMode="auto">
          <a:xfrm>
            <a:off x="228600" y="2057400"/>
            <a:ext cx="7467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spcBef>
                <a:spcPct val="20000"/>
              </a:spcBef>
              <a:buClr>
                <a:schemeClr val="accent1"/>
              </a:buClr>
              <a:buFont typeface="Arial" charset="0"/>
              <a:buNone/>
            </a:pPr>
            <a:r>
              <a:rPr lang="en-US" sz="2200" dirty="0">
                <a:latin typeface="Calibri" pitchFamily="34" charset="0"/>
              </a:rPr>
              <a:t>Students in quantitative majors should be</a:t>
            </a:r>
            <a:br>
              <a:rPr lang="en-US" sz="2200" dirty="0">
                <a:latin typeface="Calibri" pitchFamily="34" charset="0"/>
              </a:rPr>
            </a:br>
            <a:r>
              <a:rPr lang="en-US" sz="2200" dirty="0">
                <a:latin typeface="Calibri" pitchFamily="34" charset="0"/>
              </a:rPr>
              <a:t>exposed to a variety of advanced topics:</a:t>
            </a:r>
          </a:p>
          <a:p>
            <a:pPr>
              <a:spcBef>
                <a:spcPct val="20000"/>
              </a:spcBef>
              <a:buClr>
                <a:schemeClr val="accent1"/>
              </a:buClr>
              <a:buFont typeface="Arial" charset="0"/>
              <a:buChar char="•"/>
            </a:pPr>
            <a:r>
              <a:rPr lang="en-US" sz="2200" dirty="0">
                <a:latin typeface="Calibri" pitchFamily="34" charset="0"/>
              </a:rPr>
              <a:t>  Monte-Carlo Simulation</a:t>
            </a:r>
          </a:p>
          <a:p>
            <a:pPr>
              <a:spcBef>
                <a:spcPct val="20000"/>
              </a:spcBef>
              <a:buClr>
                <a:schemeClr val="accent1"/>
              </a:buClr>
              <a:buFont typeface="Arial" charset="0"/>
              <a:buChar char="•"/>
            </a:pPr>
            <a:r>
              <a:rPr lang="en-US" sz="2200" dirty="0">
                <a:latin typeface="Calibri" pitchFamily="34" charset="0"/>
              </a:rPr>
              <a:t>  Data Mining</a:t>
            </a:r>
          </a:p>
          <a:p>
            <a:pPr>
              <a:spcBef>
                <a:spcPct val="20000"/>
              </a:spcBef>
              <a:buClr>
                <a:schemeClr val="accent1"/>
              </a:buClr>
              <a:buFont typeface="Arial" charset="0"/>
              <a:buChar char="•"/>
            </a:pPr>
            <a:r>
              <a:rPr lang="en-US" sz="2200" dirty="0">
                <a:latin typeface="Calibri" pitchFamily="34" charset="0"/>
              </a:rPr>
              <a:t>  Data Analytics</a:t>
            </a:r>
          </a:p>
          <a:p>
            <a:pPr>
              <a:spcBef>
                <a:spcPct val="20000"/>
              </a:spcBef>
              <a:buClr>
                <a:schemeClr val="accent1"/>
              </a:buClr>
              <a:buFont typeface="Arial" charset="0"/>
              <a:buChar char="•"/>
            </a:pPr>
            <a:r>
              <a:rPr lang="en-US" sz="2200" dirty="0">
                <a:latin typeface="Calibri" pitchFamily="34" charset="0"/>
              </a:rPr>
              <a:t>  Coincidences</a:t>
            </a:r>
          </a:p>
          <a:p>
            <a:pPr>
              <a:spcBef>
                <a:spcPct val="20000"/>
              </a:spcBef>
              <a:buClr>
                <a:schemeClr val="accent1"/>
              </a:buClr>
              <a:buFont typeface="Arial" charset="0"/>
              <a:buChar char="•"/>
            </a:pPr>
            <a:r>
              <a:rPr lang="en-US" sz="2200" dirty="0">
                <a:latin typeface="Calibri" pitchFamily="34" charset="0"/>
              </a:rPr>
              <a:t>  Epidemiology</a:t>
            </a:r>
          </a:p>
          <a:p>
            <a:pPr>
              <a:spcBef>
                <a:spcPct val="20000"/>
              </a:spcBef>
              <a:buClr>
                <a:schemeClr val="accent1"/>
              </a:buClr>
              <a:buFont typeface="Arial" charset="0"/>
              <a:buChar char="•"/>
            </a:pPr>
            <a:r>
              <a:rPr lang="en-US" sz="2200" dirty="0">
                <a:latin typeface="Calibri" pitchFamily="34" charset="0"/>
              </a:rPr>
              <a:t>  Demography</a:t>
            </a:r>
          </a:p>
          <a:p>
            <a:pPr>
              <a:spcBef>
                <a:spcPct val="20000"/>
              </a:spcBef>
              <a:buClr>
                <a:schemeClr val="accent1"/>
              </a:buClr>
              <a:buFont typeface="Arial" charset="0"/>
              <a:buChar char="•"/>
            </a:pPr>
            <a:r>
              <a:rPr lang="en-US" sz="2200" dirty="0">
                <a:latin typeface="Calibri" pitchFamily="34" charset="0"/>
              </a:rPr>
              <a:t>  Data </a:t>
            </a:r>
            <a:r>
              <a:rPr lang="en-US" sz="2200" dirty="0" smtClean="0">
                <a:latin typeface="Calibri" pitchFamily="34" charset="0"/>
              </a:rPr>
              <a:t>manipulation</a:t>
            </a:r>
            <a:endParaRPr lang="en-US" sz="2200" dirty="0">
              <a:latin typeface="Calibri" pitchFamily="34" charset="0"/>
            </a:endParaRPr>
          </a:p>
          <a:p>
            <a:pPr>
              <a:spcBef>
                <a:spcPct val="20000"/>
              </a:spcBef>
              <a:buClr>
                <a:schemeClr val="accent1"/>
              </a:buClr>
              <a:buFont typeface="Arial" charset="0"/>
              <a:buChar char="•"/>
            </a:pPr>
            <a:r>
              <a:rPr lang="en-US" sz="2200" dirty="0" smtClean="0">
                <a:latin typeface="Calibri" pitchFamily="34" charset="0"/>
              </a:rPr>
              <a:t>  Data Visualization</a:t>
            </a:r>
            <a:endParaRPr lang="en-US" sz="2200" dirty="0">
              <a:latin typeface="Calibri" pitchFamily="34" charset="0"/>
            </a:endParaRPr>
          </a:p>
        </p:txBody>
      </p:sp>
      <p:pic>
        <p:nvPicPr>
          <p:cNvPr id="307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304800"/>
            <a:ext cx="3143250" cy="29051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3411538"/>
            <a:ext cx="6172200" cy="199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8534400" y="177168"/>
            <a:ext cx="513410" cy="4639475"/>
          </a:xfrm>
          <a:prstGeom prst="rect">
            <a:avLst/>
          </a:prstGeom>
          <a:noFill/>
        </p:spPr>
        <p:txBody>
          <a:bodyPr vert="wordArtVert" wrap="none" lIns="91440" tIns="45720" rIns="91440" bIns="45720">
            <a:spAutoFit/>
          </a:bodyPr>
          <a:lstStyle/>
          <a:p>
            <a:pPr algn="ctr"/>
            <a:r>
              <a:rPr 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ADVANCED STATS</a:t>
            </a:r>
            <a:endPar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alpha val="50000"/>
          </a:schemeClr>
        </a:solidFill>
        <a:effectLst/>
      </p:bgPr>
    </p:bg>
    <p:spTree>
      <p:nvGrpSpPr>
        <p:cNvPr id="1" name=""/>
        <p:cNvGrpSpPr/>
        <p:nvPr/>
      </p:nvGrpSpPr>
      <p:grpSpPr>
        <a:xfrm>
          <a:off x="0" y="0"/>
          <a:ext cx="0" cy="0"/>
          <a:chOff x="0" y="0"/>
          <a:chExt cx="0" cy="0"/>
        </a:xfrm>
      </p:grpSpPr>
      <p:sp>
        <p:nvSpPr>
          <p:cNvPr id="31746" name="Text Placeholder 2"/>
          <p:cNvSpPr>
            <a:spLocks noGrp="1"/>
          </p:cNvSpPr>
          <p:nvPr>
            <p:ph type="body" idx="4294967295"/>
          </p:nvPr>
        </p:nvSpPr>
        <p:spPr>
          <a:xfrm>
            <a:off x="685800" y="381000"/>
            <a:ext cx="7086600" cy="1066800"/>
          </a:xfrm>
        </p:spPr>
        <p:txBody>
          <a:bodyPr anchor="b"/>
          <a:lstStyle/>
          <a:p>
            <a:pPr marL="0" indent="0" eaLnBrk="1" hangingPunct="1">
              <a:buFont typeface="Arial" charset="0"/>
              <a:buNone/>
            </a:pPr>
            <a:r>
              <a:rPr lang="en-US" sz="3200" b="1" dirty="0" smtClean="0">
                <a:latin typeface="Rockwell Extra Bold" pitchFamily="18" charset="0"/>
              </a:rPr>
              <a:t>Advanced Topics: </a:t>
            </a:r>
            <a:br>
              <a:rPr lang="en-US" sz="3200" b="1" dirty="0" smtClean="0">
                <a:latin typeface="Rockwell Extra Bold" pitchFamily="18" charset="0"/>
              </a:rPr>
            </a:br>
            <a:r>
              <a:rPr lang="en-US" sz="3200" b="1" dirty="0" smtClean="0">
                <a:latin typeface="Rockwell Extra Bold" pitchFamily="18" charset="0"/>
              </a:rPr>
              <a:t>#4: Web Analytics</a:t>
            </a:r>
          </a:p>
        </p:txBody>
      </p:sp>
      <p:sp>
        <p:nvSpPr>
          <p:cNvPr id="31747" name="Text Placeholder 2"/>
          <p:cNvSpPr>
            <a:spLocks/>
          </p:cNvSpPr>
          <p:nvPr/>
        </p:nvSpPr>
        <p:spPr bwMode="auto">
          <a:xfrm>
            <a:off x="304800" y="1676400"/>
            <a:ext cx="7467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spcBef>
                <a:spcPct val="20000"/>
              </a:spcBef>
              <a:buClr>
                <a:schemeClr val="accent1"/>
              </a:buClr>
              <a:buFont typeface="Arial" charset="0"/>
              <a:buNone/>
            </a:pPr>
            <a:r>
              <a:rPr lang="en-US" sz="2200">
                <a:latin typeface="Calibri" pitchFamily="34" charset="0"/>
              </a:rPr>
              <a:t>.</a:t>
            </a:r>
          </a:p>
        </p:txBody>
      </p:sp>
      <p:pic>
        <p:nvPicPr>
          <p:cNvPr id="3174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22450"/>
            <a:ext cx="8458200" cy="503555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8534400" y="177168"/>
            <a:ext cx="513410" cy="4639475"/>
          </a:xfrm>
          <a:prstGeom prst="rect">
            <a:avLst/>
          </a:prstGeom>
          <a:noFill/>
        </p:spPr>
        <p:txBody>
          <a:bodyPr vert="wordArtVert" wrap="none" lIns="91440" tIns="45720" rIns="91440" bIns="45720">
            <a:spAutoFit/>
          </a:bodyPr>
          <a:lstStyle/>
          <a:p>
            <a:pPr algn="ctr"/>
            <a:r>
              <a:rPr 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ADVANCED STATS</a:t>
            </a:r>
            <a:endPar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alpha val="50000"/>
          </a:schemeClr>
        </a:solidFill>
        <a:effectLst/>
      </p:bgPr>
    </p:bg>
    <p:spTree>
      <p:nvGrpSpPr>
        <p:cNvPr id="1" name=""/>
        <p:cNvGrpSpPr/>
        <p:nvPr/>
      </p:nvGrpSpPr>
      <p:grpSpPr>
        <a:xfrm>
          <a:off x="0" y="0"/>
          <a:ext cx="0" cy="0"/>
          <a:chOff x="0" y="0"/>
          <a:chExt cx="0" cy="0"/>
        </a:xfrm>
      </p:grpSpPr>
      <p:sp>
        <p:nvSpPr>
          <p:cNvPr id="33794" name="Text Placeholder 2"/>
          <p:cNvSpPr>
            <a:spLocks noGrp="1"/>
          </p:cNvSpPr>
          <p:nvPr>
            <p:ph type="body" idx="4294967295"/>
          </p:nvPr>
        </p:nvSpPr>
        <p:spPr>
          <a:xfrm>
            <a:off x="533400" y="685800"/>
            <a:ext cx="7086600" cy="3124200"/>
          </a:xfrm>
        </p:spPr>
        <p:txBody>
          <a:bodyPr anchor="b"/>
          <a:lstStyle/>
          <a:p>
            <a:pPr marL="0" indent="0" eaLnBrk="1" hangingPunct="1">
              <a:buFont typeface="Arial" charset="0"/>
              <a:buNone/>
            </a:pPr>
            <a:r>
              <a:rPr lang="en-US" sz="3200" b="1" smtClean="0">
                <a:latin typeface="Rockwell Extra Bold" pitchFamily="18" charset="0"/>
              </a:rPr>
              <a:t>Milo</a:t>
            </a:r>
            <a:r>
              <a:rPr lang="en-US" sz="3200" b="1" smtClean="0"/>
              <a:t>’</a:t>
            </a:r>
            <a:r>
              <a:rPr lang="en-US" sz="3200" b="1" smtClean="0">
                <a:latin typeface="Rockwell Extra Bold" pitchFamily="18" charset="0"/>
              </a:rPr>
              <a:t>s conclusion:</a:t>
            </a:r>
          </a:p>
          <a:p>
            <a:pPr marL="0" indent="0" eaLnBrk="1" hangingPunct="1">
              <a:buFont typeface="Arial" charset="0"/>
              <a:buNone/>
            </a:pPr>
            <a:r>
              <a:rPr lang="en-US" sz="3200" b="1" smtClean="0">
                <a:latin typeface="Rockwell Extra Bold" pitchFamily="18" charset="0"/>
              </a:rPr>
              <a:t>Statistical educators should strongly </a:t>
            </a:r>
            <a:r>
              <a:rPr lang="en-US" sz="3200" b="1" i="1" smtClean="0">
                <a:latin typeface="Rockwell Extra Bold" pitchFamily="18" charset="0"/>
              </a:rPr>
              <a:t>encourage </a:t>
            </a:r>
            <a:r>
              <a:rPr lang="en-US" sz="3200" b="1" i="1" smtClean="0"/>
              <a:t>–</a:t>
            </a:r>
            <a:r>
              <a:rPr lang="en-US" sz="3200" b="1" i="1" smtClean="0">
                <a:latin typeface="Rockwell Extra Bold" pitchFamily="18" charset="0"/>
              </a:rPr>
              <a:t> if not require</a:t>
            </a:r>
            <a:r>
              <a:rPr lang="en-US" sz="3200" b="1" smtClean="0">
                <a:latin typeface="Rockwell Extra Bold" pitchFamily="18" charset="0"/>
              </a:rPr>
              <a:t> </a:t>
            </a:r>
            <a:r>
              <a:rPr lang="en-US" sz="3200" b="1" smtClean="0"/>
              <a:t>–</a:t>
            </a:r>
            <a:r>
              <a:rPr lang="en-US" sz="3200" b="1" smtClean="0">
                <a:latin typeface="Rockwell Extra Bold" pitchFamily="18" charset="0"/>
              </a:rPr>
              <a:t> students in quantitative majors to take a second statistics course:</a:t>
            </a:r>
          </a:p>
        </p:txBody>
      </p:sp>
      <p:sp>
        <p:nvSpPr>
          <p:cNvPr id="33795" name="Text Box 4"/>
          <p:cNvSpPr txBox="1">
            <a:spLocks noChangeArrowheads="1"/>
          </p:cNvSpPr>
          <p:nvPr/>
        </p:nvSpPr>
        <p:spPr bwMode="auto">
          <a:xfrm>
            <a:off x="609600" y="4191000"/>
            <a:ext cx="701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spcBef>
                <a:spcPct val="20000"/>
              </a:spcBef>
              <a:buClr>
                <a:schemeClr val="accent1"/>
              </a:buClr>
              <a:buFont typeface="Arial" charset="0"/>
              <a:buNone/>
            </a:pPr>
            <a:r>
              <a:rPr lang="en-US" sz="3200" b="1">
                <a:latin typeface="Rockwell Extra Bold" pitchFamily="18" charset="0"/>
              </a:rPr>
              <a:t>a post-inference course involving Advanced Topics.</a:t>
            </a:r>
          </a:p>
        </p:txBody>
      </p:sp>
      <p:sp>
        <p:nvSpPr>
          <p:cNvPr id="5" name="Rectangle 4"/>
          <p:cNvSpPr/>
          <p:nvPr/>
        </p:nvSpPr>
        <p:spPr>
          <a:xfrm>
            <a:off x="8534400" y="177168"/>
            <a:ext cx="513410" cy="4639475"/>
          </a:xfrm>
          <a:prstGeom prst="rect">
            <a:avLst/>
          </a:prstGeom>
          <a:noFill/>
        </p:spPr>
        <p:txBody>
          <a:bodyPr vert="wordArtVert" wrap="none" lIns="91440" tIns="45720" rIns="91440" bIns="45720">
            <a:spAutoFit/>
          </a:bodyPr>
          <a:lstStyle/>
          <a:p>
            <a:pPr algn="ctr"/>
            <a:r>
              <a:rPr 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ADVANCED STATS</a:t>
            </a:r>
            <a:endPar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idx="4294967295"/>
          </p:nvPr>
        </p:nvSpPr>
        <p:spPr>
          <a:xfrm>
            <a:off x="457200" y="274638"/>
            <a:ext cx="7620000" cy="1173162"/>
          </a:xfrm>
        </p:spPr>
        <p:txBody>
          <a:bodyPr wrap="square" numCol="1" anchorCtr="0" compatLnSpc="1">
            <a:prstTxWarp prst="textNoShape">
              <a:avLst/>
            </a:prstTxWarp>
          </a:bodyPr>
          <a:lstStyle/>
          <a:p>
            <a:pPr eaLnBrk="1" hangingPunct="1">
              <a:defRPr/>
            </a:pPr>
            <a:r>
              <a:rPr lang="en-US" sz="5000" dirty="0" smtClean="0">
                <a:latin typeface="Rockwell Extra Bold" pitchFamily="18" charset="0"/>
              </a:rPr>
              <a:t>Audience Vote</a:t>
            </a:r>
          </a:p>
        </p:txBody>
      </p:sp>
      <p:sp>
        <p:nvSpPr>
          <p:cNvPr id="14339" name="Text Box 3"/>
          <p:cNvSpPr txBox="1">
            <a:spLocks noChangeArrowheads="1"/>
          </p:cNvSpPr>
          <p:nvPr/>
        </p:nvSpPr>
        <p:spPr bwMode="auto">
          <a:xfrm>
            <a:off x="152400" y="1600200"/>
            <a:ext cx="80010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r>
              <a:rPr lang="en-US" dirty="0"/>
              <a:t>You are authorized to select a second course in statistics “in addition” to the traditional intro-inference course.  The new course will be funded for five years.</a:t>
            </a:r>
          </a:p>
          <a:p>
            <a:pPr eaLnBrk="1" hangingPunct="1"/>
            <a:endParaRPr lang="en-US" dirty="0"/>
          </a:p>
          <a:p>
            <a:pPr eaLnBrk="1" hangingPunct="1"/>
            <a:r>
              <a:rPr lang="en-US" dirty="0"/>
              <a:t>You are considering two options:</a:t>
            </a:r>
          </a:p>
          <a:p>
            <a:pPr eaLnBrk="1" hangingPunct="1"/>
            <a:r>
              <a:rPr lang="en-US" dirty="0"/>
              <a:t>*  Pre-inference statistical-literacy course</a:t>
            </a:r>
          </a:p>
          <a:p>
            <a:pPr eaLnBrk="1" hangingPunct="1"/>
            <a:r>
              <a:rPr lang="en-US" dirty="0"/>
              <a:t>*  Post-inference advanced-topics course</a:t>
            </a:r>
          </a:p>
          <a:p>
            <a:pPr eaLnBrk="1" hangingPunct="1"/>
            <a:endParaRPr lang="en-US" dirty="0"/>
          </a:p>
          <a:p>
            <a:pPr eaLnBrk="1" hangingPunct="1"/>
            <a:r>
              <a:rPr lang="en-US" dirty="0"/>
              <a:t>Given limited resources, which one would you choose for all US four-year colleges?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linds(horizontal)">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7620000" cy="5105400"/>
          </a:xfrm>
        </p:spPr>
        <p:txBody>
          <a:bodyPr rtlCol="0">
            <a:normAutofit/>
          </a:bodyPr>
          <a:lstStyle/>
          <a:p>
            <a:pPr marL="114300" indent="0" eaLnBrk="1" fontAlgn="auto" hangingPunct="1">
              <a:spcAft>
                <a:spcPts val="0"/>
              </a:spcAft>
              <a:buNone/>
              <a:defRPr/>
            </a:pPr>
            <a:r>
              <a:rPr lang="en-US" sz="2800" dirty="0"/>
              <a:t>“Statistics </a:t>
            </a:r>
            <a:r>
              <a:rPr lang="en-US" sz="2800" dirty="0" smtClean="0"/>
              <a:t>are </a:t>
            </a:r>
            <a:r>
              <a:rPr lang="en-US" sz="2800" dirty="0"/>
              <a:t>jewels used to </a:t>
            </a:r>
            <a:r>
              <a:rPr lang="en-US" sz="2800" dirty="0" smtClean="0"/>
              <a:t>decorate arguments”</a:t>
            </a:r>
          </a:p>
          <a:p>
            <a:pPr marL="114300" indent="0" eaLnBrk="1" fontAlgn="auto" hangingPunct="1">
              <a:spcAft>
                <a:spcPts val="0"/>
              </a:spcAft>
              <a:buFont typeface="Arial" pitchFamily="34" charset="0"/>
              <a:buNone/>
              <a:defRPr/>
            </a:pPr>
            <a:endParaRPr lang="en-US" sz="2400" dirty="0" smtClean="0"/>
          </a:p>
          <a:p>
            <a:pPr marL="114300" indent="0" eaLnBrk="1" fontAlgn="auto" hangingPunct="1">
              <a:spcAft>
                <a:spcPts val="0"/>
              </a:spcAft>
              <a:buFont typeface="Arial" pitchFamily="34" charset="0"/>
              <a:buNone/>
              <a:defRPr/>
            </a:pPr>
            <a:r>
              <a:rPr lang="en-US" sz="2400" dirty="0" smtClean="0"/>
              <a:t>Competent Consumers Must Be Knowledgeable</a:t>
            </a:r>
          </a:p>
          <a:p>
            <a:pPr marL="0" indent="0" eaLnBrk="1" fontAlgn="auto" hangingPunct="1">
              <a:spcAft>
                <a:spcPts val="0"/>
              </a:spcAft>
              <a:buFont typeface="Arial" pitchFamily="34" charset="0"/>
              <a:buNone/>
              <a:defRPr/>
            </a:pPr>
            <a:endParaRPr lang="en-US" dirty="0"/>
          </a:p>
          <a:p>
            <a:pPr marL="114300" indent="0" eaLnBrk="1" fontAlgn="auto" hangingPunct="1">
              <a:spcAft>
                <a:spcPts val="0"/>
              </a:spcAft>
              <a:buFont typeface="Arial" pitchFamily="34" charset="0"/>
              <a:buNone/>
              <a:defRPr/>
            </a:pPr>
            <a:r>
              <a:rPr lang="en-US" dirty="0" smtClean="0"/>
              <a:t>A gemstone?		         Colored Glass?	      A Plastic Toy?</a:t>
            </a:r>
          </a:p>
          <a:p>
            <a:pPr marL="114300" indent="0" eaLnBrk="1" fontAlgn="auto" hangingPunct="1">
              <a:spcAft>
                <a:spcPts val="0"/>
              </a:spcAft>
              <a:buFont typeface="Arial" pitchFamily="34" charset="0"/>
              <a:buNone/>
              <a:defRPr/>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3990975"/>
            <a:ext cx="2381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6025" y="41910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4150" y="3733800"/>
            <a:ext cx="35718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4"/>
          <p:cNvSpPr>
            <a:spLocks noGrp="1"/>
          </p:cNvSpPr>
          <p:nvPr>
            <p:ph type="title"/>
          </p:nvPr>
        </p:nvSpPr>
        <p:spPr>
          <a:xfrm>
            <a:off x="457200" y="152400"/>
            <a:ext cx="7620000" cy="990600"/>
          </a:xfrm>
          <a:ln>
            <a:noFill/>
          </a:ln>
        </p:spPr>
        <p:txBody>
          <a:bodyPr>
            <a:noAutofit/>
          </a:bodyPr>
          <a:lstStyle/>
          <a:p>
            <a:r>
              <a:rPr lang="en-US" sz="3600" dirty="0" smtClean="0"/>
              <a:t>Students Must Learn to “Value” Statistics</a:t>
            </a:r>
            <a:endParaRPr lang="en-US" sz="3600" dirty="0"/>
          </a:p>
        </p:txBody>
      </p:sp>
      <p:sp>
        <p:nvSpPr>
          <p:cNvPr id="8" name="Rectangle 7"/>
          <p:cNvSpPr/>
          <p:nvPr/>
        </p:nvSpPr>
        <p:spPr>
          <a:xfrm>
            <a:off x="8534400" y="723310"/>
            <a:ext cx="622927" cy="3547190"/>
          </a:xfrm>
          <a:prstGeom prst="rect">
            <a:avLst/>
          </a:prstGeom>
          <a:noFill/>
        </p:spPr>
        <p:txBody>
          <a:bodyPr vert="wordArtVert" wrap="none" lIns="91440" tIns="45720" rIns="91440" bIns="45720">
            <a:spAutoFit/>
          </a:bodyPr>
          <a:lstStyle/>
          <a:p>
            <a:pPr algn="ct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STAT LIT</a:t>
            </a:r>
            <a:endParaRPr lang="en-US" sz="2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Tree>
    <p:extLst>
      <p:ext uri="{BB962C8B-B14F-4D97-AF65-F5344CB8AC3E}">
        <p14:creationId xmlns:p14="http://schemas.microsoft.com/office/powerpoint/2010/main" val="332829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Head to Head Competition</a:t>
            </a:r>
            <a:endParaRPr lang="en-US" dirty="0"/>
          </a:p>
        </p:txBody>
      </p:sp>
      <p:sp>
        <p:nvSpPr>
          <p:cNvPr id="35843" name="Content Placeholder 3"/>
          <p:cNvSpPr>
            <a:spLocks noGrp="1"/>
          </p:cNvSpPr>
          <p:nvPr>
            <p:ph idx="1"/>
          </p:nvPr>
        </p:nvSpPr>
        <p:spPr/>
        <p:txBody>
          <a:bodyPr/>
          <a:lstStyle/>
          <a:p>
            <a:pPr eaLnBrk="1" hangingPunct="1"/>
            <a:r>
              <a:rPr lang="en-US" sz="2400" b="1" dirty="0" smtClean="0"/>
              <a:t>Advanced Topics</a:t>
            </a:r>
          </a:p>
          <a:p>
            <a:pPr lvl="1" eaLnBrk="1" hangingPunct="1"/>
            <a:r>
              <a:rPr lang="en-US" dirty="0" smtClean="0"/>
              <a:t>Students in Quantitative Majors need skills to be practitioners</a:t>
            </a:r>
          </a:p>
          <a:p>
            <a:pPr lvl="1" eaLnBrk="1" hangingPunct="1"/>
            <a:r>
              <a:rPr lang="en-US" dirty="0" smtClean="0"/>
              <a:t>Data Drenched World requires statistical competence</a:t>
            </a:r>
          </a:p>
          <a:p>
            <a:pPr lvl="1" eaLnBrk="1" hangingPunct="1"/>
            <a:r>
              <a:rPr lang="en-US" dirty="0" smtClean="0"/>
              <a:t>Quant  Majors need the depth of an Advanced Course</a:t>
            </a:r>
          </a:p>
          <a:p>
            <a:pPr marL="411163" lvl="1" indent="0" eaLnBrk="1" hangingPunct="1">
              <a:buNone/>
            </a:pPr>
            <a:endParaRPr lang="en-US" dirty="0" smtClean="0"/>
          </a:p>
          <a:p>
            <a:pPr eaLnBrk="1" hangingPunct="1"/>
            <a:r>
              <a:rPr lang="en-US" sz="2400" b="1" dirty="0" smtClean="0"/>
              <a:t>Statistical Literacy</a:t>
            </a:r>
          </a:p>
          <a:p>
            <a:pPr lvl="1" eaLnBrk="1" hangingPunct="1"/>
            <a:r>
              <a:rPr lang="en-US" dirty="0" smtClean="0"/>
              <a:t>Students in Non-Quantitative Majors need to “value” statistics</a:t>
            </a:r>
          </a:p>
          <a:p>
            <a:pPr lvl="1" eaLnBrk="1" hangingPunct="1"/>
            <a:r>
              <a:rPr lang="en-US" dirty="0" smtClean="0"/>
              <a:t>As statistics proliferate, students need to be critical consumers.</a:t>
            </a:r>
          </a:p>
          <a:p>
            <a:pPr lvl="1" eaLnBrk="1" hangingPunct="1"/>
            <a:r>
              <a:rPr lang="en-US" dirty="0" smtClean="0"/>
              <a:t>Breadth of topics will encourage “Hypothetical Thinking”</a:t>
            </a:r>
          </a:p>
          <a:p>
            <a:pPr lvl="1" eaLnBrk="1" hangingPunct="1"/>
            <a:r>
              <a:rPr lang="en-US" dirty="0" smtClean="0"/>
              <a:t>Statistical educators should be leaders in the QL movement</a:t>
            </a:r>
          </a:p>
          <a:p>
            <a:pPr lvl="1" eaLnBrk="1" hangingPunct="1"/>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4000" dirty="0" smtClean="0"/>
              <a:t>Now is the Time…  To Vote Again!</a:t>
            </a:r>
            <a:endParaRPr lang="en-US" sz="4000" dirty="0"/>
          </a:p>
        </p:txBody>
      </p:sp>
      <p:sp>
        <p:nvSpPr>
          <p:cNvPr id="36867" name="Content Placeholder 2"/>
          <p:cNvSpPr>
            <a:spLocks noGrp="1"/>
          </p:cNvSpPr>
          <p:nvPr>
            <p:ph idx="1"/>
          </p:nvPr>
        </p:nvSpPr>
        <p:spPr>
          <a:xfrm>
            <a:off x="457200" y="1295400"/>
            <a:ext cx="7620000" cy="5105400"/>
          </a:xfrm>
        </p:spPr>
        <p:txBody>
          <a:bodyPr/>
          <a:lstStyle/>
          <a:p>
            <a:pPr eaLnBrk="1" hangingPunct="1"/>
            <a:r>
              <a:rPr lang="en-US" sz="2800" dirty="0" smtClean="0"/>
              <a:t>You are authorized to select a second course in statistics “in addition” to the traditional intro-inference course.  The new course will be funded for five years.</a:t>
            </a:r>
          </a:p>
          <a:p>
            <a:pPr eaLnBrk="1" hangingPunct="1"/>
            <a:endParaRPr lang="en-US" sz="2800" dirty="0" smtClean="0"/>
          </a:p>
          <a:p>
            <a:pPr eaLnBrk="1" hangingPunct="1"/>
            <a:r>
              <a:rPr lang="en-US" sz="2800" dirty="0" smtClean="0"/>
              <a:t>You are considering two options:</a:t>
            </a:r>
          </a:p>
          <a:p>
            <a:pPr eaLnBrk="1" hangingPunct="1"/>
            <a:r>
              <a:rPr lang="en-US" sz="2800" dirty="0" smtClean="0"/>
              <a:t>*  Pre-inference statistical-literacy course</a:t>
            </a:r>
          </a:p>
          <a:p>
            <a:pPr eaLnBrk="1" hangingPunct="1"/>
            <a:r>
              <a:rPr lang="en-US" sz="2800" dirty="0" smtClean="0"/>
              <a:t>*  Post-inference advanced-topics course</a:t>
            </a:r>
          </a:p>
          <a:p>
            <a:pPr eaLnBrk="1" hangingPunct="1"/>
            <a:endParaRPr lang="en-US" sz="2800" dirty="0" smtClean="0"/>
          </a:p>
          <a:p>
            <a:pPr eaLnBrk="1" hangingPunct="1"/>
            <a:r>
              <a:rPr lang="en-US" sz="2400" dirty="0" smtClean="0"/>
              <a:t>Given limited resources &amp; this discussion, which one would you choose for all US four-year colleges?</a:t>
            </a:r>
          </a:p>
          <a:p>
            <a:pPr eaLnBrk="1" hangingPunct="1"/>
            <a:endParaRPr lang="en-US" sz="28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554162"/>
          </a:xfrm>
        </p:spPr>
        <p:txBody>
          <a:bodyPr/>
          <a:lstStyle/>
          <a:p>
            <a:pPr eaLnBrk="1" hangingPunct="1">
              <a:defRPr/>
            </a:pPr>
            <a:r>
              <a:rPr lang="en-US" sz="4800" dirty="0" smtClean="0"/>
              <a:t>Now is the Time….</a:t>
            </a:r>
            <a:r>
              <a:rPr lang="en-US" sz="4800" dirty="0"/>
              <a:t> </a:t>
            </a:r>
            <a:r>
              <a:rPr lang="en-US" sz="4800" dirty="0" smtClean="0"/>
              <a:t/>
            </a:r>
            <a:br>
              <a:rPr lang="en-US" sz="4800" dirty="0" smtClean="0"/>
            </a:br>
            <a:r>
              <a:rPr lang="en-US" sz="4800" dirty="0" smtClean="0"/>
              <a:t>For </a:t>
            </a:r>
            <a:r>
              <a:rPr lang="en-US" sz="4800" dirty="0"/>
              <a:t>a Second Course</a:t>
            </a:r>
            <a:r>
              <a:rPr lang="en-US" sz="4800" dirty="0" smtClean="0"/>
              <a:t>!</a:t>
            </a:r>
            <a:endParaRPr lang="en-US" sz="5400" dirty="0"/>
          </a:p>
        </p:txBody>
      </p:sp>
      <p:sp>
        <p:nvSpPr>
          <p:cNvPr id="37891" name="Content Placeholder 2"/>
          <p:cNvSpPr>
            <a:spLocks noGrp="1"/>
          </p:cNvSpPr>
          <p:nvPr>
            <p:ph idx="1"/>
          </p:nvPr>
        </p:nvSpPr>
        <p:spPr/>
        <p:txBody>
          <a:bodyPr/>
          <a:lstStyle/>
          <a:p>
            <a:pPr marL="114300" indent="0" eaLnBrk="1" hangingPunct="1">
              <a:buNone/>
            </a:pPr>
            <a:endParaRPr lang="en-US" sz="3200" dirty="0"/>
          </a:p>
          <a:p>
            <a:pPr eaLnBrk="1" hangingPunct="1"/>
            <a:r>
              <a:rPr lang="en-US" sz="3200" dirty="0" smtClean="0"/>
              <a:t>Common Core</a:t>
            </a:r>
          </a:p>
          <a:p>
            <a:pPr eaLnBrk="1" hangingPunct="1"/>
            <a:endParaRPr lang="en-US" sz="3200" dirty="0" smtClean="0"/>
          </a:p>
          <a:p>
            <a:pPr eaLnBrk="1" hangingPunct="1"/>
            <a:r>
              <a:rPr lang="en-US" sz="3200" dirty="0" smtClean="0"/>
              <a:t>Quantitative Literacy Movement</a:t>
            </a:r>
          </a:p>
          <a:p>
            <a:pPr eaLnBrk="1" hangingPunct="1"/>
            <a:endParaRPr lang="en-US" sz="3200" dirty="0" smtClean="0"/>
          </a:p>
          <a:p>
            <a:pPr eaLnBrk="1" hangingPunct="1"/>
            <a:r>
              <a:rPr lang="en-US" sz="3200" dirty="0" smtClean="0"/>
              <a:t>Big Data / Data Deluge</a:t>
            </a:r>
          </a:p>
          <a:p>
            <a:pPr eaLnBrk="1" hangingPunct="1"/>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600" b="1" dirty="0" smtClean="0"/>
              <a:t>“Second Course” = Additional Course</a:t>
            </a:r>
            <a:endParaRPr lang="en-US" sz="3600" b="1" dirty="0"/>
          </a:p>
        </p:txBody>
      </p:sp>
      <p:sp>
        <p:nvSpPr>
          <p:cNvPr id="3" name="Text Placeholder 2"/>
          <p:cNvSpPr>
            <a:spLocks noGrp="1"/>
          </p:cNvSpPr>
          <p:nvPr>
            <p:ph idx="1"/>
          </p:nvPr>
        </p:nvSpPr>
        <p:spPr>
          <a:xfrm>
            <a:off x="304800" y="1600200"/>
            <a:ext cx="7848600" cy="4800600"/>
          </a:xfrm>
        </p:spPr>
        <p:txBody>
          <a:bodyPr/>
          <a:lstStyle/>
          <a:p>
            <a:pPr marL="114300" indent="0" eaLnBrk="1" hangingPunct="1">
              <a:spcBef>
                <a:spcPct val="40000"/>
              </a:spcBef>
              <a:buFont typeface="Arial" charset="0"/>
              <a:buNone/>
              <a:defRPr/>
            </a:pPr>
            <a:r>
              <a:rPr lang="en-US" sz="2800" b="1" dirty="0" smtClean="0">
                <a:latin typeface="Rockwell Extra Bold" pitchFamily="18" charset="0"/>
                <a:cs typeface="Arial" charset="0"/>
              </a:rPr>
              <a:t>Joint Conclusion:  </a:t>
            </a:r>
          </a:p>
          <a:p>
            <a:pPr marL="114300" indent="0" eaLnBrk="1" hangingPunct="1">
              <a:spcBef>
                <a:spcPct val="40000"/>
              </a:spcBef>
              <a:buFont typeface="Arial" charset="0"/>
              <a:buNone/>
              <a:defRPr/>
            </a:pPr>
            <a:r>
              <a:rPr lang="en-US" sz="2800" b="1" dirty="0" smtClean="0">
                <a:latin typeface="Rockwell Extra Bold" pitchFamily="18" charset="0"/>
                <a:cs typeface="Arial" charset="0"/>
              </a:rPr>
              <a:t>Statistical educators should require all students to take an additional statistics course. </a:t>
            </a:r>
          </a:p>
          <a:p>
            <a:pPr eaLnBrk="1" hangingPunct="1">
              <a:spcBef>
                <a:spcPct val="40000"/>
              </a:spcBef>
              <a:defRPr/>
            </a:pPr>
            <a:endParaRPr lang="en-US" sz="2800" b="1" dirty="0" smtClean="0">
              <a:latin typeface="Rockwell Extra Bold" pitchFamily="18" charset="0"/>
              <a:cs typeface="Arial" charset="0"/>
            </a:endParaRPr>
          </a:p>
          <a:p>
            <a:pPr marL="114300" indent="0" eaLnBrk="1" hangingPunct="1">
              <a:spcBef>
                <a:spcPct val="40000"/>
              </a:spcBef>
              <a:buFont typeface="Arial" charset="0"/>
              <a:buNone/>
              <a:defRPr/>
            </a:pPr>
            <a:r>
              <a:rPr lang="en-US" sz="2400" b="1" dirty="0" smtClean="0">
                <a:latin typeface="Rockwell Extra Bold" pitchFamily="18" charset="0"/>
                <a:cs typeface="Arial" charset="0"/>
              </a:rPr>
              <a:t>Statistical Literacy for Non-Quant Majors</a:t>
            </a:r>
          </a:p>
          <a:p>
            <a:pPr marL="114300" indent="0" eaLnBrk="1" hangingPunct="1">
              <a:spcBef>
                <a:spcPct val="40000"/>
              </a:spcBef>
              <a:buFont typeface="Arial" charset="0"/>
              <a:buNone/>
              <a:defRPr/>
            </a:pPr>
            <a:r>
              <a:rPr lang="en-US" sz="2400" b="1" dirty="0" smtClean="0">
                <a:latin typeface="Rockwell Extra Bold" pitchFamily="18" charset="0"/>
                <a:cs typeface="Arial" charset="0"/>
              </a:rPr>
              <a:t>Advanced Course for Quant Majors</a:t>
            </a:r>
            <a:endParaRPr lang="en-US" sz="3200" b="1" dirty="0" smtClean="0">
              <a:latin typeface="Rockwell Extra Bold" pitchFamily="18" charset="0"/>
              <a:cs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 Discussions</a:t>
            </a:r>
            <a:endParaRPr lang="en-US" dirty="0"/>
          </a:p>
        </p:txBody>
      </p:sp>
      <p:pic>
        <p:nvPicPr>
          <p:cNvPr id="53250" name="Picture 2" descr="C:\Users\isaacson\AppData\Local\Microsoft\Windows\Temporary Internet Files\Content.IE5\M3EBLEL3\MC90043154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1792941"/>
            <a:ext cx="4724399" cy="4724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6154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Introductions</a:t>
            </a:r>
            <a:endParaRPr lang="en-US" dirty="0"/>
          </a:p>
        </p:txBody>
      </p:sp>
      <p:sp>
        <p:nvSpPr>
          <p:cNvPr id="3" name="Content Placeholder 2"/>
          <p:cNvSpPr>
            <a:spLocks noGrp="1"/>
          </p:cNvSpPr>
          <p:nvPr>
            <p:ph sz="half" idx="1"/>
          </p:nvPr>
        </p:nvSpPr>
        <p:spPr>
          <a:xfrm>
            <a:off x="457200" y="1219200"/>
            <a:ext cx="3657600" cy="4907280"/>
          </a:xfrm>
        </p:spPr>
        <p:txBody>
          <a:bodyPr/>
          <a:lstStyle/>
          <a:p>
            <a:pPr marL="114300" indent="0" algn="ctr">
              <a:buNone/>
            </a:pPr>
            <a:r>
              <a:rPr lang="en-US" u="sng" dirty="0"/>
              <a:t>Statistical Literacy</a:t>
            </a:r>
          </a:p>
          <a:p>
            <a:pPr marL="114300" indent="0" algn="ctr">
              <a:buNone/>
            </a:pPr>
            <a:r>
              <a:rPr lang="en-US" sz="2400" dirty="0" smtClean="0"/>
              <a:t>Marc Isaacson</a:t>
            </a:r>
          </a:p>
          <a:p>
            <a:pPr marL="114300" indent="0" algn="ctr">
              <a:buNone/>
            </a:pPr>
            <a:r>
              <a:rPr lang="en-US" sz="2400" dirty="0" smtClean="0"/>
              <a:t>Augsburg College</a:t>
            </a:r>
          </a:p>
          <a:p>
            <a:endParaRPr lang="en-US" dirty="0"/>
          </a:p>
        </p:txBody>
      </p:sp>
      <p:sp>
        <p:nvSpPr>
          <p:cNvPr id="4" name="Content Placeholder 3"/>
          <p:cNvSpPr>
            <a:spLocks noGrp="1"/>
          </p:cNvSpPr>
          <p:nvPr>
            <p:ph sz="half" idx="2"/>
          </p:nvPr>
        </p:nvSpPr>
        <p:spPr>
          <a:xfrm>
            <a:off x="4419600" y="1219200"/>
            <a:ext cx="3657600" cy="4907280"/>
          </a:xfrm>
        </p:spPr>
        <p:txBody>
          <a:bodyPr/>
          <a:lstStyle/>
          <a:p>
            <a:pPr marL="114300" indent="0" algn="ctr">
              <a:buNone/>
            </a:pPr>
            <a:r>
              <a:rPr lang="en-US" u="sng" dirty="0" smtClean="0"/>
              <a:t>Advanced </a:t>
            </a:r>
            <a:r>
              <a:rPr lang="en-US" u="sng" dirty="0"/>
              <a:t>Topics</a:t>
            </a:r>
          </a:p>
          <a:p>
            <a:pPr marL="114300" indent="0" algn="ctr">
              <a:buNone/>
            </a:pPr>
            <a:r>
              <a:rPr lang="en-US" sz="2400" dirty="0" smtClean="0"/>
              <a:t>Milo </a:t>
            </a:r>
            <a:r>
              <a:rPr lang="en-US" sz="2400" dirty="0" err="1" smtClean="0"/>
              <a:t>Schield</a:t>
            </a:r>
            <a:endParaRPr lang="en-US" sz="2400" dirty="0" smtClean="0"/>
          </a:p>
          <a:p>
            <a:pPr marL="114300" indent="0" algn="ctr">
              <a:buNone/>
            </a:pPr>
            <a:r>
              <a:rPr lang="en-US" sz="2400" dirty="0" smtClean="0"/>
              <a:t>Augsburg College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2738718"/>
            <a:ext cx="2286000" cy="359057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4706" y="2738718"/>
            <a:ext cx="2396705" cy="359505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07509"/>
            <a:ext cx="8458200" cy="868362"/>
          </a:xfrm>
          <a:ln>
            <a:noFill/>
          </a:ln>
        </p:spPr>
        <p:txBody>
          <a:bodyPr>
            <a:normAutofit/>
          </a:bodyPr>
          <a:lstStyle/>
          <a:p>
            <a:pPr algn="ctr"/>
            <a:r>
              <a:rPr lang="en-US" sz="4400" dirty="0" smtClean="0"/>
              <a:t>Where Do Statistics Come From?</a:t>
            </a:r>
            <a:endParaRPr lang="en-US" sz="44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4247" y="1193800"/>
            <a:ext cx="5864242" cy="551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534400" y="723310"/>
            <a:ext cx="622927" cy="3547190"/>
          </a:xfrm>
          <a:prstGeom prst="rect">
            <a:avLst/>
          </a:prstGeom>
          <a:noFill/>
        </p:spPr>
        <p:txBody>
          <a:bodyPr vert="wordArtVert" wrap="none" lIns="91440" tIns="45720" rIns="91440" bIns="45720">
            <a:spAutoFit/>
          </a:bodyPr>
          <a:lstStyle/>
          <a:p>
            <a:pPr algn="ct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STAT LIT</a:t>
            </a:r>
            <a:endParaRPr lang="en-US" sz="2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Tree>
    <p:extLst>
      <p:ext uri="{BB962C8B-B14F-4D97-AF65-F5344CB8AC3E}">
        <p14:creationId xmlns:p14="http://schemas.microsoft.com/office/powerpoint/2010/main" val="18071126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p:txBody>
          <a:bodyPr/>
          <a:lstStyle/>
          <a:p>
            <a:pPr eaLnBrk="1" hangingPunct="1"/>
            <a:r>
              <a:rPr lang="en-US" dirty="0" smtClean="0"/>
              <a:t>Let’s Look at Textbooks….</a:t>
            </a:r>
          </a:p>
        </p:txBody>
      </p:sp>
      <p:sp>
        <p:nvSpPr>
          <p:cNvPr id="2" name="Content Placeholder 1"/>
          <p:cNvSpPr>
            <a:spLocks noGrp="1"/>
          </p:cNvSpPr>
          <p:nvPr>
            <p:ph sz="half" idx="1"/>
          </p:nvPr>
        </p:nvSpPr>
        <p:spPr/>
        <p:txBody>
          <a:bodyPr>
            <a:normAutofit lnSpcReduction="10000"/>
          </a:bodyPr>
          <a:lstStyle/>
          <a:p>
            <a:endParaRPr lang="en-US" sz="4000" dirty="0"/>
          </a:p>
          <a:p>
            <a:endParaRPr lang="en-US" sz="4000" dirty="0"/>
          </a:p>
        </p:txBody>
      </p:sp>
      <p:sp>
        <p:nvSpPr>
          <p:cNvPr id="3" name="Vertical Scroll 2"/>
          <p:cNvSpPr/>
          <p:nvPr/>
        </p:nvSpPr>
        <p:spPr>
          <a:xfrm>
            <a:off x="685800" y="1524000"/>
            <a:ext cx="3276600" cy="358140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000" dirty="0">
                <a:solidFill>
                  <a:srgbClr val="FFFFFF"/>
                </a:solidFill>
              </a:rPr>
              <a:t>Chapter 1</a:t>
            </a:r>
          </a:p>
          <a:p>
            <a:pPr algn="ctr" fontAlgn="auto">
              <a:spcBef>
                <a:spcPts val="0"/>
              </a:spcBef>
              <a:spcAft>
                <a:spcPts val="0"/>
              </a:spcAft>
            </a:pPr>
            <a:endParaRPr lang="en-US" sz="4000" dirty="0">
              <a:solidFill>
                <a:srgbClr val="FFFFFF"/>
              </a:solidFill>
            </a:endParaRPr>
          </a:p>
          <a:p>
            <a:pPr algn="ctr" fontAlgn="auto">
              <a:spcBef>
                <a:spcPts val="0"/>
              </a:spcBef>
              <a:spcAft>
                <a:spcPts val="0"/>
              </a:spcAft>
            </a:pPr>
            <a:r>
              <a:rPr lang="en-US" sz="4000" dirty="0">
                <a:solidFill>
                  <a:srgbClr val="FFFFFF"/>
                </a:solidFill>
              </a:rPr>
              <a:t> “There is Data”</a:t>
            </a:r>
          </a:p>
        </p:txBody>
      </p:sp>
      <p:sp>
        <p:nvSpPr>
          <p:cNvPr id="8" name="Content Placeholder 7"/>
          <p:cNvSpPr>
            <a:spLocks noGrp="1"/>
          </p:cNvSpPr>
          <p:nvPr>
            <p:ph sz="half" idx="2"/>
          </p:nvPr>
        </p:nvSpPr>
        <p:spPr>
          <a:xfrm>
            <a:off x="4419600" y="1536192"/>
            <a:ext cx="3657600" cy="4864608"/>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a:r>
              <a:rPr lang="en-US" sz="4000" dirty="0" smtClean="0"/>
              <a:t>And it is..</a:t>
            </a:r>
          </a:p>
          <a:p>
            <a:pPr algn="ctr"/>
            <a:endParaRPr lang="en-US" sz="2000" dirty="0" smtClean="0"/>
          </a:p>
          <a:p>
            <a:pPr algn="ctr"/>
            <a:r>
              <a:rPr lang="en-US" sz="2000" dirty="0" smtClean="0"/>
              <a:t>Quantitative </a:t>
            </a:r>
            <a:r>
              <a:rPr lang="en-US" sz="2000" dirty="0" err="1" smtClean="0"/>
              <a:t>vs</a:t>
            </a:r>
            <a:r>
              <a:rPr lang="en-US" sz="2000" dirty="0" smtClean="0"/>
              <a:t> Categorical</a:t>
            </a:r>
          </a:p>
          <a:p>
            <a:pPr algn="ctr"/>
            <a:endParaRPr lang="en-US" sz="2000" dirty="0" smtClean="0"/>
          </a:p>
          <a:p>
            <a:pPr algn="ctr"/>
            <a:r>
              <a:rPr lang="en-US" sz="2000" dirty="0"/>
              <a:t>Discrete vs. Continuous</a:t>
            </a:r>
          </a:p>
          <a:p>
            <a:pPr algn="ctr"/>
            <a:endParaRPr lang="en-US" sz="2000" dirty="0"/>
          </a:p>
          <a:p>
            <a:pPr algn="ctr"/>
            <a:r>
              <a:rPr lang="en-US" sz="2000" dirty="0" smtClean="0"/>
              <a:t>Nominal vs. Ordinal</a:t>
            </a:r>
          </a:p>
          <a:p>
            <a:pPr algn="ctr"/>
            <a:endParaRPr lang="en-US" sz="2000" dirty="0"/>
          </a:p>
          <a:p>
            <a:pPr algn="ctr"/>
            <a:r>
              <a:rPr lang="en-US" sz="2000" dirty="0" smtClean="0"/>
              <a:t>Etc., Etc…</a:t>
            </a:r>
            <a:endParaRPr lang="en-US" sz="2000" dirty="0"/>
          </a:p>
        </p:txBody>
      </p:sp>
      <p:sp>
        <p:nvSpPr>
          <p:cNvPr id="6" name="Rectangle 5"/>
          <p:cNvSpPr/>
          <p:nvPr/>
        </p:nvSpPr>
        <p:spPr>
          <a:xfrm>
            <a:off x="8534400" y="723310"/>
            <a:ext cx="622927" cy="3547190"/>
          </a:xfrm>
          <a:prstGeom prst="rect">
            <a:avLst/>
          </a:prstGeom>
          <a:noFill/>
        </p:spPr>
        <p:txBody>
          <a:bodyPr vert="wordArtVert" wrap="none" lIns="91440" tIns="45720" rIns="91440" bIns="45720">
            <a:spAutoFit/>
          </a:bodyPr>
          <a:lstStyle/>
          <a:p>
            <a:pPr algn="ct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STAT LIT</a:t>
            </a:r>
            <a:endParaRPr lang="en-US" sz="2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Tree>
    <p:extLst>
      <p:ext uri="{BB962C8B-B14F-4D97-AF65-F5344CB8AC3E}">
        <p14:creationId xmlns:p14="http://schemas.microsoft.com/office/powerpoint/2010/main" val="23675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linds(horizontal)">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bg/>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3" grpId="0" build="allAtOnce" animBg="1"/>
      <p:bldP spid="8"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457200" y="274638"/>
            <a:ext cx="7620000" cy="2316162"/>
          </a:xfrm>
        </p:spPr>
        <p:txBody>
          <a:bodyPr/>
          <a:lstStyle/>
          <a:p>
            <a:pPr algn="ctr" eaLnBrk="1" fontAlgn="auto" hangingPunct="1">
              <a:spcAft>
                <a:spcPts val="0"/>
              </a:spcAft>
              <a:defRPr/>
            </a:pPr>
            <a:r>
              <a:rPr lang="en-US" sz="4000" dirty="0" smtClean="0"/>
              <a:t>Saying “Statistics Come From Data”</a:t>
            </a:r>
            <a:br>
              <a:rPr lang="en-US" sz="4000" dirty="0" smtClean="0"/>
            </a:br>
            <a:r>
              <a:rPr lang="en-US" sz="4000" dirty="0" smtClean="0"/>
              <a:t>is like saying</a:t>
            </a:r>
            <a:br>
              <a:rPr lang="en-US" sz="4000" dirty="0" smtClean="0"/>
            </a:br>
            <a:r>
              <a:rPr lang="en-US" sz="4000" dirty="0" smtClean="0"/>
              <a:t>“Babies Come from Hospitals”</a:t>
            </a:r>
          </a:p>
        </p:txBody>
      </p:sp>
      <p:sp>
        <p:nvSpPr>
          <p:cNvPr id="4" name="Content Placeholder 3"/>
          <p:cNvSpPr>
            <a:spLocks noGrp="1"/>
          </p:cNvSpPr>
          <p:nvPr>
            <p:ph idx="1"/>
          </p:nvPr>
        </p:nvSpPr>
        <p:spPr>
          <a:xfrm>
            <a:off x="457200" y="3124200"/>
            <a:ext cx="7620000" cy="3276600"/>
          </a:xfrm>
        </p:spPr>
        <p:txBody>
          <a:bodyPr rtlCol="0">
            <a:normAutofit fontScale="85000" lnSpcReduction="10000"/>
          </a:bodyPr>
          <a:lstStyle/>
          <a:p>
            <a:pPr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sz="3500" dirty="0" smtClean="0"/>
              <a:t>It’s true but leaves out the interesting details</a:t>
            </a:r>
          </a:p>
          <a:p>
            <a:pPr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Char char="•"/>
              <a:defRPr/>
            </a:pPr>
            <a:endParaRPr lang="en-US" dirty="0"/>
          </a:p>
        </p:txBody>
      </p:sp>
      <p:pic>
        <p:nvPicPr>
          <p:cNvPr id="18436" name="Picture 3" descr="C:\Users\isaacson\AppData\Local\Microsoft\Windows\Temporary Internet Files\Content.IE5\GUM0RPHC\MC90001603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3176588"/>
            <a:ext cx="1847850" cy="190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C:\Users\isaacson\AppData\Local\Microsoft\Windows\Temporary Internet Files\Content.IE5\DM3T7QUW\MP90031436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800" y="2732088"/>
            <a:ext cx="2419350"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8534400" y="723310"/>
            <a:ext cx="622927" cy="3547190"/>
          </a:xfrm>
          <a:prstGeom prst="rect">
            <a:avLst/>
          </a:prstGeom>
          <a:noFill/>
        </p:spPr>
        <p:txBody>
          <a:bodyPr vert="wordArtVert" wrap="none" lIns="91440" tIns="45720" rIns="91440" bIns="45720">
            <a:spAutoFit/>
          </a:bodyPr>
          <a:lstStyle/>
          <a:p>
            <a:pPr algn="ct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STAT LIT</a:t>
            </a:r>
            <a:endParaRPr lang="en-US" sz="2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linds(horizontal)">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8" end="8"/>
                                            </p:txEl>
                                          </p:spTgt>
                                        </p:tgtEl>
                                        <p:attrNameLst>
                                          <p:attrName>style.visibility</p:attrName>
                                        </p:attrNameLst>
                                      </p:cBhvr>
                                      <p:to>
                                        <p:strVal val="visible"/>
                                      </p:to>
                                    </p:set>
                                    <p:animEffect transition="in" filter="blinds(horizontal)">
                                      <p:cBhvr>
                                        <p:cTn id="1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304800" y="274638"/>
            <a:ext cx="7848600" cy="1143000"/>
          </a:xfrm>
        </p:spPr>
        <p:txBody>
          <a:bodyPr/>
          <a:lstStyle/>
          <a:p>
            <a:pPr algn="ctr" eaLnBrk="1" fontAlgn="auto" hangingPunct="1">
              <a:spcAft>
                <a:spcPts val="0"/>
              </a:spcAft>
              <a:defRPr/>
            </a:pPr>
            <a:r>
              <a:rPr lang="en-US" sz="3600" b="1" dirty="0" smtClean="0"/>
              <a:t>Naïve Students View Statistics as Rocks</a:t>
            </a:r>
          </a:p>
        </p:txBody>
      </p:sp>
      <p:pic>
        <p:nvPicPr>
          <p:cNvPr id="19462" name="Picture 6" descr="C:\Users\isaacson\AppData\Local\Microsoft\Windows\Temporary Internet Files\Content.IE5\MOLC9HY2\MP90040095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6435" y="1524000"/>
            <a:ext cx="5848350" cy="32766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534400" y="723310"/>
            <a:ext cx="622927" cy="3547190"/>
          </a:xfrm>
          <a:prstGeom prst="rect">
            <a:avLst/>
          </a:prstGeom>
          <a:noFill/>
        </p:spPr>
        <p:txBody>
          <a:bodyPr vert="wordArtVert" wrap="none" lIns="91440" tIns="45720" rIns="91440" bIns="45720">
            <a:spAutoFit/>
          </a:bodyPr>
          <a:lstStyle/>
          <a:p>
            <a:pPr algn="ct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STAT LIT</a:t>
            </a:r>
            <a:endParaRPr lang="en-US" sz="2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linds(horizontal)">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Statistics Come From a Process</a:t>
            </a:r>
            <a:endParaRPr lang="en-US" sz="4400" dirty="0"/>
          </a:p>
        </p:txBody>
      </p:sp>
      <p:sp>
        <p:nvSpPr>
          <p:cNvPr id="3" name="Content Placeholder 2"/>
          <p:cNvSpPr>
            <a:spLocks noGrp="1"/>
          </p:cNvSpPr>
          <p:nvPr>
            <p:ph idx="1"/>
          </p:nvPr>
        </p:nvSpPr>
        <p:spPr>
          <a:xfrm>
            <a:off x="304800" y="1371600"/>
            <a:ext cx="5943600" cy="5029200"/>
          </a:xfrm>
        </p:spPr>
        <p:txBody>
          <a:bodyPr>
            <a:noAutofit/>
          </a:bodyPr>
          <a:lstStyle/>
          <a:p>
            <a:r>
              <a:rPr lang="en-US" sz="3200" dirty="0" smtClean="0"/>
              <a:t>The Process:</a:t>
            </a:r>
          </a:p>
          <a:p>
            <a:pPr lvl="1"/>
            <a:r>
              <a:rPr lang="en-US" sz="3200" dirty="0" smtClean="0"/>
              <a:t>A Question of Interest</a:t>
            </a:r>
          </a:p>
          <a:p>
            <a:pPr lvl="1"/>
            <a:r>
              <a:rPr lang="en-US" sz="3200" dirty="0" smtClean="0"/>
              <a:t>Data Collection </a:t>
            </a:r>
            <a:r>
              <a:rPr lang="en-US" sz="3200" dirty="0"/>
              <a:t>(</a:t>
            </a:r>
            <a:r>
              <a:rPr lang="en-US" sz="3200" dirty="0" smtClean="0"/>
              <a:t>Sampling)</a:t>
            </a:r>
          </a:p>
          <a:p>
            <a:pPr lvl="1"/>
            <a:r>
              <a:rPr lang="en-US" sz="3200" dirty="0" smtClean="0"/>
              <a:t>Data Analysis</a:t>
            </a:r>
          </a:p>
          <a:p>
            <a:pPr lvl="1"/>
            <a:r>
              <a:rPr lang="en-US" sz="3200" dirty="0" smtClean="0"/>
              <a:t>Statistical Analysis</a:t>
            </a:r>
          </a:p>
          <a:p>
            <a:pPr lvl="1"/>
            <a:r>
              <a:rPr lang="en-US" sz="3200" dirty="0" smtClean="0"/>
              <a:t>Reporting of Results</a:t>
            </a:r>
          </a:p>
          <a:p>
            <a:pPr lvl="1"/>
            <a:endParaRPr lang="en-US" sz="1800" dirty="0"/>
          </a:p>
          <a:p>
            <a:pPr marL="411480" lvl="1" indent="0" algn="ctr">
              <a:buNone/>
            </a:pPr>
            <a:r>
              <a:rPr lang="en-US" sz="2800" b="1" dirty="0" smtClean="0"/>
              <a:t>To Evaluate Reported Statistics Requires Understanding the Process from Which They Came.</a:t>
            </a:r>
            <a:endParaRPr lang="en-US" sz="2800" b="1" dirty="0"/>
          </a:p>
        </p:txBody>
      </p:sp>
      <p:pic>
        <p:nvPicPr>
          <p:cNvPr id="4" name="Picture 3" descr="Rough_Uncut_Diamonds.jpg"/>
          <p:cNvPicPr>
            <a:picLocks noChangeAspect="1"/>
          </p:cNvPicPr>
          <p:nvPr/>
        </p:nvPicPr>
        <p:blipFill>
          <a:blip r:embed="rId3" cstate="print"/>
          <a:srcRect/>
          <a:stretch>
            <a:fillRect/>
          </a:stretch>
        </p:blipFill>
        <p:spPr bwMode="auto">
          <a:xfrm>
            <a:off x="6400800" y="1358153"/>
            <a:ext cx="1733894" cy="1447802"/>
          </a:xfrm>
          <a:prstGeom prst="rect">
            <a:avLst/>
          </a:prstGeom>
          <a:noFill/>
          <a:ln w="9525">
            <a:noFill/>
            <a:miter lim="800000"/>
            <a:headEnd/>
            <a:tailEnd/>
          </a:ln>
        </p:spPr>
      </p:pic>
      <p:sp>
        <p:nvSpPr>
          <p:cNvPr id="5" name="Right Arrow 4"/>
          <p:cNvSpPr/>
          <p:nvPr/>
        </p:nvSpPr>
        <p:spPr>
          <a:xfrm rot="5400000">
            <a:off x="6658147" y="3348318"/>
            <a:ext cx="1219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pic>
        <p:nvPicPr>
          <p:cNvPr id="1026" name="Picture 2" descr="C:\Users\isaacson\AppData\Local\Microsoft\Windows\Temporary Internet Files\Content.IE5\AFZAEUQX\MP90041009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9547" y="4495800"/>
            <a:ext cx="1676400" cy="16764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534400" y="723310"/>
            <a:ext cx="622927" cy="3547190"/>
          </a:xfrm>
          <a:prstGeom prst="rect">
            <a:avLst/>
          </a:prstGeom>
          <a:noFill/>
        </p:spPr>
        <p:txBody>
          <a:bodyPr vert="wordArtVert" wrap="none" lIns="91440" tIns="45720" rIns="91440" bIns="45720">
            <a:spAutoFit/>
          </a:bodyPr>
          <a:lstStyle/>
          <a:p>
            <a:pPr algn="ct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STAT LIT</a:t>
            </a:r>
            <a:endParaRPr lang="en-US" sz="2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Tree>
    <p:extLst>
      <p:ext uri="{BB962C8B-B14F-4D97-AF65-F5344CB8AC3E}">
        <p14:creationId xmlns:p14="http://schemas.microsoft.com/office/powerpoint/2010/main" val="214695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alpha val="50000"/>
          </a:schemeClr>
        </a:solidFill>
        <a:effectLst/>
      </p:bgPr>
    </p:bg>
    <p:spTree>
      <p:nvGrpSpPr>
        <p:cNvPr id="1" name=""/>
        <p:cNvGrpSpPr/>
        <p:nvPr/>
      </p:nvGrpSpPr>
      <p:grpSpPr>
        <a:xfrm>
          <a:off x="0" y="0"/>
          <a:ext cx="0" cy="0"/>
          <a:chOff x="0" y="0"/>
          <a:chExt cx="0" cy="0"/>
        </a:xfrm>
      </p:grpSpPr>
      <p:sp>
        <p:nvSpPr>
          <p:cNvPr id="22530" name="Text Placeholder 2"/>
          <p:cNvSpPr>
            <a:spLocks noGrp="1"/>
          </p:cNvSpPr>
          <p:nvPr>
            <p:ph type="body" idx="1"/>
          </p:nvPr>
        </p:nvSpPr>
        <p:spPr>
          <a:xfrm>
            <a:off x="685800" y="381000"/>
            <a:ext cx="7086600" cy="1066800"/>
          </a:xfrm>
        </p:spPr>
        <p:txBody>
          <a:bodyPr/>
          <a:lstStyle/>
          <a:p>
            <a:pPr eaLnBrk="1" hangingPunct="1"/>
            <a:r>
              <a:rPr lang="en-US" sz="3200" b="1" smtClean="0">
                <a:solidFill>
                  <a:schemeClr val="tx1"/>
                </a:solidFill>
                <a:latin typeface="Rockwell Extra Bold" pitchFamily="18" charset="0"/>
              </a:rPr>
              <a:t>Advanced Topics:</a:t>
            </a:r>
            <a:br>
              <a:rPr lang="en-US" sz="3200" b="1" smtClean="0">
                <a:solidFill>
                  <a:schemeClr val="tx1"/>
                </a:solidFill>
                <a:latin typeface="Rockwell Extra Bold" pitchFamily="18" charset="0"/>
              </a:rPr>
            </a:br>
            <a:r>
              <a:rPr lang="en-US" sz="3200" b="1" smtClean="0">
                <a:solidFill>
                  <a:schemeClr val="tx1"/>
                </a:solidFill>
                <a:latin typeface="Rockwell Extra Bold" pitchFamily="18" charset="0"/>
              </a:rPr>
              <a:t>#1: Design of Experiments</a:t>
            </a:r>
          </a:p>
        </p:txBody>
      </p:sp>
      <p:sp>
        <p:nvSpPr>
          <p:cNvPr id="22531" name="Text Placeholder 2"/>
          <p:cNvSpPr>
            <a:spLocks/>
          </p:cNvSpPr>
          <p:nvPr/>
        </p:nvSpPr>
        <p:spPr bwMode="auto">
          <a:xfrm>
            <a:off x="152400" y="1600200"/>
            <a:ext cx="613568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spcBef>
                <a:spcPct val="20000"/>
              </a:spcBef>
              <a:buClr>
                <a:schemeClr val="accent1"/>
              </a:buClr>
              <a:buFont typeface="Arial" charset="0"/>
              <a:buNone/>
            </a:pPr>
            <a:r>
              <a:rPr lang="en-US" sz="2400">
                <a:latin typeface="Calibri" pitchFamily="34" charset="0"/>
              </a:rPr>
              <a:t>Study three kinds of variability</a:t>
            </a:r>
          </a:p>
          <a:p>
            <a:pPr>
              <a:spcBef>
                <a:spcPct val="20000"/>
              </a:spcBef>
              <a:buClr>
                <a:schemeClr val="accent1"/>
              </a:buClr>
              <a:buFont typeface="Arial" charset="0"/>
              <a:buNone/>
            </a:pPr>
            <a:r>
              <a:rPr lang="en-US" sz="2400">
                <a:latin typeface="Calibri" pitchFamily="34" charset="0"/>
              </a:rPr>
              <a:t>1. Planned systematic variability</a:t>
            </a:r>
          </a:p>
          <a:p>
            <a:pPr>
              <a:spcBef>
                <a:spcPct val="20000"/>
              </a:spcBef>
              <a:buClr>
                <a:schemeClr val="accent1"/>
              </a:buClr>
              <a:buFont typeface="Arial" charset="0"/>
              <a:buNone/>
            </a:pPr>
            <a:r>
              <a:rPr lang="en-US" sz="2400">
                <a:latin typeface="Calibri" pitchFamily="34" charset="0"/>
              </a:rPr>
              <a:t>2. Chance-like variability </a:t>
            </a:r>
          </a:p>
          <a:p>
            <a:pPr>
              <a:spcBef>
                <a:spcPct val="20000"/>
              </a:spcBef>
              <a:buClr>
                <a:schemeClr val="accent1"/>
              </a:buClr>
              <a:buFont typeface="Arial" charset="0"/>
              <a:buNone/>
            </a:pPr>
            <a:r>
              <a:rPr lang="en-US" sz="2400">
                <a:latin typeface="Calibri" pitchFamily="34" charset="0"/>
              </a:rPr>
              <a:t>3. Unplanned, systematic variability </a:t>
            </a:r>
            <a:br>
              <a:rPr lang="en-US" sz="2400">
                <a:latin typeface="Calibri" pitchFamily="34" charset="0"/>
              </a:rPr>
            </a:br>
            <a:r>
              <a:rPr lang="en-US" sz="2400">
                <a:latin typeface="Calibri" pitchFamily="34" charset="0"/>
              </a:rPr>
              <a:t>    This kind threatens disaster! </a:t>
            </a:r>
          </a:p>
          <a:p>
            <a:pPr>
              <a:spcBef>
                <a:spcPct val="20000"/>
              </a:spcBef>
              <a:buClr>
                <a:schemeClr val="accent1"/>
              </a:buClr>
              <a:buFont typeface="Arial" charset="0"/>
              <a:buNone/>
            </a:pPr>
            <a:endParaRPr lang="en-US" sz="2400">
              <a:latin typeface="Calibri" pitchFamily="34" charset="0"/>
            </a:endParaRPr>
          </a:p>
          <a:p>
            <a:pPr>
              <a:spcBef>
                <a:spcPct val="20000"/>
              </a:spcBef>
              <a:buClr>
                <a:schemeClr val="accent1"/>
              </a:buClr>
              <a:buFont typeface="Arial" charset="0"/>
              <a:buNone/>
            </a:pPr>
            <a:r>
              <a:rPr lang="en-US" sz="2400">
                <a:latin typeface="Calibri" pitchFamily="34" charset="0"/>
              </a:rPr>
              <a:t>Control these by:</a:t>
            </a:r>
          </a:p>
          <a:p>
            <a:pPr>
              <a:spcBef>
                <a:spcPct val="20000"/>
              </a:spcBef>
              <a:buClr>
                <a:schemeClr val="accent1"/>
              </a:buClr>
              <a:buFont typeface="Arial" charset="0"/>
              <a:buChar char="•"/>
            </a:pPr>
            <a:r>
              <a:rPr lang="en-US" sz="2400">
                <a:latin typeface="Calibri" pitchFamily="34" charset="0"/>
              </a:rPr>
              <a:t>  Randomization </a:t>
            </a:r>
          </a:p>
          <a:p>
            <a:pPr>
              <a:spcBef>
                <a:spcPct val="20000"/>
              </a:spcBef>
              <a:buClr>
                <a:schemeClr val="accent1"/>
              </a:buClr>
              <a:buFont typeface="Arial" charset="0"/>
              <a:buChar char="•"/>
            </a:pPr>
            <a:r>
              <a:rPr lang="en-US" sz="2400">
                <a:latin typeface="Calibri" pitchFamily="34" charset="0"/>
              </a:rPr>
              <a:t>  Blocking </a:t>
            </a:r>
          </a:p>
          <a:p>
            <a:pPr>
              <a:spcBef>
                <a:spcPct val="20000"/>
              </a:spcBef>
              <a:buClr>
                <a:schemeClr val="accent1"/>
              </a:buClr>
              <a:buFont typeface="Arial" charset="0"/>
              <a:buChar char="•"/>
            </a:pPr>
            <a:r>
              <a:rPr lang="en-US" sz="2400">
                <a:latin typeface="Calibri" pitchFamily="34" charset="0"/>
              </a:rPr>
              <a:t>  Replication</a:t>
            </a:r>
            <a:endParaRPr lang="en-US" sz="2400" b="1">
              <a:latin typeface="Rockwell Extra Bold" pitchFamily="18" charset="0"/>
            </a:endParaRPr>
          </a:p>
        </p:txBody>
      </p:sp>
      <p:pic>
        <p:nvPicPr>
          <p:cNvPr id="2253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07860">
            <a:off x="4724400" y="2133600"/>
            <a:ext cx="2974975" cy="431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534400" y="177168"/>
            <a:ext cx="513410" cy="4639475"/>
          </a:xfrm>
          <a:prstGeom prst="rect">
            <a:avLst/>
          </a:prstGeom>
          <a:noFill/>
        </p:spPr>
        <p:txBody>
          <a:bodyPr vert="wordArtVert" wrap="none" lIns="91440" tIns="45720" rIns="91440" bIns="45720">
            <a:spAutoFit/>
          </a:bodyPr>
          <a:lstStyle/>
          <a:p>
            <a:pPr algn="ctr"/>
            <a:r>
              <a:rPr 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ADVANCED STATS</a:t>
            </a:r>
            <a:endParaRPr lang="en-US"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1_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2_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3_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1099</TotalTime>
  <Words>4198</Words>
  <Application>Microsoft Office PowerPoint</Application>
  <PresentationFormat>On-screen Show (4:3)</PresentationFormat>
  <Paragraphs>416</Paragraphs>
  <Slides>25</Slides>
  <Notes>24</Notes>
  <HiddenSlides>0</HiddenSlides>
  <MMClips>0</MMClips>
  <ScaleCrop>false</ScaleCrop>
  <HeadingPairs>
    <vt:vector size="4" baseType="variant">
      <vt:variant>
        <vt:lpstr>Theme</vt:lpstr>
      </vt:variant>
      <vt:variant>
        <vt:i4>4</vt:i4>
      </vt:variant>
      <vt:variant>
        <vt:lpstr>Slide Titles</vt:lpstr>
      </vt:variant>
      <vt:variant>
        <vt:i4>25</vt:i4>
      </vt:variant>
    </vt:vector>
  </HeadingPairs>
  <TitlesOfParts>
    <vt:vector size="29" baseType="lpstr">
      <vt:lpstr>Adjacency</vt:lpstr>
      <vt:lpstr>1_Adjacency</vt:lpstr>
      <vt:lpstr>2_Adjacency</vt:lpstr>
      <vt:lpstr>3_Adjacency</vt:lpstr>
      <vt:lpstr>Second Stats Course: What should it be?</vt:lpstr>
      <vt:lpstr>Audience Vote</vt:lpstr>
      <vt:lpstr>Introductions</vt:lpstr>
      <vt:lpstr>Where Do Statistics Come From?</vt:lpstr>
      <vt:lpstr>Let’s Look at Textbooks….</vt:lpstr>
      <vt:lpstr>Saying “Statistics Come From Data” is like saying “Babies Come from Hospitals”</vt:lpstr>
      <vt:lpstr>Naïve Students View Statistics as Rocks</vt:lpstr>
      <vt:lpstr>Statistics Come From a Process</vt:lpstr>
      <vt:lpstr>PowerPoint Presentation</vt:lpstr>
      <vt:lpstr>PowerPoint Presentation</vt:lpstr>
      <vt:lpstr>Agreed: Confounding is important</vt:lpstr>
      <vt:lpstr>Students Must Get Comfortable with “Depends” in Introductory Statistics</vt:lpstr>
      <vt:lpstr>Assembly:  How Things are Defined</vt:lpstr>
      <vt:lpstr>Assembly:  How Things are Defined</vt:lpstr>
      <vt:lpstr>Hypothetical Thinking</vt:lpstr>
      <vt:lpstr>Balance:   Naivety vs. Critical vs. Cynical</vt:lpstr>
      <vt:lpstr>PowerPoint Presentation</vt:lpstr>
      <vt:lpstr>PowerPoint Presentation</vt:lpstr>
      <vt:lpstr>PowerPoint Presentation</vt:lpstr>
      <vt:lpstr>Students Must Learn to “Value” Statistics</vt:lpstr>
      <vt:lpstr>Head to Head Competition</vt:lpstr>
      <vt:lpstr>Now is the Time…  To Vote Again!</vt:lpstr>
      <vt:lpstr>Now is the Time….  For a Second Course!</vt:lpstr>
      <vt:lpstr>“Second Course” = Additional Course</vt:lpstr>
      <vt:lpstr>Questions / Discussions</vt:lpstr>
    </vt:vector>
  </TitlesOfParts>
  <Company>Augsburg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dc:creator>
  <cp:lastModifiedBy>Marc</cp:lastModifiedBy>
  <cp:revision>80</cp:revision>
  <dcterms:created xsi:type="dcterms:W3CDTF">2012-04-27T11:59:19Z</dcterms:created>
  <dcterms:modified xsi:type="dcterms:W3CDTF">2012-05-17T04:49:49Z</dcterms:modified>
</cp:coreProperties>
</file>