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0" r:id="rId3"/>
    <p:sldId id="257" r:id="rId4"/>
    <p:sldId id="271" r:id="rId5"/>
    <p:sldId id="258" r:id="rId6"/>
    <p:sldId id="261" r:id="rId7"/>
    <p:sldId id="266" r:id="rId8"/>
    <p:sldId id="260" r:id="rId9"/>
    <p:sldId id="262" r:id="rId10"/>
    <p:sldId id="264" r:id="rId11"/>
    <p:sldId id="259" r:id="rId12"/>
    <p:sldId id="265" r:id="rId13"/>
    <p:sldId id="269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4DF27A6-523F-4CFE-8AE7-D89F45838ED6}" type="datetimeFigureOut">
              <a:rPr lang="en-US" smtClean="0"/>
              <a:pPr/>
              <a:t>5/16/2012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61C5A-BF99-4735-9250-8880CB9082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-usu.uen.org/courses/113292" TargetMode="External"/><Relationship Id="rId2" Type="http://schemas.openxmlformats.org/officeDocument/2006/relationships/hyperlink" Target="https://learn-usu.uen.org/courses/62298/wiki/stat-1040-showca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lleverywhere.com/" TargetMode="External"/><Relationship Id="rId5" Type="http://schemas.openxmlformats.org/officeDocument/2006/relationships/hyperlink" Target="http://www.instructure.com/" TargetMode="External"/><Relationship Id="rId4" Type="http://schemas.openxmlformats.org/officeDocument/2006/relationships/hyperlink" Target="mailto:camille.fairbourn@usu.edu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Talk to me</a:t>
            </a:r>
          </a:p>
          <a:p>
            <a:endParaRPr lang="en-US" dirty="0" smtClean="0"/>
          </a:p>
          <a:p>
            <a:r>
              <a:rPr lang="en-US" dirty="0" err="1" smtClean="0"/>
              <a:t>Ecots</a:t>
            </a:r>
            <a:r>
              <a:rPr lang="en-US" dirty="0" smtClean="0"/>
              <a:t> 2012</a:t>
            </a:r>
          </a:p>
          <a:p>
            <a:endParaRPr lang="en-US" dirty="0" smtClean="0"/>
          </a:p>
          <a:p>
            <a:r>
              <a:rPr lang="en-US" dirty="0" smtClean="0"/>
              <a:t>Camille Fairbourn</a:t>
            </a:r>
          </a:p>
          <a:p>
            <a:r>
              <a:rPr lang="en-US" cap="none" dirty="0" smtClean="0"/>
              <a:t>camille.fairbourn@usu.edu</a:t>
            </a:r>
            <a:endParaRPr lang="en-US" cap="non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your online students wish you knew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your online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Prompt replies to emails</a:t>
            </a:r>
          </a:p>
          <a:p>
            <a:r>
              <a:rPr lang="en-US" dirty="0" smtClean="0"/>
              <a:t>Managing discussions</a:t>
            </a:r>
          </a:p>
          <a:p>
            <a:pPr lvl="1"/>
            <a:r>
              <a:rPr lang="en-US" dirty="0" smtClean="0"/>
              <a:t>Structured vs. unstructured discussions</a:t>
            </a:r>
          </a:p>
          <a:p>
            <a:pPr lvl="2"/>
            <a:r>
              <a:rPr lang="en-US" dirty="0" smtClean="0"/>
              <a:t>Assign points or voluntary participation</a:t>
            </a:r>
          </a:p>
          <a:p>
            <a:pPr lvl="1"/>
            <a:r>
              <a:rPr lang="en-US" dirty="0" smtClean="0"/>
              <a:t>Comment often</a:t>
            </a:r>
          </a:p>
          <a:p>
            <a:pPr lvl="2"/>
            <a:r>
              <a:rPr lang="en-US" dirty="0" smtClean="0"/>
              <a:t>Provide positive feedback</a:t>
            </a:r>
          </a:p>
          <a:p>
            <a:pPr lvl="2"/>
            <a:r>
              <a:rPr lang="en-US" dirty="0" smtClean="0"/>
              <a:t>Correct misunderstandings</a:t>
            </a:r>
          </a:p>
          <a:p>
            <a:pPr lvl="2"/>
            <a:r>
              <a:rPr lang="en-US" dirty="0" smtClean="0"/>
              <a:t>Clarify points</a:t>
            </a:r>
          </a:p>
          <a:p>
            <a:r>
              <a:rPr lang="en-US" dirty="0" smtClean="0"/>
              <a:t>Online Office Hours</a:t>
            </a:r>
          </a:p>
          <a:p>
            <a:pPr lvl="1"/>
            <a:r>
              <a:rPr lang="en-US" dirty="0" smtClean="0"/>
              <a:t>Online meeting rooms</a:t>
            </a:r>
          </a:p>
          <a:p>
            <a:pPr lvl="1"/>
            <a:r>
              <a:rPr lang="en-US" dirty="0" smtClean="0"/>
              <a:t>Chat tools</a:t>
            </a:r>
          </a:p>
          <a:p>
            <a:pPr lvl="1"/>
            <a:r>
              <a:rPr lang="en-US" dirty="0" smtClean="0"/>
              <a:t>Real-time email responses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online students WANT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hear the professor’s voice</a:t>
            </a:r>
          </a:p>
          <a:p>
            <a:pPr lvl="1"/>
            <a:r>
              <a:rPr lang="en-US" dirty="0" smtClean="0"/>
              <a:t>Recorded lectures</a:t>
            </a:r>
          </a:p>
          <a:p>
            <a:pPr lvl="2"/>
            <a:r>
              <a:rPr lang="en-US" dirty="0" smtClean="0"/>
              <a:t>Publisher produced videos are boring</a:t>
            </a:r>
          </a:p>
          <a:p>
            <a:pPr lvl="2"/>
            <a:r>
              <a:rPr lang="en-US" dirty="0" smtClean="0"/>
              <a:t>Relax! There’s no need for a script.</a:t>
            </a:r>
          </a:p>
          <a:p>
            <a:pPr lvl="1"/>
            <a:r>
              <a:rPr lang="en-US" dirty="0" smtClean="0"/>
              <a:t>Video instructions</a:t>
            </a:r>
          </a:p>
          <a:p>
            <a:pPr lvl="2"/>
            <a:r>
              <a:rPr lang="en-US" dirty="0" smtClean="0"/>
              <a:t>Jing</a:t>
            </a:r>
          </a:p>
          <a:p>
            <a:pPr lvl="2"/>
            <a:r>
              <a:rPr lang="en-US" dirty="0" err="1" smtClean="0"/>
              <a:t>Camtasia</a:t>
            </a:r>
            <a:endParaRPr lang="en-US" dirty="0" smtClean="0"/>
          </a:p>
          <a:p>
            <a:pPr lvl="2"/>
            <a:r>
              <a:rPr lang="en-US" dirty="0" smtClean="0"/>
              <a:t>Adobe Presenter,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online students WANT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choice in how to learn the material</a:t>
            </a:r>
          </a:p>
          <a:p>
            <a:pPr lvl="1"/>
            <a:r>
              <a:rPr lang="en-US" dirty="0" smtClean="0"/>
              <a:t>Personalized learning</a:t>
            </a:r>
          </a:p>
          <a:p>
            <a:pPr lvl="1"/>
            <a:r>
              <a:rPr lang="en-US" dirty="0" smtClean="0"/>
              <a:t>Learning styles are different</a:t>
            </a:r>
          </a:p>
          <a:p>
            <a:r>
              <a:rPr lang="en-US" dirty="0" smtClean="0"/>
              <a:t>To interact with other students in the class</a:t>
            </a:r>
          </a:p>
          <a:p>
            <a:pPr lvl="1"/>
            <a:r>
              <a:rPr lang="en-US" dirty="0" smtClean="0"/>
              <a:t>Online ≠ Independent Study</a:t>
            </a:r>
          </a:p>
          <a:p>
            <a:pPr lvl="1"/>
            <a:r>
              <a:rPr lang="en-US" dirty="0" smtClean="0"/>
              <a:t>Learning Communities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using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Introductory statistics class, first two modules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https://learn-usu.uen.org/courses/62298/wiki/stat-1040-showcase</a:t>
            </a:r>
            <a:endParaRPr lang="en-US" dirty="0" smtClean="0"/>
          </a:p>
          <a:p>
            <a:r>
              <a:rPr lang="en-US" dirty="0" smtClean="0"/>
              <a:t>Business statistics class, under construction</a:t>
            </a:r>
          </a:p>
          <a:p>
            <a:pPr lvl="1"/>
            <a:r>
              <a:rPr lang="en-US" dirty="0" smtClean="0">
                <a:hlinkClick r:id="rId3"/>
              </a:rPr>
              <a:t>https://learn-usu.uen.org/courses/113292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smtClean="0">
                <a:hlinkClick r:id="rId4"/>
              </a:rPr>
              <a:t>camille.fairbourn@usu.edu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More information </a:t>
            </a:r>
            <a:r>
              <a:rPr lang="en-US" dirty="0" smtClean="0"/>
              <a:t>on </a:t>
            </a:r>
            <a:r>
              <a:rPr lang="en-US" dirty="0" smtClean="0"/>
              <a:t>the learning management system Canvas </a:t>
            </a:r>
            <a:r>
              <a:rPr lang="en-US" dirty="0" smtClean="0"/>
              <a:t>at </a:t>
            </a:r>
            <a:r>
              <a:rPr lang="en-US" dirty="0" smtClean="0">
                <a:hlinkClick r:id="rId5"/>
              </a:rPr>
              <a:t>http://www.instructure.com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Polling </a:t>
            </a:r>
            <a:r>
              <a:rPr lang="en-US" dirty="0" smtClean="0"/>
              <a:t>conducted using </a:t>
            </a:r>
            <a:r>
              <a:rPr lang="en-US" dirty="0" smtClean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www.polleverywhere.com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Not including this course, how many online classes have you taken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you like about online courses? Please explain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you not like about online courses? Please explain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things do you consider most important for an online course to have in the course setup or course materials? Please explain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things do you consider the most important for an online instructor to know or do? Please </a:t>
            </a:r>
            <a:r>
              <a:rPr lang="en-US" dirty="0" smtClean="0"/>
              <a:t>explain.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53440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05200" y="6400800"/>
            <a:ext cx="5343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 cloud </a:t>
            </a:r>
            <a:r>
              <a:rPr lang="en-US" dirty="0" smtClean="0"/>
              <a:t>created using http://www.wordle.net/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Students Take Online Classes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Students Take Online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Convenience</a:t>
            </a:r>
          </a:p>
          <a:p>
            <a:pPr lvl="1"/>
            <a:r>
              <a:rPr lang="en-US" dirty="0" smtClean="0"/>
              <a:t>Spend more time with family</a:t>
            </a:r>
          </a:p>
          <a:p>
            <a:pPr lvl="1"/>
            <a:r>
              <a:rPr lang="en-US" dirty="0" smtClean="0"/>
              <a:t>Avoid work conflicts</a:t>
            </a:r>
          </a:p>
          <a:p>
            <a:pPr lvl="1"/>
            <a:r>
              <a:rPr lang="en-US" dirty="0" smtClean="0"/>
              <a:t>Work around scheduling conflicts with other classes</a:t>
            </a:r>
          </a:p>
          <a:p>
            <a:r>
              <a:rPr lang="en-US" dirty="0" smtClean="0"/>
              <a:t>Learning Environment</a:t>
            </a:r>
          </a:p>
          <a:p>
            <a:pPr lvl="1"/>
            <a:r>
              <a:rPr lang="en-US" dirty="0" smtClean="0"/>
              <a:t>They like the self-directed aspect</a:t>
            </a:r>
          </a:p>
          <a:p>
            <a:pPr lvl="2"/>
            <a:r>
              <a:rPr lang="en-US" dirty="0" smtClean="0"/>
              <a:t>Spend just the amount of time necessary</a:t>
            </a:r>
          </a:p>
          <a:p>
            <a:pPr lvl="2"/>
            <a:r>
              <a:rPr lang="en-US" dirty="0" smtClean="0"/>
              <a:t>Work ahead of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students think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610600" cy="474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429000" y="6324600"/>
            <a:ext cx="5343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 cloud </a:t>
            </a:r>
            <a:r>
              <a:rPr lang="en-US" dirty="0" smtClean="0"/>
              <a:t>created using http://www.wordle.net/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online students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Clear expectations</a:t>
            </a:r>
          </a:p>
          <a:p>
            <a:pPr lvl="1"/>
            <a:r>
              <a:rPr lang="en-US" dirty="0" smtClean="0"/>
              <a:t>Clear instructions</a:t>
            </a:r>
          </a:p>
          <a:p>
            <a:pPr lvl="1"/>
            <a:r>
              <a:rPr lang="en-US" dirty="0" smtClean="0"/>
              <a:t>Frequent, visible, stable due dates</a:t>
            </a:r>
          </a:p>
          <a:p>
            <a:r>
              <a:rPr lang="en-US" dirty="0" smtClean="0"/>
              <a:t>Interaction with the professor</a:t>
            </a:r>
          </a:p>
          <a:p>
            <a:pPr lvl="1"/>
            <a:r>
              <a:rPr lang="en-US" dirty="0" smtClean="0"/>
              <a:t>Prompt replies to emails</a:t>
            </a:r>
          </a:p>
          <a:p>
            <a:pPr lvl="1"/>
            <a:r>
              <a:rPr lang="en-US" dirty="0" smtClean="0"/>
              <a:t>Visible presence in discussion boards</a:t>
            </a:r>
          </a:p>
          <a:p>
            <a:pPr lvl="1"/>
            <a:r>
              <a:rPr lang="en-US" dirty="0" smtClean="0"/>
              <a:t>Online office hours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course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Divide course material and objectives into digestible chunks</a:t>
            </a:r>
          </a:p>
          <a:p>
            <a:pPr lvl="1"/>
            <a:r>
              <a:rPr lang="en-US" dirty="0" smtClean="0"/>
              <a:t>Modules, units, etc.</a:t>
            </a:r>
          </a:p>
          <a:p>
            <a:pPr lvl="1"/>
            <a:r>
              <a:rPr lang="en-US" dirty="0" smtClean="0"/>
              <a:t>Frequent due dates are best</a:t>
            </a:r>
          </a:p>
          <a:p>
            <a:r>
              <a:rPr lang="en-US" dirty="0" smtClean="0"/>
              <a:t>Put everything in a consistent format</a:t>
            </a:r>
          </a:p>
          <a:p>
            <a:pPr lvl="1"/>
            <a:r>
              <a:rPr lang="en-US" dirty="0" smtClean="0"/>
              <a:t>Wiki pages with hyperlinks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Home Page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141" y="1527175"/>
            <a:ext cx="651720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OAR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Developed by George </a:t>
            </a:r>
            <a:r>
              <a:rPr lang="en-US" dirty="0" err="1" smtClean="0"/>
              <a:t>Joeckel</a:t>
            </a:r>
            <a:r>
              <a:rPr lang="en-US" dirty="0" smtClean="0"/>
              <a:t> at USU</a:t>
            </a:r>
          </a:p>
          <a:p>
            <a:r>
              <a:rPr lang="en-US" dirty="0" smtClean="0"/>
              <a:t>OAR</a:t>
            </a:r>
          </a:p>
          <a:p>
            <a:pPr lvl="1"/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Module Page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862" y="1527175"/>
            <a:ext cx="622776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647</TotalTime>
  <Words>395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What your online students wish you knew</vt:lpstr>
      <vt:lpstr>Why Students Take Online Classes</vt:lpstr>
      <vt:lpstr>Why Students Take Online Classes</vt:lpstr>
      <vt:lpstr>What students think is important</vt:lpstr>
      <vt:lpstr>What online students NEED</vt:lpstr>
      <vt:lpstr>Organizing course materials</vt:lpstr>
      <vt:lpstr>Sample Home Page</vt:lpstr>
      <vt:lpstr>The OAR model</vt:lpstr>
      <vt:lpstr>Sample Module Page</vt:lpstr>
      <vt:lpstr>Interacting with your online students</vt:lpstr>
      <vt:lpstr>What online students WANT</vt:lpstr>
      <vt:lpstr>What online students WANT</vt:lpstr>
      <vt:lpstr>Examples using Canvas</vt:lpstr>
      <vt:lpstr>Survey Questions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your online students wish you knew</dc:title>
  <dc:creator>Camille Fairbourn</dc:creator>
  <cp:lastModifiedBy>Camille Fairbourn</cp:lastModifiedBy>
  <cp:revision>56</cp:revision>
  <dcterms:created xsi:type="dcterms:W3CDTF">2011-10-31T20:53:24Z</dcterms:created>
  <dcterms:modified xsi:type="dcterms:W3CDTF">2012-05-16T17:57:33Z</dcterms:modified>
</cp:coreProperties>
</file>