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5"/>
  </p:handoutMasterIdLst>
  <p:sldIdLst>
    <p:sldId id="256" r:id="rId2"/>
    <p:sldId id="266" r:id="rId3"/>
    <p:sldId id="302" r:id="rId4"/>
    <p:sldId id="275" r:id="rId5"/>
    <p:sldId id="305" r:id="rId6"/>
    <p:sldId id="306" r:id="rId7"/>
    <p:sldId id="276" r:id="rId8"/>
    <p:sldId id="308" r:id="rId9"/>
    <p:sldId id="312" r:id="rId10"/>
    <p:sldId id="313" r:id="rId11"/>
    <p:sldId id="314" r:id="rId12"/>
    <p:sldId id="317" r:id="rId13"/>
    <p:sldId id="316" r:id="rId14"/>
    <p:sldId id="318" r:id="rId15"/>
    <p:sldId id="319" r:id="rId16"/>
    <p:sldId id="320" r:id="rId17"/>
    <p:sldId id="321" r:id="rId18"/>
    <p:sldId id="322" r:id="rId19"/>
    <p:sldId id="325" r:id="rId20"/>
    <p:sldId id="301" r:id="rId21"/>
    <p:sldId id="327" r:id="rId22"/>
    <p:sldId id="328" r:id="rId23"/>
    <p:sldId id="329" r:id="rId24"/>
    <p:sldId id="336" r:id="rId25"/>
    <p:sldId id="331" r:id="rId26"/>
    <p:sldId id="332" r:id="rId27"/>
    <p:sldId id="337" r:id="rId28"/>
    <p:sldId id="294" r:id="rId29"/>
    <p:sldId id="295" r:id="rId30"/>
    <p:sldId id="338" r:id="rId31"/>
    <p:sldId id="334" r:id="rId32"/>
    <p:sldId id="298" r:id="rId33"/>
    <p:sldId id="335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4815" autoAdjust="0"/>
    <p:restoredTop sz="94660"/>
  </p:normalViewPr>
  <p:slideViewPr>
    <p:cSldViewPr>
      <p:cViewPr>
        <p:scale>
          <a:sx n="80" d="100"/>
          <a:sy n="80" d="100"/>
        </p:scale>
        <p:origin x="-2514" y="-10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9750"/>
    </p:cViewPr>
  </p:sorterViewPr>
  <p:notesViewPr>
    <p:cSldViewPr>
      <p:cViewPr varScale="1">
        <p:scale>
          <a:sx n="82" d="100"/>
          <a:sy n="82" d="100"/>
        </p:scale>
        <p:origin x="-318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450EDE-5162-4196-960A-ED7897CC278B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DFEFCB-6242-4D32-B743-41691A42B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910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3028C-2D2D-4B0C-A31B-2EF4CAC1D4B1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EA42-FC3C-4D3C-B697-34CF173D0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766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3028C-2D2D-4B0C-A31B-2EF4CAC1D4B1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EA42-FC3C-4D3C-B697-34CF173D0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607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3028C-2D2D-4B0C-A31B-2EF4CAC1D4B1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EA42-FC3C-4D3C-B697-34CF173D0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896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3028C-2D2D-4B0C-A31B-2EF4CAC1D4B1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EA42-FC3C-4D3C-B697-34CF173D0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707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3028C-2D2D-4B0C-A31B-2EF4CAC1D4B1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EA42-FC3C-4D3C-B697-34CF173D0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795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3028C-2D2D-4B0C-A31B-2EF4CAC1D4B1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EA42-FC3C-4D3C-B697-34CF173D0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335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3028C-2D2D-4B0C-A31B-2EF4CAC1D4B1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EA42-FC3C-4D3C-B697-34CF173D0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05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3028C-2D2D-4B0C-A31B-2EF4CAC1D4B1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EA42-FC3C-4D3C-B697-34CF173D0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960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3028C-2D2D-4B0C-A31B-2EF4CAC1D4B1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EA42-FC3C-4D3C-B697-34CF173D0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610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3028C-2D2D-4B0C-A31B-2EF4CAC1D4B1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EA42-FC3C-4D3C-B697-34CF173D0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596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3028C-2D2D-4B0C-A31B-2EF4CAC1D4B1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EA42-FC3C-4D3C-B697-34CF173D0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25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3028C-2D2D-4B0C-A31B-2EF4CAC1D4B1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DEA42-FC3C-4D3C-B697-34CF173D0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679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4" name="Group 1043"/>
          <p:cNvGrpSpPr/>
          <p:nvPr/>
        </p:nvGrpSpPr>
        <p:grpSpPr>
          <a:xfrm>
            <a:off x="533400" y="873036"/>
            <a:ext cx="8001000" cy="5070564"/>
            <a:chOff x="533400" y="873036"/>
            <a:chExt cx="8001000" cy="5070564"/>
          </a:xfrm>
        </p:grpSpPr>
        <p:sp>
          <p:nvSpPr>
            <p:cNvPr id="6" name="Rectangle 5"/>
            <p:cNvSpPr/>
            <p:nvPr/>
          </p:nvSpPr>
          <p:spPr>
            <a:xfrm>
              <a:off x="550025" y="1584963"/>
              <a:ext cx="3978429" cy="4343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519746" y="1584963"/>
              <a:ext cx="3996048" cy="4343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533400" y="873036"/>
              <a:ext cx="8001000" cy="156536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dirty="0"/>
                <a:t>A debate of what we know, think we know, and don’t know about the use of simulation and randomization-based methods as alternatives to the consensus curriculum of the Stat 101 </a:t>
              </a:r>
              <a:r>
                <a:rPr lang="en-US" sz="2200" dirty="0" smtClean="0"/>
                <a:t>course</a:t>
              </a:r>
              <a:endParaRPr lang="en-US" sz="2200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74368" y="4360026"/>
              <a:ext cx="7924800" cy="156754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66055" y="4343399"/>
              <a:ext cx="3953691" cy="160020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Nathan Tintle</a:t>
              </a:r>
            </a:p>
            <a:p>
              <a:pPr algn="ctr"/>
              <a:r>
                <a:rPr lang="en-US" dirty="0" smtClean="0"/>
                <a:t>Dordt College</a:t>
              </a:r>
            </a:p>
            <a:p>
              <a:pPr algn="ctr"/>
              <a:r>
                <a:rPr lang="en-US" dirty="0" smtClean="0"/>
                <a:t>ntintle@dordt.edu</a:t>
              </a:r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528455" y="4343399"/>
              <a:ext cx="3953691" cy="160020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Christopher Malone</a:t>
              </a:r>
            </a:p>
            <a:p>
              <a:pPr algn="ctr"/>
              <a:r>
                <a:rPr lang="en-US" dirty="0" smtClean="0"/>
                <a:t>Winona State University</a:t>
              </a:r>
            </a:p>
            <a:p>
              <a:pPr algn="ctr"/>
              <a:r>
                <a:rPr lang="en-US" dirty="0" smtClean="0"/>
                <a:t>cmalone@winona.edu</a:t>
              </a:r>
              <a:endParaRPr lang="en-US" dirty="0"/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4526372" y="3699165"/>
              <a:ext cx="22072" cy="2198428"/>
            </a:xfrm>
            <a:prstGeom prst="line">
              <a:avLst/>
            </a:prstGeom>
            <a:ln w="635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4" name="Rectangle 1023"/>
            <p:cNvSpPr/>
            <p:nvPr/>
          </p:nvSpPr>
          <p:spPr>
            <a:xfrm>
              <a:off x="4071255" y="2438400"/>
              <a:ext cx="838200" cy="6386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40" name="Group 1039"/>
            <p:cNvGrpSpPr/>
            <p:nvPr/>
          </p:nvGrpSpPr>
          <p:grpSpPr>
            <a:xfrm>
              <a:off x="764181" y="2939412"/>
              <a:ext cx="7561134" cy="832607"/>
              <a:chOff x="768614" y="2939412"/>
              <a:chExt cx="7561134" cy="832607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0" y="2971800"/>
                <a:ext cx="6500948" cy="80021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300" b="1" dirty="0" smtClean="0">
                    <a:effectLst/>
                  </a:rPr>
                  <a:t>eCOTS</a:t>
                </a:r>
                <a:r>
                  <a:rPr lang="en-US" sz="2300" b="1" dirty="0" smtClean="0">
                    <a:solidFill>
                      <a:schemeClr val="bg1">
                        <a:lumMod val="50000"/>
                      </a:schemeClr>
                    </a:solidFill>
                    <a:effectLst/>
                  </a:rPr>
                  <a:t>: </a:t>
                </a:r>
                <a:r>
                  <a:rPr lang="en-US" sz="2300" b="1" dirty="0"/>
                  <a:t>e</a:t>
                </a:r>
                <a:r>
                  <a:rPr lang="en-US" sz="2300" b="1" dirty="0" smtClean="0">
                    <a:solidFill>
                      <a:schemeClr val="bg1">
                        <a:lumMod val="50000"/>
                      </a:schemeClr>
                    </a:solidFill>
                    <a:effectLst/>
                  </a:rPr>
                  <a:t>lectronic </a:t>
                </a:r>
                <a:r>
                  <a:rPr lang="en-US" sz="2300" b="1" dirty="0" smtClean="0">
                    <a:effectLst/>
                  </a:rPr>
                  <a:t>C</a:t>
                </a:r>
                <a:r>
                  <a:rPr lang="en-US" sz="2300" b="1" dirty="0" smtClean="0">
                    <a:solidFill>
                      <a:schemeClr val="bg1">
                        <a:lumMod val="50000"/>
                      </a:schemeClr>
                    </a:solidFill>
                    <a:effectLst/>
                  </a:rPr>
                  <a:t>onference </a:t>
                </a:r>
                <a:r>
                  <a:rPr lang="en-US" sz="2300" b="1" dirty="0" smtClean="0">
                    <a:effectLst/>
                  </a:rPr>
                  <a:t>O</a:t>
                </a:r>
                <a:r>
                  <a:rPr lang="en-US" sz="2300" b="1" dirty="0" smtClean="0">
                    <a:solidFill>
                      <a:schemeClr val="bg1">
                        <a:lumMod val="50000"/>
                      </a:schemeClr>
                    </a:solidFill>
                    <a:effectLst/>
                  </a:rPr>
                  <a:t>n </a:t>
                </a:r>
                <a:r>
                  <a:rPr lang="en-US" sz="2300" b="1" dirty="0" smtClean="0">
                    <a:effectLst/>
                  </a:rPr>
                  <a:t>T</a:t>
                </a:r>
                <a:r>
                  <a:rPr lang="en-US" sz="2300" b="1" dirty="0" smtClean="0">
                    <a:solidFill>
                      <a:schemeClr val="bg1">
                        <a:lumMod val="50000"/>
                      </a:schemeClr>
                    </a:solidFill>
                    <a:effectLst/>
                  </a:rPr>
                  <a:t>eaching </a:t>
                </a:r>
                <a:r>
                  <a:rPr lang="en-US" sz="2300" b="1" dirty="0" smtClean="0">
                    <a:effectLst/>
                  </a:rPr>
                  <a:t>S</a:t>
                </a:r>
                <a:r>
                  <a:rPr lang="en-US" sz="2300" b="1" dirty="0" smtClean="0">
                    <a:solidFill>
                      <a:schemeClr val="bg1">
                        <a:lumMod val="50000"/>
                      </a:schemeClr>
                    </a:solidFill>
                    <a:effectLst/>
                  </a:rPr>
                  <a:t>tatistics</a:t>
                </a:r>
                <a:br>
                  <a:rPr lang="en-US" sz="2300" b="1" dirty="0" smtClean="0">
                    <a:solidFill>
                      <a:schemeClr val="bg1">
                        <a:lumMod val="50000"/>
                      </a:schemeClr>
                    </a:solidFill>
                    <a:effectLst/>
                  </a:rPr>
                </a:br>
                <a:r>
                  <a:rPr lang="en-US" sz="2300" b="1" dirty="0" smtClean="0">
                    <a:solidFill>
                      <a:schemeClr val="bg1">
                        <a:lumMod val="50000"/>
                      </a:schemeClr>
                    </a:solidFill>
                    <a:effectLst/>
                  </a:rPr>
                  <a:t>Monday, May 14</a:t>
                </a:r>
                <a:r>
                  <a:rPr lang="en-US" sz="2300" b="1" baseline="30000" dirty="0" smtClean="0">
                    <a:solidFill>
                      <a:schemeClr val="bg1">
                        <a:lumMod val="50000"/>
                      </a:schemeClr>
                    </a:solidFill>
                    <a:effectLst/>
                  </a:rPr>
                  <a:t>th</a:t>
                </a:r>
                <a:r>
                  <a:rPr lang="en-US" sz="2300" b="1" dirty="0" smtClean="0">
                    <a:solidFill>
                      <a:schemeClr val="bg1">
                        <a:lumMod val="50000"/>
                      </a:schemeClr>
                    </a:solidFill>
                    <a:effectLst/>
                  </a:rPr>
                  <a:t> - Friday, May 18</a:t>
                </a:r>
                <a:r>
                  <a:rPr lang="en-US" sz="2300" b="1" baseline="30000" dirty="0" smtClean="0">
                    <a:solidFill>
                      <a:schemeClr val="bg1">
                        <a:lumMod val="50000"/>
                      </a:schemeClr>
                    </a:solidFill>
                    <a:effectLst/>
                  </a:rPr>
                  <a:t>th</a:t>
                </a:r>
                <a:endParaRPr lang="en-US" sz="2300" b="1" dirty="0">
                  <a:solidFill>
                    <a:schemeClr val="bg1">
                      <a:lumMod val="50000"/>
                    </a:schemeClr>
                  </a:solidFill>
                  <a:effectLst/>
                </a:endParaRPr>
              </a:p>
            </p:txBody>
          </p:sp>
          <p:pic>
            <p:nvPicPr>
              <p:cNvPr id="1039" name="Picture 8" descr="eCOTS 2012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8614" y="2939412"/>
                <a:ext cx="1040234" cy="7943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64349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762000"/>
            <a:ext cx="7924800" cy="6858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glow rad="139700">
              <a:schemeClr val="bg1">
                <a:lumMod val="50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② A Statistical Approach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609600" y="1473927"/>
            <a:ext cx="3962400" cy="4343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72000" y="1473927"/>
            <a:ext cx="3962400" cy="4343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62000" y="1905000"/>
            <a:ext cx="36576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>
                    <a:lumMod val="75000"/>
                  </a:schemeClr>
                </a:solidFill>
              </a:rPr>
              <a:t>Seriously… </a:t>
            </a:r>
          </a:p>
          <a:p>
            <a:endParaRPr lang="en-US" sz="1000" b="1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Like a statistician would do?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1000" b="1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Should we poll the audience and see how many have done a single proportion test in the last month?  </a:t>
            </a:r>
            <a:b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</a:br>
            <a:endParaRPr lang="en-US" sz="1000" b="1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Furthermore, a single proportion context is not compelling </a:t>
            </a:r>
            <a:endParaRPr lang="en-US" sz="20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8200" y="1905000"/>
            <a:ext cx="38862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Must start somewhere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A simulation-based approach (within the context of a single proportion) is used to build a framework for doing inference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This framework continues to expand into more and more interesting examples</a:t>
            </a:r>
            <a:br>
              <a:rPr lang="en-US" sz="2000" b="1" dirty="0" smtClean="0"/>
            </a:br>
            <a:r>
              <a:rPr lang="en-US" sz="1000" b="1" dirty="0" smtClean="0"/>
              <a:t> </a:t>
            </a:r>
            <a:endParaRPr lang="en-US" sz="2000" b="1" dirty="0" smtClean="0"/>
          </a:p>
          <a:p>
            <a:r>
              <a:rPr lang="en-US" sz="2400" b="1" dirty="0" smtClean="0"/>
              <a:t>Finding Examples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Interesting examples exist (e.g. Alternative Forced Choice)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609600" y="5855318"/>
            <a:ext cx="7924800" cy="369332"/>
            <a:chOff x="609600" y="5814950"/>
            <a:chExt cx="7924800" cy="369332"/>
          </a:xfrm>
        </p:grpSpPr>
        <p:sp>
          <p:nvSpPr>
            <p:cNvPr id="12" name="TextBox 11"/>
            <p:cNvSpPr txBox="1"/>
            <p:nvPr/>
          </p:nvSpPr>
          <p:spPr>
            <a:xfrm>
              <a:off x="609600" y="5814950"/>
              <a:ext cx="396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Nathan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572000" y="5814950"/>
              <a:ext cx="396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Chris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29493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762000"/>
            <a:ext cx="7924800" cy="6858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glow rad="139700">
              <a:schemeClr val="bg1">
                <a:lumMod val="50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② A Statistical Approach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609600" y="1473927"/>
            <a:ext cx="3962400" cy="4343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72000" y="1473927"/>
            <a:ext cx="3962400" cy="4343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62000" y="1905000"/>
            <a:ext cx="36576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>
                    <a:lumMod val="75000"/>
                  </a:schemeClr>
                </a:solidFill>
              </a:rPr>
              <a:t>Seriously… </a:t>
            </a:r>
          </a:p>
          <a:p>
            <a:endParaRPr lang="en-US" sz="1000" b="1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Like a statistician would do?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1000" b="1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Should we poll the audience and see how many have done a single proportion test in the last month?  </a:t>
            </a:r>
            <a:endParaRPr lang="en-US" sz="1000" b="1" dirty="0">
              <a:solidFill>
                <a:schemeClr val="bg1">
                  <a:lumMod val="75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sz="1000" b="1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Furthermore, a single proportion context is not compelling </a:t>
            </a:r>
            <a:endParaRPr lang="en-US" sz="20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8200" y="1905000"/>
            <a:ext cx="38862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Must start somewhere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/>
              <a:t>A </a:t>
            </a:r>
            <a:r>
              <a:rPr lang="en-US" sz="2000" b="1" dirty="0" smtClean="0"/>
              <a:t>simulation-based </a:t>
            </a:r>
            <a:r>
              <a:rPr lang="en-US" sz="2000" b="1" dirty="0"/>
              <a:t>approach (within the context of a single proportion) is used to build a framework for </a:t>
            </a:r>
            <a:r>
              <a:rPr lang="en-US" sz="2000" b="1" dirty="0" smtClean="0"/>
              <a:t>doing inference</a:t>
            </a:r>
            <a:endParaRPr lang="en-US" sz="2000" b="1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This framework continues to expand into more and more interesting examples</a:t>
            </a:r>
          </a:p>
          <a:p>
            <a:r>
              <a:rPr lang="en-US" sz="1000" b="1" dirty="0"/>
              <a:t>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Finding Examples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Interesting examples exist (e.g. Alternative Forced Choice)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5029200" y="3733800"/>
            <a:ext cx="3048000" cy="160020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Teaching probability and sampling distributions out-of-context and disconnected from data is far less compelling than a single proportion test.</a:t>
            </a:r>
            <a:endParaRPr lang="en-US" sz="1600" dirty="0"/>
          </a:p>
        </p:txBody>
      </p:sp>
      <p:grpSp>
        <p:nvGrpSpPr>
          <p:cNvPr id="10" name="Group 9"/>
          <p:cNvGrpSpPr/>
          <p:nvPr/>
        </p:nvGrpSpPr>
        <p:grpSpPr>
          <a:xfrm>
            <a:off x="609600" y="5855318"/>
            <a:ext cx="7924800" cy="369332"/>
            <a:chOff x="609600" y="5814950"/>
            <a:chExt cx="7924800" cy="369332"/>
          </a:xfrm>
        </p:grpSpPr>
        <p:sp>
          <p:nvSpPr>
            <p:cNvPr id="12" name="TextBox 11"/>
            <p:cNvSpPr txBox="1"/>
            <p:nvPr/>
          </p:nvSpPr>
          <p:spPr>
            <a:xfrm>
              <a:off x="609600" y="5814950"/>
              <a:ext cx="396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Nathan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572000" y="5814950"/>
              <a:ext cx="396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Chris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78561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762000"/>
            <a:ext cx="7924800" cy="6858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glow rad="139700">
              <a:schemeClr val="bg1">
                <a:lumMod val="50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③ Need More Time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609600" y="1473927"/>
            <a:ext cx="3962400" cy="4343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72000" y="1473927"/>
            <a:ext cx="3962400" cy="4343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62000" y="1790105"/>
            <a:ext cx="365760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Wait a minute… </a:t>
            </a:r>
          </a:p>
          <a:p>
            <a:endParaRPr lang="en-US" sz="1000" b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Are you saying that probability and sampling distributions are *not* important?</a:t>
            </a:r>
            <a:endParaRPr lang="en-US" sz="2000" b="1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Do you also teach the normal -based methods for a single proportion?  </a:t>
            </a:r>
          </a:p>
          <a:p>
            <a:endParaRPr lang="en-US" sz="20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1219200" y="4572000"/>
            <a:ext cx="2971800" cy="106680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Let me remind you that people have been doing it this way for a long time, are you saying </a:t>
            </a:r>
            <a:r>
              <a:rPr lang="en-US" sz="1600" dirty="0" smtClean="0"/>
              <a:t>they’re wrong?</a:t>
            </a:r>
            <a:endParaRPr lang="en-US" sz="1600" dirty="0"/>
          </a:p>
        </p:txBody>
      </p:sp>
      <p:grpSp>
        <p:nvGrpSpPr>
          <p:cNvPr id="9" name="Group 8"/>
          <p:cNvGrpSpPr/>
          <p:nvPr/>
        </p:nvGrpSpPr>
        <p:grpSpPr>
          <a:xfrm>
            <a:off x="609600" y="5855318"/>
            <a:ext cx="7924800" cy="369332"/>
            <a:chOff x="609600" y="5814950"/>
            <a:chExt cx="792480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609600" y="5814950"/>
              <a:ext cx="396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Nathan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572000" y="5814950"/>
              <a:ext cx="396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Chris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8753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762000"/>
            <a:ext cx="7924800" cy="6858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glow rad="139700">
              <a:schemeClr val="bg1">
                <a:lumMod val="50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③ Need More Time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609600" y="1473927"/>
            <a:ext cx="3962400" cy="4343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72000" y="1473927"/>
            <a:ext cx="3962400" cy="4343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62000" y="1790105"/>
            <a:ext cx="365760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>
                    <a:lumMod val="75000"/>
                  </a:schemeClr>
                </a:solidFill>
              </a:rPr>
              <a:t>Wait a minute… </a:t>
            </a:r>
          </a:p>
          <a:p>
            <a:endParaRPr lang="en-US" sz="1000" b="1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Are you saying that probability and sampling distributions are *not* important?</a:t>
            </a:r>
            <a:endParaRPr lang="en-US" sz="2000" b="1" dirty="0">
              <a:solidFill>
                <a:schemeClr val="bg1">
                  <a:lumMod val="75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Do you also teach the normal -based methods for a single proportion?  </a:t>
            </a:r>
          </a:p>
          <a:p>
            <a:endParaRPr lang="en-US" sz="20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219200" y="4572000"/>
            <a:ext cx="2971800" cy="1066800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>
                    <a:lumMod val="75000"/>
                  </a:schemeClr>
                </a:solidFill>
              </a:rPr>
              <a:t>Let me remind you that people have been doing it this way for a long time, are you saying </a:t>
            </a:r>
            <a:r>
              <a:rPr lang="en-US" sz="1600" b="1" dirty="0" smtClean="0">
                <a:solidFill>
                  <a:schemeClr val="bg1">
                    <a:lumMod val="75000"/>
                  </a:schemeClr>
                </a:solidFill>
              </a:rPr>
              <a:t>they’re wrong?</a:t>
            </a:r>
            <a:endParaRPr lang="en-US" sz="16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24400" y="1799034"/>
            <a:ext cx="36576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Simulation-Based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Approach to analysis is closely connected to the data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Sampling distributions are naturally considered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Less theory and formulas</a:t>
            </a:r>
          </a:p>
          <a:p>
            <a:endParaRPr lang="en-US" sz="1000" b="1" dirty="0" smtClean="0"/>
          </a:p>
          <a:p>
            <a:r>
              <a:rPr lang="en-US" sz="2400" b="1" dirty="0" smtClean="0"/>
              <a:t>Normal-Based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Still being taught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Students learn to predict anticipated behavior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Treated as short-cuts</a:t>
            </a:r>
            <a:endParaRPr lang="en-US" sz="2000" b="1" dirty="0"/>
          </a:p>
        </p:txBody>
      </p:sp>
      <p:grpSp>
        <p:nvGrpSpPr>
          <p:cNvPr id="9" name="Group 8"/>
          <p:cNvGrpSpPr/>
          <p:nvPr/>
        </p:nvGrpSpPr>
        <p:grpSpPr>
          <a:xfrm>
            <a:off x="609600" y="5855318"/>
            <a:ext cx="7924800" cy="369332"/>
            <a:chOff x="609600" y="5814950"/>
            <a:chExt cx="7924800" cy="369332"/>
          </a:xfrm>
        </p:grpSpPr>
        <p:sp>
          <p:nvSpPr>
            <p:cNvPr id="12" name="TextBox 11"/>
            <p:cNvSpPr txBox="1"/>
            <p:nvPr/>
          </p:nvSpPr>
          <p:spPr>
            <a:xfrm>
              <a:off x="609600" y="5814950"/>
              <a:ext cx="396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Nathan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572000" y="5814950"/>
              <a:ext cx="396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Chris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57511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762000"/>
            <a:ext cx="7924800" cy="6858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glow rad="139700">
              <a:schemeClr val="bg1">
                <a:lumMod val="50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③ Need More Time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609600" y="1473927"/>
            <a:ext cx="3962400" cy="4343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72000" y="1473927"/>
            <a:ext cx="3962400" cy="4343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62000" y="1790105"/>
            <a:ext cx="365760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So…</a:t>
            </a:r>
          </a:p>
          <a:p>
            <a:endParaRPr lang="en-US" sz="1000" b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Teach simulations to build a framework for inference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But, teach normal-based methods so they learn the short-cuts</a:t>
            </a:r>
          </a:p>
          <a:p>
            <a:endParaRPr lang="en-US" sz="2000" b="1" dirty="0"/>
          </a:p>
          <a:p>
            <a:r>
              <a:rPr lang="en-US" sz="2400" b="1" dirty="0" smtClean="0"/>
              <a:t>And, how might I get all this done?</a:t>
            </a:r>
            <a:endParaRPr lang="en-US" sz="2400" b="1" dirty="0"/>
          </a:p>
        </p:txBody>
      </p:sp>
      <p:grpSp>
        <p:nvGrpSpPr>
          <p:cNvPr id="7" name="Group 6"/>
          <p:cNvGrpSpPr/>
          <p:nvPr/>
        </p:nvGrpSpPr>
        <p:grpSpPr>
          <a:xfrm>
            <a:off x="609600" y="5855318"/>
            <a:ext cx="7924800" cy="369332"/>
            <a:chOff x="609600" y="5814950"/>
            <a:chExt cx="7924800" cy="369332"/>
          </a:xfrm>
        </p:grpSpPr>
        <p:sp>
          <p:nvSpPr>
            <p:cNvPr id="9" name="TextBox 8"/>
            <p:cNvSpPr txBox="1"/>
            <p:nvPr/>
          </p:nvSpPr>
          <p:spPr>
            <a:xfrm>
              <a:off x="609600" y="5814950"/>
              <a:ext cx="396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Nathan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572000" y="5814950"/>
              <a:ext cx="396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Chris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67534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762000"/>
            <a:ext cx="7924800" cy="6858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glow rad="139700">
              <a:schemeClr val="bg1">
                <a:lumMod val="50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③ Need More Time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609600" y="1473927"/>
            <a:ext cx="3962400" cy="4343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72000" y="1473927"/>
            <a:ext cx="3962400" cy="4343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62000" y="1790105"/>
            <a:ext cx="365760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>
                    <a:lumMod val="75000"/>
                  </a:schemeClr>
                </a:solidFill>
              </a:rPr>
              <a:t>So…</a:t>
            </a:r>
          </a:p>
          <a:p>
            <a:endParaRPr lang="en-US" sz="1000" b="1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Teach simulations to build a framework for inference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But, teach normal-based methods so they learn the short-cuts</a:t>
            </a:r>
          </a:p>
          <a:p>
            <a:endParaRPr lang="en-US" sz="2000" b="1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bg1">
                    <a:lumMod val="75000"/>
                  </a:schemeClr>
                </a:solidFill>
              </a:rPr>
              <a:t>And, how might I get all this done?</a:t>
            </a:r>
            <a:endParaRPr lang="en-US" sz="24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8200" y="1790700"/>
            <a:ext cx="38100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Just-In-Time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Giving students exactly what they need and in context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Provide just enough detail</a:t>
            </a:r>
          </a:p>
          <a:p>
            <a:endParaRPr lang="en-US" sz="2000" b="1" dirty="0" smtClean="0"/>
          </a:p>
          <a:p>
            <a:r>
              <a:rPr lang="en-US" sz="2400" b="1" dirty="0" smtClean="0"/>
              <a:t>Gains in Efficiency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Eliminate redundancies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Reiterate concepts throughout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Students end up with a larger toolbox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609600" y="5855318"/>
            <a:ext cx="7924800" cy="369332"/>
            <a:chOff x="609600" y="5814950"/>
            <a:chExt cx="792480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609600" y="5814950"/>
              <a:ext cx="396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Nathan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572000" y="5814950"/>
              <a:ext cx="396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Chris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141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762000"/>
            <a:ext cx="7924800" cy="6858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glow rad="139700">
              <a:schemeClr val="bg1">
                <a:lumMod val="50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③ Need More Time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609600" y="1473927"/>
            <a:ext cx="3962400" cy="4343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72000" y="1473927"/>
            <a:ext cx="3962400" cy="4343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62000" y="1752600"/>
            <a:ext cx="365760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How about…</a:t>
            </a:r>
          </a:p>
          <a:p>
            <a:endParaRPr lang="en-US" sz="1000" b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Certainly, testing is important, but some would argue that confidence intervals are as important or even more important.</a:t>
            </a:r>
            <a:br>
              <a:rPr lang="en-US" sz="2000" b="1" dirty="0" smtClean="0"/>
            </a:b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>Can these methods be used to introduce confidence intervals?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000" b="1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What about other topics?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609600" y="5855318"/>
            <a:ext cx="7924800" cy="369332"/>
            <a:chOff x="609600" y="5814950"/>
            <a:chExt cx="7924800" cy="369332"/>
          </a:xfrm>
        </p:grpSpPr>
        <p:sp>
          <p:nvSpPr>
            <p:cNvPr id="9" name="TextBox 8"/>
            <p:cNvSpPr txBox="1"/>
            <p:nvPr/>
          </p:nvSpPr>
          <p:spPr>
            <a:xfrm>
              <a:off x="609600" y="5814950"/>
              <a:ext cx="396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Nathan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572000" y="5814950"/>
              <a:ext cx="396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Chris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80633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762000"/>
            <a:ext cx="7924800" cy="6858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glow rad="139700">
              <a:schemeClr val="bg1">
                <a:lumMod val="50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③ Need More Time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609600" y="1473927"/>
            <a:ext cx="3962400" cy="4343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72000" y="1473927"/>
            <a:ext cx="3962400" cy="4343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62000" y="1752600"/>
            <a:ext cx="36576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>
                    <a:lumMod val="75000"/>
                  </a:schemeClr>
                </a:solidFill>
              </a:rPr>
              <a:t>How about…</a:t>
            </a:r>
          </a:p>
          <a:p>
            <a:endParaRPr lang="en-US" sz="1000" b="1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Certainly, testing is important, but some would argue that confidence intervals are as important or even more important 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Can these methods be used to introduce confidence intervals?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000" b="1" dirty="0">
              <a:solidFill>
                <a:schemeClr val="bg1">
                  <a:lumMod val="75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What about other topics?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48200" y="1753195"/>
            <a:ext cx="38100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Confidence Intervals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Simulations can motive and build a framework for CIs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b="1" dirty="0" smtClean="0"/>
              <a:t>Range of Plausible Values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b="1" dirty="0" smtClean="0"/>
              <a:t>Repeated Sampling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Normal-based (i.e. short-cut) approach is quickly utilized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000" b="1" dirty="0" smtClean="0"/>
          </a:p>
          <a:p>
            <a:r>
              <a:rPr lang="en-US" sz="2400" b="1" dirty="0" smtClean="0"/>
              <a:t>Additional Topics</a:t>
            </a:r>
            <a:endParaRPr lang="en-US" sz="2000" b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Randomization/Permutation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Bootstrapping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Theory-based methods</a:t>
            </a:r>
            <a:endParaRPr lang="en-US" sz="2000" b="1" dirty="0"/>
          </a:p>
        </p:txBody>
      </p:sp>
      <p:grpSp>
        <p:nvGrpSpPr>
          <p:cNvPr id="9" name="Group 8"/>
          <p:cNvGrpSpPr/>
          <p:nvPr/>
        </p:nvGrpSpPr>
        <p:grpSpPr>
          <a:xfrm>
            <a:off x="609600" y="5855318"/>
            <a:ext cx="7924800" cy="369332"/>
            <a:chOff x="609600" y="5814950"/>
            <a:chExt cx="792480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609600" y="5814950"/>
              <a:ext cx="396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Nathan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572000" y="5814950"/>
              <a:ext cx="396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Chris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70770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762000"/>
            <a:ext cx="7924800" cy="6858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glow rad="139700">
              <a:schemeClr val="bg1">
                <a:lumMod val="50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④ Meeting Client Expectations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609600" y="1473927"/>
            <a:ext cx="3962400" cy="4343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72000" y="1473927"/>
            <a:ext cx="3962400" cy="4343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62000" y="1600200"/>
            <a:ext cx="36576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 couple more questions</a:t>
            </a:r>
          </a:p>
          <a:p>
            <a:endParaRPr lang="en-US" sz="1000" b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Client disciplines have certain expectations</a:t>
            </a:r>
            <a:br>
              <a:rPr lang="en-US" sz="2000" b="1" dirty="0" smtClean="0"/>
            </a:br>
            <a:endParaRPr lang="en-US" sz="2000" b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How </a:t>
            </a:r>
            <a:r>
              <a:rPr lang="en-US" sz="2000" b="1" dirty="0" smtClean="0"/>
              <a:t>do you deal with this?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000" b="1" dirty="0" smtClean="0"/>
          </a:p>
        </p:txBody>
      </p:sp>
      <p:grpSp>
        <p:nvGrpSpPr>
          <p:cNvPr id="7" name="Group 6"/>
          <p:cNvGrpSpPr/>
          <p:nvPr/>
        </p:nvGrpSpPr>
        <p:grpSpPr>
          <a:xfrm>
            <a:off x="609600" y="5855318"/>
            <a:ext cx="7924800" cy="369332"/>
            <a:chOff x="609600" y="5814950"/>
            <a:chExt cx="7924800" cy="369332"/>
          </a:xfrm>
        </p:grpSpPr>
        <p:sp>
          <p:nvSpPr>
            <p:cNvPr id="9" name="TextBox 8"/>
            <p:cNvSpPr txBox="1"/>
            <p:nvPr/>
          </p:nvSpPr>
          <p:spPr>
            <a:xfrm>
              <a:off x="609600" y="5814950"/>
              <a:ext cx="396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Nathan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572000" y="5814950"/>
              <a:ext cx="396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Chris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26560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762000"/>
            <a:ext cx="7924800" cy="6858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glow rad="139700">
              <a:schemeClr val="bg1">
                <a:lumMod val="50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④ Meeting Client Expectations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609600" y="1473927"/>
            <a:ext cx="3962400" cy="4343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72000" y="1473927"/>
            <a:ext cx="3962400" cy="4343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62000" y="1600200"/>
            <a:ext cx="36576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>
                    <a:lumMod val="75000"/>
                  </a:schemeClr>
                </a:solidFill>
              </a:rPr>
              <a:t>A couple more questions</a:t>
            </a:r>
          </a:p>
          <a:p>
            <a:endParaRPr lang="en-US" sz="1000" b="1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Most of my courses whose client disciplines have certain expectations to cover certain topics.  </a:t>
            </a:r>
            <a:b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</a:b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/>
            </a:r>
            <a:b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</a:b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How do you deal with this?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000" b="1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What advice to you have for removing content?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48200" y="1600200"/>
            <a:ext cx="38100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Coverage of topics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/>
              <a:t>The simulation/randomization-based approach and context specific ordering removes inefficiencies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/>
              <a:t>Concepts are simply being </a:t>
            </a:r>
            <a:r>
              <a:rPr lang="en-US" sz="2000" b="1" dirty="0" smtClean="0"/>
              <a:t>repackaged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000" b="1" dirty="0"/>
          </a:p>
          <a:p>
            <a:r>
              <a:rPr lang="en-US" sz="2400" b="1" dirty="0" smtClean="0"/>
              <a:t>Client’s want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Methods presented in context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Better decision makers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/>
              <a:t>L</a:t>
            </a:r>
            <a:r>
              <a:rPr lang="en-US" sz="2000" b="1" dirty="0" smtClean="0"/>
              <a:t>ess formulas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609600" y="5855318"/>
            <a:ext cx="7924800" cy="369332"/>
            <a:chOff x="609600" y="5814950"/>
            <a:chExt cx="792480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609600" y="5814950"/>
              <a:ext cx="396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Nathan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572000" y="5814950"/>
              <a:ext cx="396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Chris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39269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770313"/>
            <a:ext cx="7924800" cy="6858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Introduction</a:t>
            </a:r>
            <a:endParaRPr lang="en-US" sz="4000" dirty="0"/>
          </a:p>
        </p:txBody>
      </p:sp>
      <p:sp>
        <p:nvSpPr>
          <p:cNvPr id="8" name="Rectangle 7"/>
          <p:cNvSpPr/>
          <p:nvPr/>
        </p:nvSpPr>
        <p:spPr>
          <a:xfrm>
            <a:off x="4553991" y="1464426"/>
            <a:ext cx="3962400" cy="4343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17913" y="1464426"/>
            <a:ext cx="3936078" cy="4343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643543" y="1487206"/>
            <a:ext cx="7807035" cy="4303994"/>
            <a:chOff x="651165" y="1490748"/>
            <a:chExt cx="7807035" cy="4303994"/>
          </a:xfrm>
        </p:grpSpPr>
        <p:sp>
          <p:nvSpPr>
            <p:cNvPr id="2" name="Rectangle 1"/>
            <p:cNvSpPr/>
            <p:nvPr/>
          </p:nvSpPr>
          <p:spPr>
            <a:xfrm>
              <a:off x="651165" y="1490748"/>
              <a:ext cx="7807035" cy="38356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51165" y="5045826"/>
              <a:ext cx="7807035" cy="7489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950893" y="1676400"/>
            <a:ext cx="7202507" cy="2842736"/>
            <a:chOff x="1027093" y="1752600"/>
            <a:chExt cx="7202507" cy="2842736"/>
          </a:xfrm>
        </p:grpSpPr>
        <p:grpSp>
          <p:nvGrpSpPr>
            <p:cNvPr id="4" name="Group 3"/>
            <p:cNvGrpSpPr/>
            <p:nvPr/>
          </p:nvGrpSpPr>
          <p:grpSpPr>
            <a:xfrm>
              <a:off x="1027093" y="1917680"/>
              <a:ext cx="7202507" cy="2677656"/>
              <a:chOff x="1027093" y="2240340"/>
              <a:chExt cx="7202507" cy="2677656"/>
            </a:xfrm>
          </p:grpSpPr>
          <p:sp>
            <p:nvSpPr>
              <p:cNvPr id="11" name="TextBox 10"/>
              <p:cNvSpPr txBox="1"/>
              <p:nvPr/>
            </p:nvSpPr>
            <p:spPr>
              <a:xfrm>
                <a:off x="3657600" y="2240340"/>
                <a:ext cx="4572000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/>
                  <a:t>❶</a:t>
                </a:r>
                <a:r>
                  <a:rPr lang="en-US" sz="2400" b="1" dirty="0" smtClean="0"/>
                  <a:t> Context Specific Ordering</a:t>
                </a:r>
              </a:p>
              <a:p>
                <a:r>
                  <a:rPr lang="en-US" sz="2000" b="1" dirty="0" smtClean="0"/>
                  <a:t>❷</a:t>
                </a:r>
                <a:r>
                  <a:rPr lang="en-US" sz="2400" b="1" dirty="0" smtClean="0"/>
                  <a:t> A Statistical Approach</a:t>
                </a:r>
              </a:p>
              <a:p>
                <a:r>
                  <a:rPr lang="en-US" sz="2000" b="1" dirty="0" smtClean="0"/>
                  <a:t>❸</a:t>
                </a:r>
                <a:r>
                  <a:rPr lang="en-US" sz="2400" b="1" dirty="0" smtClean="0"/>
                  <a:t> More Time or Less Topics</a:t>
                </a:r>
              </a:p>
              <a:p>
                <a:r>
                  <a:rPr lang="en-US" sz="2000" b="1" dirty="0" smtClean="0"/>
                  <a:t>❹</a:t>
                </a:r>
                <a:r>
                  <a:rPr lang="en-US" sz="2400" b="1" dirty="0" smtClean="0"/>
                  <a:t> Meeting Client Expectations</a:t>
                </a:r>
              </a:p>
              <a:p>
                <a:r>
                  <a:rPr lang="en-US" sz="2000" b="1" dirty="0" smtClean="0"/>
                  <a:t>❺</a:t>
                </a:r>
                <a:r>
                  <a:rPr lang="en-US" sz="2400" b="1" dirty="0" smtClean="0"/>
                  <a:t> </a:t>
                </a:r>
                <a:r>
                  <a:rPr lang="en-US" sz="2400" b="1" dirty="0"/>
                  <a:t>Relationships between two </a:t>
                </a:r>
                <a:r>
                  <a:rPr lang="en-US" sz="2400" b="1" dirty="0" smtClean="0"/>
                  <a:t>   </a:t>
                </a:r>
                <a:br>
                  <a:rPr lang="en-US" sz="2400" b="1" dirty="0" smtClean="0"/>
                </a:br>
                <a:r>
                  <a:rPr lang="en-US" sz="2400" b="1" dirty="0" smtClean="0"/>
                  <a:t>       variables </a:t>
                </a:r>
                <a:r>
                  <a:rPr lang="en-US" sz="2400" dirty="0" smtClean="0"/>
                  <a:t/>
                </a:r>
                <a:br>
                  <a:rPr lang="en-US" sz="2400" dirty="0" smtClean="0"/>
                </a:br>
                <a:r>
                  <a:rPr lang="en-US" sz="2000" b="1" dirty="0" smtClean="0"/>
                  <a:t>❻</a:t>
                </a:r>
                <a:r>
                  <a:rPr lang="en-US" sz="2400" b="1" dirty="0" smtClean="0"/>
                  <a:t> Confidence Intervals</a:t>
                </a:r>
                <a:endParaRPr lang="en-US" sz="2400" b="1" dirty="0"/>
              </a:p>
            </p:txBody>
          </p:sp>
          <p:pic>
            <p:nvPicPr>
              <p:cNvPr id="7170" name="Picture 2" descr="http://www.e-energymarket.com/uploads/pics/debate3.jpg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27093" y="2506140"/>
                <a:ext cx="2392382" cy="181821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10" name="Straight Connector 9"/>
              <p:cNvCxnSpPr/>
              <p:nvPr/>
            </p:nvCxnSpPr>
            <p:spPr>
              <a:xfrm>
                <a:off x="3514725" y="2391840"/>
                <a:ext cx="0" cy="204681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TextBox 5"/>
            <p:cNvSpPr txBox="1"/>
            <p:nvPr/>
          </p:nvSpPr>
          <p:spPr>
            <a:xfrm>
              <a:off x="1447800" y="1752600"/>
              <a:ext cx="1600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i="1" dirty="0" smtClean="0"/>
                <a:t>Debate</a:t>
              </a:r>
              <a:endParaRPr lang="en-US" sz="2800" b="1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59313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770313"/>
            <a:ext cx="7924800" cy="6858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What we both actually do</a:t>
            </a:r>
            <a:endParaRPr lang="en-US" sz="4000" dirty="0"/>
          </a:p>
        </p:txBody>
      </p:sp>
      <p:sp>
        <p:nvSpPr>
          <p:cNvPr id="8" name="Rectangle 7"/>
          <p:cNvSpPr/>
          <p:nvPr/>
        </p:nvSpPr>
        <p:spPr>
          <a:xfrm>
            <a:off x="4553991" y="1464426"/>
            <a:ext cx="3962400" cy="4343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17913" y="1464426"/>
            <a:ext cx="3936078" cy="4343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651165" y="1490748"/>
            <a:ext cx="7807035" cy="4303994"/>
            <a:chOff x="651165" y="1490748"/>
            <a:chExt cx="7807035" cy="4303994"/>
          </a:xfrm>
        </p:grpSpPr>
        <p:sp>
          <p:nvSpPr>
            <p:cNvPr id="2" name="Rectangle 1"/>
            <p:cNvSpPr/>
            <p:nvPr/>
          </p:nvSpPr>
          <p:spPr>
            <a:xfrm>
              <a:off x="651165" y="1490748"/>
              <a:ext cx="7807035" cy="38356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51165" y="5045826"/>
              <a:ext cx="7807035" cy="7489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733300" y="1676400"/>
            <a:ext cx="767610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b="1" dirty="0" smtClean="0"/>
              <a:t>One semester course (3 </a:t>
            </a:r>
            <a:r>
              <a:rPr lang="en-US" sz="2800" b="1" dirty="0" err="1" smtClean="0"/>
              <a:t>hrs</a:t>
            </a:r>
            <a:r>
              <a:rPr lang="en-US" sz="2800" b="1" dirty="0" smtClean="0"/>
              <a:t>/week, 15 weeks)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b="1" dirty="0" smtClean="0"/>
              <a:t>Context </a:t>
            </a:r>
            <a:r>
              <a:rPr lang="en-US" sz="2800" b="1" dirty="0"/>
              <a:t>specific </a:t>
            </a:r>
            <a:r>
              <a:rPr lang="en-US" sz="2800" b="1" dirty="0" smtClean="0"/>
              <a:t>chapters</a:t>
            </a:r>
            <a:endParaRPr lang="en-US" sz="2800" b="1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sz="2800" b="1" dirty="0" smtClean="0"/>
              <a:t>Simulation-based methods motivate and build a framework for </a:t>
            </a:r>
            <a:r>
              <a:rPr lang="en-US" sz="2800" b="1" dirty="0" smtClean="0"/>
              <a:t>significance testing </a:t>
            </a:r>
            <a:r>
              <a:rPr lang="en-US" sz="2800" b="1" dirty="0" smtClean="0"/>
              <a:t>and CIs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b="1" dirty="0" smtClean="0"/>
              <a:t>Continue to meet client’s expectations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9599" y="5855318"/>
            <a:ext cx="79067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Nathan &amp; Chris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53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770313"/>
            <a:ext cx="7924800" cy="6858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What we both actually do</a:t>
            </a:r>
            <a:endParaRPr lang="en-US" sz="4000" dirty="0"/>
          </a:p>
        </p:txBody>
      </p:sp>
      <p:sp>
        <p:nvSpPr>
          <p:cNvPr id="8" name="Rectangle 7"/>
          <p:cNvSpPr/>
          <p:nvPr/>
        </p:nvSpPr>
        <p:spPr>
          <a:xfrm>
            <a:off x="4553991" y="1464426"/>
            <a:ext cx="3962400" cy="4343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17913" y="1464426"/>
            <a:ext cx="3936078" cy="4343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651165" y="1490748"/>
            <a:ext cx="7807035" cy="4303994"/>
            <a:chOff x="651165" y="1490748"/>
            <a:chExt cx="7807035" cy="4303994"/>
          </a:xfrm>
        </p:grpSpPr>
        <p:sp>
          <p:nvSpPr>
            <p:cNvPr id="2" name="Rectangle 1"/>
            <p:cNvSpPr/>
            <p:nvPr/>
          </p:nvSpPr>
          <p:spPr>
            <a:xfrm>
              <a:off x="651165" y="1490748"/>
              <a:ext cx="7807035" cy="38356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51165" y="5045826"/>
              <a:ext cx="7807035" cy="7489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733300" y="1676400"/>
            <a:ext cx="767610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b="1" dirty="0" smtClean="0"/>
              <a:t>One semester course (3 </a:t>
            </a:r>
            <a:r>
              <a:rPr lang="en-US" sz="2800" b="1" dirty="0" err="1" smtClean="0"/>
              <a:t>hrs</a:t>
            </a:r>
            <a:r>
              <a:rPr lang="en-US" sz="2800" b="1" dirty="0" smtClean="0"/>
              <a:t>/week, 15 weeks)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b="1" dirty="0" smtClean="0"/>
              <a:t>Context </a:t>
            </a:r>
            <a:r>
              <a:rPr lang="en-US" sz="2800" b="1" dirty="0"/>
              <a:t>specific </a:t>
            </a:r>
            <a:r>
              <a:rPr lang="en-US" sz="2800" b="1" dirty="0" smtClean="0"/>
              <a:t>chapters</a:t>
            </a:r>
            <a:endParaRPr lang="en-US" sz="2800" b="1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sz="2800" b="1" dirty="0" smtClean="0"/>
              <a:t>Simulation based </a:t>
            </a:r>
            <a:r>
              <a:rPr lang="en-US" sz="2800" b="1" dirty="0" smtClean="0"/>
              <a:t>methods motivate and build a framework for </a:t>
            </a:r>
            <a:r>
              <a:rPr lang="en-US" sz="2800" b="1" dirty="0" smtClean="0"/>
              <a:t>significance testing </a:t>
            </a:r>
            <a:r>
              <a:rPr lang="en-US" sz="2800" b="1" dirty="0" smtClean="0"/>
              <a:t>and CIs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b="1" dirty="0" smtClean="0"/>
              <a:t>Continue to meet client’s expectations</a:t>
            </a:r>
          </a:p>
          <a:p>
            <a:endParaRPr lang="en-US" sz="2800" b="1" dirty="0"/>
          </a:p>
          <a:p>
            <a:r>
              <a:rPr lang="en-US" sz="2800" b="1" dirty="0" smtClean="0"/>
              <a:t>So, do </a:t>
            </a:r>
            <a:r>
              <a:rPr lang="en-US" sz="2800" b="1" dirty="0"/>
              <a:t>we </a:t>
            </a:r>
            <a:r>
              <a:rPr lang="en-US" sz="2800" b="1" dirty="0" smtClean="0"/>
              <a:t>*agree* </a:t>
            </a:r>
            <a:r>
              <a:rPr lang="en-US" sz="2800" b="1" dirty="0"/>
              <a:t>on </a:t>
            </a:r>
            <a:r>
              <a:rPr lang="en-US" sz="2800" b="1" dirty="0" smtClean="0"/>
              <a:t>everything in the simulation/randomization approach?</a:t>
            </a:r>
          </a:p>
        </p:txBody>
      </p:sp>
      <p:sp>
        <p:nvSpPr>
          <p:cNvPr id="9" name="Rectangular Callout 8"/>
          <p:cNvSpPr/>
          <p:nvPr/>
        </p:nvSpPr>
        <p:spPr>
          <a:xfrm>
            <a:off x="7448999" y="4901676"/>
            <a:ext cx="960410" cy="849460"/>
          </a:xfrm>
          <a:prstGeom prst="wedgeRectCallout">
            <a:avLst>
              <a:gd name="adj1" fmla="val -22291"/>
              <a:gd name="adj2" fmla="val 45299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Segoe Print" pitchFamily="2" charset="0"/>
              </a:rPr>
              <a:t>No</a:t>
            </a:r>
            <a:endParaRPr lang="en-US" sz="3600" b="1" dirty="0">
              <a:solidFill>
                <a:schemeClr val="bg1"/>
              </a:solidFill>
              <a:latin typeface="Segoe Print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599" y="5855318"/>
            <a:ext cx="79067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Nathan &amp; Chris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8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762000"/>
            <a:ext cx="7924800" cy="6858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glow rad="139700">
              <a:schemeClr val="bg1">
                <a:lumMod val="50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⑤ Relationships between two variables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609600" y="1473927"/>
            <a:ext cx="3962400" cy="4343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72000" y="1473927"/>
            <a:ext cx="3962400" cy="4343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648200" y="1645146"/>
            <a:ext cx="38100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Theory-based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Simulations are used to build a framework  for understanding the logic of inference, p-values, etc.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By this point in the semester (Week 10-12) student’s are </a:t>
            </a:r>
            <a:r>
              <a:rPr lang="en-US" sz="2000" b="1" dirty="0" smtClean="0"/>
              <a:t>receptive to the </a:t>
            </a:r>
            <a:r>
              <a:rPr lang="en-US" sz="2000" b="1" dirty="0" smtClean="0"/>
              <a:t>theory-based </a:t>
            </a:r>
            <a:r>
              <a:rPr lang="en-US" sz="2000" b="1" dirty="0" smtClean="0"/>
              <a:t>methods</a:t>
            </a:r>
            <a:endParaRPr lang="en-US" sz="2000" b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These methods work well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609600" y="5855318"/>
            <a:ext cx="7924800" cy="369332"/>
            <a:chOff x="609600" y="5814950"/>
            <a:chExt cx="7924800" cy="369332"/>
          </a:xfrm>
        </p:grpSpPr>
        <p:sp>
          <p:nvSpPr>
            <p:cNvPr id="9" name="TextBox 8"/>
            <p:cNvSpPr txBox="1"/>
            <p:nvPr/>
          </p:nvSpPr>
          <p:spPr>
            <a:xfrm>
              <a:off x="609600" y="5814950"/>
              <a:ext cx="396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Nathan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572000" y="5814950"/>
              <a:ext cx="396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Chris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80747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762000"/>
            <a:ext cx="7924800" cy="6858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glow rad="139700">
              <a:schemeClr val="bg1">
                <a:lumMod val="50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⑤ </a:t>
            </a:r>
            <a:r>
              <a:rPr lang="en-US" sz="3200" dirty="0"/>
              <a:t>Relationships between two variables</a:t>
            </a:r>
          </a:p>
        </p:txBody>
      </p:sp>
      <p:sp>
        <p:nvSpPr>
          <p:cNvPr id="6" name="Rectangle 5"/>
          <p:cNvSpPr/>
          <p:nvPr/>
        </p:nvSpPr>
        <p:spPr>
          <a:xfrm>
            <a:off x="609600" y="1473927"/>
            <a:ext cx="3962400" cy="4343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72000" y="1473927"/>
            <a:ext cx="3962400" cy="4343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62000" y="1659001"/>
            <a:ext cx="36576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Randomization-based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Randomization framework applies to a wide variety of problems (e.g. 2 proportions, 2 means, ANOVA, Chi-Square, Regression)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609600" y="5855318"/>
            <a:ext cx="7924800" cy="369332"/>
            <a:chOff x="609600" y="5814950"/>
            <a:chExt cx="7924800" cy="369332"/>
          </a:xfrm>
        </p:grpSpPr>
        <p:sp>
          <p:nvSpPr>
            <p:cNvPr id="9" name="TextBox 8"/>
            <p:cNvSpPr txBox="1"/>
            <p:nvPr/>
          </p:nvSpPr>
          <p:spPr>
            <a:xfrm>
              <a:off x="609600" y="5814950"/>
              <a:ext cx="396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Nathan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572000" y="5814950"/>
              <a:ext cx="396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Chris</a:t>
              </a:r>
              <a:endParaRPr lang="en-US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4648200" y="1648123"/>
            <a:ext cx="38100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>
                    <a:lumMod val="75000"/>
                  </a:schemeClr>
                </a:solidFill>
              </a:rPr>
              <a:t>Theory-based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Simulations are used to build a framework  for understanding the logic of inference, p-values, etc.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By this point in the semester (Week 10-12) student’s are </a:t>
            </a:r>
            <a:r>
              <a:rPr lang="en-US" sz="2000" b="1" dirty="0">
                <a:solidFill>
                  <a:schemeClr val="bg1">
                    <a:lumMod val="75000"/>
                  </a:schemeClr>
                </a:solidFill>
              </a:rPr>
              <a:t>receptive to the theory-based methods </a:t>
            </a:r>
            <a:endParaRPr lang="en-US" sz="2000" b="1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These </a:t>
            </a: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methods work well</a:t>
            </a:r>
          </a:p>
        </p:txBody>
      </p:sp>
    </p:spTree>
    <p:extLst>
      <p:ext uri="{BB962C8B-B14F-4D97-AF65-F5344CB8AC3E}">
        <p14:creationId xmlns:p14="http://schemas.microsoft.com/office/powerpoint/2010/main" val="395431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762000"/>
            <a:ext cx="7924800" cy="6858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glow rad="139700">
              <a:schemeClr val="bg1">
                <a:lumMod val="50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⑤ </a:t>
            </a:r>
            <a:r>
              <a:rPr lang="en-US" sz="3200" dirty="0"/>
              <a:t>Relationships between two variables</a:t>
            </a:r>
          </a:p>
        </p:txBody>
      </p:sp>
      <p:sp>
        <p:nvSpPr>
          <p:cNvPr id="6" name="Rectangle 5"/>
          <p:cNvSpPr/>
          <p:nvPr/>
        </p:nvSpPr>
        <p:spPr>
          <a:xfrm>
            <a:off x="609600" y="1473927"/>
            <a:ext cx="3962400" cy="4343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72000" y="1473927"/>
            <a:ext cx="3962400" cy="4343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62000" y="1656138"/>
            <a:ext cx="3657600" cy="22006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>
                    <a:lumMod val="75000"/>
                  </a:schemeClr>
                </a:solidFill>
              </a:rPr>
              <a:t>Randomization-based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Randomization framework applies to a wide variety of problems (e.g. 2 means, 2 proportions, ANOVA, Chi-Square, Regression)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609600" y="5855318"/>
            <a:ext cx="7924800" cy="369332"/>
            <a:chOff x="609600" y="5814950"/>
            <a:chExt cx="7924800" cy="369332"/>
          </a:xfrm>
        </p:grpSpPr>
        <p:sp>
          <p:nvSpPr>
            <p:cNvPr id="9" name="TextBox 8"/>
            <p:cNvSpPr txBox="1"/>
            <p:nvPr/>
          </p:nvSpPr>
          <p:spPr>
            <a:xfrm>
              <a:off x="609600" y="5814950"/>
              <a:ext cx="396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Nathan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572000" y="5814950"/>
              <a:ext cx="396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Chris</a:t>
              </a:r>
              <a:endParaRPr lang="en-US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4648200" y="1647885"/>
            <a:ext cx="3810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>
                    <a:lumMod val="75000"/>
                  </a:schemeClr>
                </a:solidFill>
              </a:rPr>
              <a:t>Theory-based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Simulations are used to build a framework  for understanding the logic of inference, p-values, etc.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By this point in the semester (Week 10-12) student’s are </a:t>
            </a:r>
            <a:r>
              <a:rPr lang="en-US" sz="2000" b="1" dirty="0">
                <a:solidFill>
                  <a:schemeClr val="bg1">
                    <a:lumMod val="75000"/>
                  </a:schemeClr>
                </a:solidFill>
              </a:rPr>
              <a:t>receptive to the theory-based methods </a:t>
            </a:r>
            <a:endParaRPr lang="en-US" sz="2000" b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2400" b="1" dirty="0" smtClean="0"/>
              <a:t>Counter</a:t>
            </a:r>
            <a:endParaRPr lang="en-US" sz="2400" b="1" dirty="0"/>
          </a:p>
          <a:p>
            <a:r>
              <a:rPr lang="en-US" sz="2000" b="1" dirty="0" smtClean="0"/>
              <a:t>Permutation tests </a:t>
            </a:r>
            <a:r>
              <a:rPr lang="en-US" sz="2000" b="1" dirty="0"/>
              <a:t>do *not* easily generalize to more complicated models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000" b="1" dirty="0" smtClean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36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762000"/>
            <a:ext cx="7924800" cy="6858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glow rad="139700">
              <a:schemeClr val="bg1">
                <a:lumMod val="50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⑥ Introducing Confidence Intervals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609600" y="1473927"/>
            <a:ext cx="3962400" cy="4343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72000" y="1473927"/>
            <a:ext cx="3962400" cy="4343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62000" y="1600200"/>
            <a:ext cx="36576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Plausible Values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Simulate under different null models to evaluate whether a proportion is “plausible” or “not plausible”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The range of “plausible” values is the appropriate 95% confidence interval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Quickly transition to theory-based methods 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609600" y="5855318"/>
            <a:ext cx="7924800" cy="369332"/>
            <a:chOff x="609600" y="5814950"/>
            <a:chExt cx="7924800" cy="369332"/>
          </a:xfrm>
        </p:grpSpPr>
        <p:sp>
          <p:nvSpPr>
            <p:cNvPr id="9" name="TextBox 8"/>
            <p:cNvSpPr txBox="1"/>
            <p:nvPr/>
          </p:nvSpPr>
          <p:spPr>
            <a:xfrm>
              <a:off x="609600" y="5814950"/>
              <a:ext cx="396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Nathan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572000" y="5814950"/>
              <a:ext cx="396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Chris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36751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762000"/>
            <a:ext cx="7924800" cy="6858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glow rad="139700">
              <a:schemeClr val="bg1">
                <a:lumMod val="50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⑥ </a:t>
            </a:r>
            <a:r>
              <a:rPr lang="en-US" sz="3200" dirty="0"/>
              <a:t>Introducing Confidence </a:t>
            </a:r>
            <a:r>
              <a:rPr lang="en-US" sz="3200" dirty="0" smtClean="0"/>
              <a:t>Intervals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609600" y="1473927"/>
            <a:ext cx="3962400" cy="4343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72000" y="1473927"/>
            <a:ext cx="3962400" cy="4343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62000" y="1600200"/>
            <a:ext cx="36576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>
                    <a:lumMod val="75000"/>
                  </a:schemeClr>
                </a:solidFill>
              </a:rPr>
              <a:t>Plausible Values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Simulate under different null models to evaluate whether a proportion is “plausible” or “not plausible”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The range of “plausible” values is the appropriate 95% confidence interval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Quickly transition to theory-based methods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24400" y="1600200"/>
            <a:ext cx="36576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Repeated Sampling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Mimic the process of obtaining repeated samples from the population “given” the observed data (i.e. p-hat)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The middle 95% of the simulated p-hats serve as an approximate CI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Quickly transition to theory-based methods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609600" y="5855318"/>
            <a:ext cx="7924800" cy="369332"/>
            <a:chOff x="609600" y="5814950"/>
            <a:chExt cx="792480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609600" y="5814950"/>
              <a:ext cx="396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Nathan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572000" y="5814950"/>
              <a:ext cx="396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Chris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70632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762000"/>
            <a:ext cx="7924800" cy="6858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glow rad="139700">
              <a:schemeClr val="bg1">
                <a:lumMod val="50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⑥ </a:t>
            </a:r>
            <a:r>
              <a:rPr lang="en-US" sz="3200" dirty="0"/>
              <a:t>Introducing Confidence </a:t>
            </a:r>
            <a:r>
              <a:rPr lang="en-US" sz="3200" dirty="0" smtClean="0"/>
              <a:t>Intervals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609600" y="1473927"/>
            <a:ext cx="3962400" cy="4343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72000" y="1473927"/>
            <a:ext cx="3962400" cy="4343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62000" y="1600200"/>
            <a:ext cx="3657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>
                    <a:lumMod val="75000"/>
                  </a:schemeClr>
                </a:solidFill>
              </a:rPr>
              <a:t>Plausible Values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Simulate under different null models to evaluate whether a proportion is “plausible” or “not plausible”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The range of “plausible” values is the appropriate 95% confidence interval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Quickly transition to theory-based methods</a:t>
            </a:r>
          </a:p>
          <a:p>
            <a:r>
              <a:rPr lang="en-US" sz="2400" b="1" dirty="0" smtClean="0"/>
              <a:t>Counter</a:t>
            </a:r>
            <a:endParaRPr lang="en-US" sz="2400" b="1" dirty="0"/>
          </a:p>
          <a:p>
            <a:r>
              <a:rPr lang="en-US" sz="2000" b="1" dirty="0"/>
              <a:t>Using p-hat in </a:t>
            </a:r>
            <a:r>
              <a:rPr lang="en-US" sz="2000" b="1" dirty="0" smtClean="0"/>
              <a:t>a simulation </a:t>
            </a:r>
            <a:r>
              <a:rPr lang="en-US" sz="2000" b="1" dirty="0"/>
              <a:t>may lead to confusion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24400" y="1600200"/>
            <a:ext cx="36576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>
                    <a:lumMod val="75000"/>
                  </a:schemeClr>
                </a:solidFill>
              </a:rPr>
              <a:t>Repeated Sampling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Mimic the process of obtaining repeated samples from the population “given” the observed data (i.e. p-hat)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The middle 95% of the simulated p-hats serve as an approximate CI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Quickly transition to theory-based methods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609600" y="5855318"/>
            <a:ext cx="7924800" cy="369332"/>
            <a:chOff x="609600" y="5814950"/>
            <a:chExt cx="792480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609600" y="5814950"/>
              <a:ext cx="396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Nathan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572000" y="5814950"/>
              <a:ext cx="396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Chris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76909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770313"/>
            <a:ext cx="7924800" cy="6858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What we know</a:t>
            </a:r>
            <a:endParaRPr lang="en-US" sz="4000" dirty="0"/>
          </a:p>
        </p:txBody>
      </p:sp>
      <p:sp>
        <p:nvSpPr>
          <p:cNvPr id="8" name="Rectangle 7"/>
          <p:cNvSpPr/>
          <p:nvPr/>
        </p:nvSpPr>
        <p:spPr>
          <a:xfrm>
            <a:off x="4553991" y="1464426"/>
            <a:ext cx="3962400" cy="4343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17913" y="1464426"/>
            <a:ext cx="3936078" cy="4343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651165" y="1490748"/>
            <a:ext cx="7807035" cy="4303994"/>
            <a:chOff x="651165" y="1490748"/>
            <a:chExt cx="7807035" cy="4303994"/>
          </a:xfrm>
        </p:grpSpPr>
        <p:sp>
          <p:nvSpPr>
            <p:cNvPr id="2" name="Rectangle 1"/>
            <p:cNvSpPr/>
            <p:nvPr/>
          </p:nvSpPr>
          <p:spPr>
            <a:xfrm>
              <a:off x="651165" y="1490748"/>
              <a:ext cx="7807035" cy="38356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51165" y="5045826"/>
              <a:ext cx="7807035" cy="7489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838200" y="1981200"/>
            <a:ext cx="7543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b="1" dirty="0" smtClean="0"/>
              <a:t>GAISE (2005) suggests need for change in pedagogy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b="1" dirty="0" smtClean="0"/>
              <a:t>Cobb’s (2007) challenges us to reconsider our pedagogical approach and content in Stat 101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b="1" dirty="0" smtClean="0"/>
              <a:t>Simulation, randomization, and/or bootstrap methods are gaining momentum in Stat 101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09599" y="5855318"/>
            <a:ext cx="79067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Nathan &amp; Chris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3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770313"/>
            <a:ext cx="7924800" cy="6858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What we think we know</a:t>
            </a:r>
            <a:endParaRPr lang="en-US" sz="4000" dirty="0"/>
          </a:p>
        </p:txBody>
      </p:sp>
      <p:sp>
        <p:nvSpPr>
          <p:cNvPr id="8" name="Rectangle 7"/>
          <p:cNvSpPr/>
          <p:nvPr/>
        </p:nvSpPr>
        <p:spPr>
          <a:xfrm>
            <a:off x="4553991" y="1464426"/>
            <a:ext cx="3962400" cy="4343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17913" y="1464426"/>
            <a:ext cx="3936078" cy="4343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651165" y="1490748"/>
            <a:ext cx="7807035" cy="4303994"/>
            <a:chOff x="651165" y="1490748"/>
            <a:chExt cx="7807035" cy="4303994"/>
          </a:xfrm>
        </p:grpSpPr>
        <p:sp>
          <p:nvSpPr>
            <p:cNvPr id="2" name="Rectangle 1"/>
            <p:cNvSpPr/>
            <p:nvPr/>
          </p:nvSpPr>
          <p:spPr>
            <a:xfrm>
              <a:off x="651165" y="1490748"/>
              <a:ext cx="7807035" cy="38356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51165" y="5045826"/>
              <a:ext cx="7807035" cy="7489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752994" y="1947491"/>
            <a:ext cx="762000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b="1" dirty="0"/>
              <a:t>Context specific chapters </a:t>
            </a:r>
            <a:r>
              <a:rPr lang="en-US" sz="2400" b="1" dirty="0" smtClean="0"/>
              <a:t>gives students a better picture </a:t>
            </a:r>
            <a:r>
              <a:rPr lang="en-US" sz="2400" b="1" dirty="0"/>
              <a:t>of </a:t>
            </a:r>
            <a:r>
              <a:rPr lang="en-US" sz="2400" b="1" dirty="0" smtClean="0"/>
              <a:t>a complete statistical analysis (Malone </a:t>
            </a:r>
            <a:r>
              <a:rPr lang="en-US" sz="2400" b="1" dirty="0"/>
              <a:t>et al. 2010)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b="1" dirty="0" smtClean="0"/>
              <a:t>Simulation/randomization-based methods allow us to successfully change the pedagogical approach (Cobb 2007, </a:t>
            </a:r>
            <a:r>
              <a:rPr lang="en-US" sz="2400" b="1" dirty="0" err="1" smtClean="0"/>
              <a:t>Tintle</a:t>
            </a:r>
            <a:r>
              <a:rPr lang="en-US" sz="2400" b="1" dirty="0" smtClean="0"/>
              <a:t> et al. 2011, 2012)</a:t>
            </a:r>
            <a:endParaRPr lang="en-US" sz="2400" b="1" dirty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b="1" dirty="0" smtClean="0"/>
              <a:t>Full course implementation may be necessary to reap the benefits of these methods (</a:t>
            </a:r>
            <a:r>
              <a:rPr lang="en-US" sz="2400" b="1" dirty="0" err="1" smtClean="0"/>
              <a:t>Tintle</a:t>
            </a:r>
            <a:r>
              <a:rPr lang="en-US" sz="2400" b="1" dirty="0" smtClean="0"/>
              <a:t> et al. 2011, 2012)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09599" y="5855318"/>
            <a:ext cx="79067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Nathan &amp; Chris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73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770313"/>
            <a:ext cx="7924800" cy="6858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Introduction</a:t>
            </a:r>
            <a:endParaRPr lang="en-US" sz="4000" dirty="0"/>
          </a:p>
        </p:txBody>
      </p:sp>
      <p:sp>
        <p:nvSpPr>
          <p:cNvPr id="8" name="Rectangle 7"/>
          <p:cNvSpPr/>
          <p:nvPr/>
        </p:nvSpPr>
        <p:spPr>
          <a:xfrm>
            <a:off x="4553991" y="1464426"/>
            <a:ext cx="3962400" cy="4343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17913" y="1464426"/>
            <a:ext cx="3936078" cy="4343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643543" y="1487206"/>
            <a:ext cx="7807035" cy="4303994"/>
            <a:chOff x="651165" y="1490748"/>
            <a:chExt cx="7807035" cy="4303994"/>
          </a:xfrm>
        </p:grpSpPr>
        <p:sp>
          <p:nvSpPr>
            <p:cNvPr id="2" name="Rectangle 1"/>
            <p:cNvSpPr/>
            <p:nvPr/>
          </p:nvSpPr>
          <p:spPr>
            <a:xfrm>
              <a:off x="651165" y="1490748"/>
              <a:ext cx="7807035" cy="38356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51165" y="5045826"/>
              <a:ext cx="7807035" cy="7489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945806" y="1676400"/>
            <a:ext cx="7202507" cy="2842736"/>
            <a:chOff x="1027093" y="1752600"/>
            <a:chExt cx="7202507" cy="2842736"/>
          </a:xfrm>
        </p:grpSpPr>
        <p:grpSp>
          <p:nvGrpSpPr>
            <p:cNvPr id="4" name="Group 3"/>
            <p:cNvGrpSpPr/>
            <p:nvPr/>
          </p:nvGrpSpPr>
          <p:grpSpPr>
            <a:xfrm>
              <a:off x="1027093" y="1917680"/>
              <a:ext cx="7202507" cy="2677656"/>
              <a:chOff x="1027093" y="2240340"/>
              <a:chExt cx="7202507" cy="2677656"/>
            </a:xfrm>
          </p:grpSpPr>
          <p:sp>
            <p:nvSpPr>
              <p:cNvPr id="11" name="TextBox 10"/>
              <p:cNvSpPr txBox="1"/>
              <p:nvPr/>
            </p:nvSpPr>
            <p:spPr>
              <a:xfrm>
                <a:off x="3657600" y="2240340"/>
                <a:ext cx="4572000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chemeClr val="bg1">
                        <a:lumMod val="75000"/>
                      </a:schemeClr>
                    </a:solidFill>
                  </a:rPr>
                  <a:t>❶</a:t>
                </a:r>
                <a:r>
                  <a:rPr lang="en-US" sz="2400" b="1" dirty="0" smtClean="0">
                    <a:solidFill>
                      <a:schemeClr val="bg1">
                        <a:lumMod val="75000"/>
                      </a:schemeClr>
                    </a:solidFill>
                  </a:rPr>
                  <a:t> Context Specific Ordering</a:t>
                </a:r>
              </a:p>
              <a:p>
                <a:r>
                  <a:rPr lang="en-US" sz="2000" b="1" dirty="0" smtClean="0">
                    <a:solidFill>
                      <a:schemeClr val="bg1">
                        <a:lumMod val="75000"/>
                      </a:schemeClr>
                    </a:solidFill>
                  </a:rPr>
                  <a:t>❷</a:t>
                </a:r>
                <a:r>
                  <a:rPr lang="en-US" sz="2400" b="1" dirty="0" smtClean="0">
                    <a:solidFill>
                      <a:schemeClr val="bg1">
                        <a:lumMod val="75000"/>
                      </a:schemeClr>
                    </a:solidFill>
                  </a:rPr>
                  <a:t> A Statistical Approach</a:t>
                </a:r>
              </a:p>
              <a:p>
                <a:r>
                  <a:rPr lang="en-US" sz="2000" b="1" dirty="0" smtClean="0">
                    <a:solidFill>
                      <a:schemeClr val="bg1">
                        <a:lumMod val="75000"/>
                      </a:schemeClr>
                    </a:solidFill>
                  </a:rPr>
                  <a:t>❸</a:t>
                </a:r>
                <a:r>
                  <a:rPr lang="en-US" sz="2400" b="1" dirty="0" smtClean="0">
                    <a:solidFill>
                      <a:schemeClr val="bg1">
                        <a:lumMod val="75000"/>
                      </a:schemeClr>
                    </a:solidFill>
                  </a:rPr>
                  <a:t> More Time or Less Topics</a:t>
                </a:r>
              </a:p>
              <a:p>
                <a:r>
                  <a:rPr lang="en-US" sz="2000" b="1" dirty="0" smtClean="0">
                    <a:solidFill>
                      <a:schemeClr val="bg1">
                        <a:lumMod val="75000"/>
                      </a:schemeClr>
                    </a:solidFill>
                  </a:rPr>
                  <a:t>❹</a:t>
                </a:r>
                <a:r>
                  <a:rPr lang="en-US" sz="2400" b="1" dirty="0" smtClean="0">
                    <a:solidFill>
                      <a:schemeClr val="bg1">
                        <a:lumMod val="75000"/>
                      </a:schemeClr>
                    </a:solidFill>
                  </a:rPr>
                  <a:t> Meeting Client Expectations</a:t>
                </a:r>
              </a:p>
              <a:p>
                <a:r>
                  <a:rPr lang="en-US" sz="2000" b="1" dirty="0" smtClean="0">
                    <a:solidFill>
                      <a:schemeClr val="bg1">
                        <a:lumMod val="75000"/>
                      </a:schemeClr>
                    </a:solidFill>
                  </a:rPr>
                  <a:t>❺</a:t>
                </a:r>
                <a:r>
                  <a:rPr lang="en-US" sz="2400" b="1" dirty="0" smtClean="0">
                    <a:solidFill>
                      <a:schemeClr val="bg1">
                        <a:lumMod val="75000"/>
                      </a:schemeClr>
                    </a:solidFill>
                  </a:rPr>
                  <a:t> </a:t>
                </a:r>
                <a:r>
                  <a:rPr lang="en-US" sz="2400" b="1" dirty="0">
                    <a:solidFill>
                      <a:schemeClr val="bg1">
                        <a:lumMod val="75000"/>
                      </a:schemeClr>
                    </a:solidFill>
                  </a:rPr>
                  <a:t>Relationships between two </a:t>
                </a:r>
                <a:r>
                  <a:rPr lang="en-US" sz="2400" b="1" dirty="0" smtClean="0">
                    <a:solidFill>
                      <a:schemeClr val="bg1">
                        <a:lumMod val="75000"/>
                      </a:schemeClr>
                    </a:solidFill>
                  </a:rPr>
                  <a:t/>
                </a:r>
                <a:br>
                  <a:rPr lang="en-US" sz="2400" b="1" dirty="0" smtClean="0">
                    <a:solidFill>
                      <a:schemeClr val="bg1">
                        <a:lumMod val="75000"/>
                      </a:schemeClr>
                    </a:solidFill>
                  </a:rPr>
                </a:br>
                <a:r>
                  <a:rPr lang="en-US" sz="2400" b="1" dirty="0" smtClean="0">
                    <a:solidFill>
                      <a:schemeClr val="bg1">
                        <a:lumMod val="75000"/>
                      </a:schemeClr>
                    </a:solidFill>
                  </a:rPr>
                  <a:t>       variables </a:t>
                </a:r>
                <a:r>
                  <a:rPr lang="en-US" sz="2400" dirty="0" smtClean="0"/>
                  <a:t/>
                </a:r>
                <a:br>
                  <a:rPr lang="en-US" sz="2400" dirty="0" smtClean="0"/>
                </a:br>
                <a:r>
                  <a:rPr lang="en-US" sz="2000" b="1" dirty="0" smtClean="0">
                    <a:solidFill>
                      <a:schemeClr val="bg1">
                        <a:lumMod val="75000"/>
                      </a:schemeClr>
                    </a:solidFill>
                  </a:rPr>
                  <a:t>❻</a:t>
                </a:r>
                <a:r>
                  <a:rPr lang="en-US" sz="2400" b="1" dirty="0" smtClean="0">
                    <a:solidFill>
                      <a:schemeClr val="bg1">
                        <a:lumMod val="75000"/>
                      </a:schemeClr>
                    </a:solidFill>
                  </a:rPr>
                  <a:t> Confidence Intervals</a:t>
                </a:r>
                <a:endParaRPr lang="en-US" sz="2400" b="1" dirty="0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  <p:pic>
            <p:nvPicPr>
              <p:cNvPr id="7170" name="Picture 2" descr="http://www.e-energymarket.com/uploads/pics/debate3.jpg"/>
              <p:cNvPicPr>
                <a:picLocks noChangeAspect="1" noChangeArrowheads="1"/>
              </p:cNvPicPr>
              <p:nvPr/>
            </p:nvPicPr>
            <p:blipFill>
              <a:blip r:embed="rId2">
                <a:lum bright="70000" contrast="-7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27093" y="2506140"/>
                <a:ext cx="2392382" cy="181821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10" name="Straight Connector 9"/>
              <p:cNvCxnSpPr/>
              <p:nvPr/>
            </p:nvCxnSpPr>
            <p:spPr>
              <a:xfrm>
                <a:off x="3514725" y="2391840"/>
                <a:ext cx="0" cy="2046810"/>
              </a:xfrm>
              <a:prstGeom prst="line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TextBox 5"/>
            <p:cNvSpPr txBox="1"/>
            <p:nvPr/>
          </p:nvSpPr>
          <p:spPr>
            <a:xfrm>
              <a:off x="1447800" y="1752600"/>
              <a:ext cx="1600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i="1" dirty="0" smtClean="0">
                  <a:solidFill>
                    <a:schemeClr val="bg1">
                      <a:lumMod val="75000"/>
                    </a:schemeClr>
                  </a:solidFill>
                </a:rPr>
                <a:t>Debate</a:t>
              </a:r>
              <a:endParaRPr lang="en-US" sz="2800" b="1" i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14" name="Rectangular Callout 13"/>
          <p:cNvSpPr/>
          <p:nvPr/>
        </p:nvSpPr>
        <p:spPr>
          <a:xfrm>
            <a:off x="1219201" y="4267200"/>
            <a:ext cx="1600199" cy="426386"/>
          </a:xfrm>
          <a:prstGeom prst="wedgeRectCallout">
            <a:avLst>
              <a:gd name="adj1" fmla="val -22291"/>
              <a:gd name="adj2" fmla="val 45299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What We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5" name="Rectangular Callout 14"/>
          <p:cNvSpPr/>
          <p:nvPr/>
        </p:nvSpPr>
        <p:spPr>
          <a:xfrm>
            <a:off x="2819401" y="4267200"/>
            <a:ext cx="2590799" cy="426386"/>
          </a:xfrm>
          <a:prstGeom prst="wedgeRectCallout">
            <a:avLst>
              <a:gd name="adj1" fmla="val -22291"/>
              <a:gd name="adj2" fmla="val 4529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Know</a:t>
            </a:r>
            <a:endParaRPr lang="en-US" sz="2800" b="1" dirty="0"/>
          </a:p>
        </p:txBody>
      </p:sp>
      <p:sp>
        <p:nvSpPr>
          <p:cNvPr id="16" name="Rectangular Callout 15"/>
          <p:cNvSpPr/>
          <p:nvPr/>
        </p:nvSpPr>
        <p:spPr>
          <a:xfrm>
            <a:off x="2819400" y="4772025"/>
            <a:ext cx="2590800" cy="426386"/>
          </a:xfrm>
          <a:prstGeom prst="wedgeRectCallout">
            <a:avLst>
              <a:gd name="adj1" fmla="val -22291"/>
              <a:gd name="adj2" fmla="val 4529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Think We Know</a:t>
            </a:r>
            <a:endParaRPr lang="en-US" sz="2800" b="1" dirty="0"/>
          </a:p>
        </p:txBody>
      </p:sp>
      <p:sp>
        <p:nvSpPr>
          <p:cNvPr id="19" name="Rectangular Callout 18"/>
          <p:cNvSpPr/>
          <p:nvPr/>
        </p:nvSpPr>
        <p:spPr>
          <a:xfrm>
            <a:off x="2819400" y="5279089"/>
            <a:ext cx="2590800" cy="426386"/>
          </a:xfrm>
          <a:prstGeom prst="wedgeRectCallout">
            <a:avLst>
              <a:gd name="adj1" fmla="val -22291"/>
              <a:gd name="adj2" fmla="val 4529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Wish We Knew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09311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770313"/>
            <a:ext cx="7924800" cy="6858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What we </a:t>
            </a:r>
            <a:r>
              <a:rPr lang="en-US" sz="4000" dirty="0"/>
              <a:t>wish we </a:t>
            </a:r>
            <a:r>
              <a:rPr lang="en-US" sz="4000" dirty="0" smtClean="0"/>
              <a:t>knew</a:t>
            </a:r>
            <a:endParaRPr lang="en-US" sz="4000" dirty="0"/>
          </a:p>
        </p:txBody>
      </p:sp>
      <p:sp>
        <p:nvSpPr>
          <p:cNvPr id="8" name="Rectangle 7"/>
          <p:cNvSpPr/>
          <p:nvPr/>
        </p:nvSpPr>
        <p:spPr>
          <a:xfrm>
            <a:off x="4553991" y="1464426"/>
            <a:ext cx="3962400" cy="4343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17913" y="1464426"/>
            <a:ext cx="3936078" cy="4343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651165" y="1490748"/>
            <a:ext cx="7807035" cy="4303994"/>
            <a:chOff x="651165" y="1490748"/>
            <a:chExt cx="7807035" cy="4303994"/>
          </a:xfrm>
        </p:grpSpPr>
        <p:sp>
          <p:nvSpPr>
            <p:cNvPr id="2" name="Rectangle 1"/>
            <p:cNvSpPr/>
            <p:nvPr/>
          </p:nvSpPr>
          <p:spPr>
            <a:xfrm>
              <a:off x="651165" y="1490748"/>
              <a:ext cx="7807035" cy="38356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51165" y="5045826"/>
              <a:ext cx="7807035" cy="7489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838200" y="1964798"/>
            <a:ext cx="76200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b="1" dirty="0" smtClean="0"/>
              <a:t>Additional evidence of impact on learning</a:t>
            </a:r>
            <a:endParaRPr lang="en-US" sz="2400" b="1" dirty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b="1" dirty="0" smtClean="0"/>
              <a:t>Influence of various approaches to implementing  simulation, randomization, and/or bootstrap methods</a:t>
            </a:r>
            <a:endParaRPr lang="en-US" sz="2400" b="1" dirty="0"/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b="1" dirty="0"/>
              <a:t>How much is needed for maximum benefit?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b="1" dirty="0" smtClean="0"/>
              <a:t>Are some of methods better than others?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b="1" dirty="0" smtClean="0"/>
              <a:t>How best to proceed with theory-based methods? 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09599" y="5855318"/>
            <a:ext cx="79067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Nathan &amp; Chris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55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770313"/>
            <a:ext cx="7924800" cy="6858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Acknowledgements</a:t>
            </a:r>
            <a:endParaRPr lang="en-US" sz="4000" dirty="0"/>
          </a:p>
        </p:txBody>
      </p:sp>
      <p:sp>
        <p:nvSpPr>
          <p:cNvPr id="8" name="Rectangle 7"/>
          <p:cNvSpPr/>
          <p:nvPr/>
        </p:nvSpPr>
        <p:spPr>
          <a:xfrm>
            <a:off x="4553991" y="1464426"/>
            <a:ext cx="3962400" cy="4343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17913" y="1464426"/>
            <a:ext cx="3936078" cy="4343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651165" y="1490748"/>
            <a:ext cx="7807035" cy="4303994"/>
            <a:chOff x="651165" y="1490748"/>
            <a:chExt cx="7807035" cy="4303994"/>
          </a:xfrm>
        </p:grpSpPr>
        <p:sp>
          <p:nvSpPr>
            <p:cNvPr id="2" name="Rectangle 1"/>
            <p:cNvSpPr/>
            <p:nvPr/>
          </p:nvSpPr>
          <p:spPr>
            <a:xfrm>
              <a:off x="651165" y="1490748"/>
              <a:ext cx="7807035" cy="38356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51165" y="5045826"/>
              <a:ext cx="7807035" cy="7489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838200" y="1810702"/>
            <a:ext cx="75438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b="1" dirty="0" err="1" smtClean="0"/>
              <a:t>Dordt</a:t>
            </a:r>
            <a:r>
              <a:rPr lang="en-US" sz="2400" b="1" dirty="0" smtClean="0"/>
              <a:t>/Hope/Cal Poly Team</a:t>
            </a:r>
            <a:br>
              <a:rPr lang="en-US" sz="2400" b="1" dirty="0" smtClean="0"/>
            </a:br>
            <a:r>
              <a:rPr lang="en-US" sz="2800" b="1" dirty="0" smtClean="0"/>
              <a:t>	</a:t>
            </a:r>
            <a:r>
              <a:rPr lang="en-US" sz="2000" b="1" dirty="0"/>
              <a:t>A</a:t>
            </a:r>
            <a:r>
              <a:rPr lang="en-US" sz="2000" b="1" dirty="0" smtClean="0"/>
              <a:t>uthors: Nathan </a:t>
            </a:r>
            <a:r>
              <a:rPr lang="en-US" sz="2000" b="1" dirty="0" err="1" smtClean="0"/>
              <a:t>Tintle</a:t>
            </a:r>
            <a:r>
              <a:rPr lang="en-US" sz="2000" b="1" dirty="0" smtClean="0"/>
              <a:t>, Beth Chance, George Cobb, Allan 	</a:t>
            </a:r>
            <a:r>
              <a:rPr lang="en-US" sz="2000" b="1" dirty="0" err="1" smtClean="0"/>
              <a:t>Rossman</a:t>
            </a:r>
            <a:r>
              <a:rPr lang="en-US" sz="2000" b="1" dirty="0" smtClean="0"/>
              <a:t>, Soma Roy, Todd Swanson, Jill </a:t>
            </a:r>
            <a:r>
              <a:rPr lang="en-US" sz="2000" b="1" dirty="0" err="1" smtClean="0"/>
              <a:t>VanderStoep</a:t>
            </a:r>
            <a:r>
              <a:rPr lang="en-US" sz="2000" b="1" dirty="0" smtClean="0"/>
              <a:t> </a:t>
            </a:r>
            <a:br>
              <a:rPr lang="en-US" sz="2000" b="1" dirty="0" smtClean="0"/>
            </a:br>
            <a:r>
              <a:rPr lang="en-US" sz="2000" b="1" dirty="0" smtClean="0"/>
              <a:t>	Funding: NSF (</a:t>
            </a:r>
            <a:r>
              <a:rPr lang="en-US" sz="2000" b="1" u="sng" dirty="0" smtClean="0"/>
              <a:t>DUE-1140629</a:t>
            </a:r>
            <a:r>
              <a:rPr lang="en-US" sz="2000" b="1" dirty="0" smtClean="0"/>
              <a:t>)</a:t>
            </a:r>
            <a:br>
              <a:rPr lang="en-US" sz="2000" b="1" dirty="0" smtClean="0"/>
            </a:br>
            <a:r>
              <a:rPr lang="en-US" sz="2000" b="1" dirty="0" smtClean="0"/>
              <a:t>	Project website: </a:t>
            </a:r>
            <a:r>
              <a:rPr lang="en-US" sz="2000" b="1" u="sng" dirty="0" smtClean="0"/>
              <a:t>http://math.hope.edu/isi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b="1" dirty="0" smtClean="0"/>
              <a:t>Winona/Grand Valley Team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 smtClean="0"/>
              <a:t>	</a:t>
            </a:r>
            <a:r>
              <a:rPr lang="en-US" sz="2000" b="1" dirty="0" smtClean="0"/>
              <a:t>Members: Chris Malone, </a:t>
            </a:r>
            <a:r>
              <a:rPr lang="en-US" sz="2000" b="1" dirty="0" err="1" smtClean="0"/>
              <a:t>Tisha</a:t>
            </a:r>
            <a:r>
              <a:rPr lang="en-US" sz="2000" b="1" dirty="0" smtClean="0"/>
              <a:t> Hooks, April </a:t>
            </a:r>
            <a:r>
              <a:rPr lang="en-US" sz="2000" b="1" dirty="0" err="1" smtClean="0"/>
              <a:t>Kerby</a:t>
            </a:r>
            <a:r>
              <a:rPr lang="en-US" sz="2000" b="1" dirty="0" smtClean="0"/>
              <a:t>, John </a:t>
            </a:r>
            <a:br>
              <a:rPr lang="en-US" sz="2000" b="1" dirty="0" smtClean="0"/>
            </a:br>
            <a:r>
              <a:rPr lang="en-US" sz="2000" b="1" dirty="0" smtClean="0"/>
              <a:t> 	</a:t>
            </a:r>
            <a:r>
              <a:rPr lang="en-US" sz="2000" b="1" dirty="0" err="1" smtClean="0"/>
              <a:t>Gabrosek</a:t>
            </a:r>
            <a:r>
              <a:rPr lang="en-US" sz="2000" b="1" dirty="0" smtClean="0"/>
              <a:t>, Phyllis Curtis, Matt Race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72326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770313"/>
            <a:ext cx="7924800" cy="6858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Q + A Time</a:t>
            </a:r>
            <a:endParaRPr lang="en-US" sz="4000" dirty="0"/>
          </a:p>
        </p:txBody>
      </p:sp>
      <p:sp>
        <p:nvSpPr>
          <p:cNvPr id="8" name="Rectangle 7"/>
          <p:cNvSpPr/>
          <p:nvPr/>
        </p:nvSpPr>
        <p:spPr>
          <a:xfrm>
            <a:off x="4553991" y="1464426"/>
            <a:ext cx="3962400" cy="4343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17913" y="1464426"/>
            <a:ext cx="3936078" cy="4343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651165" y="1490748"/>
            <a:ext cx="7807035" cy="4303994"/>
            <a:chOff x="651165" y="1490748"/>
            <a:chExt cx="7807035" cy="4303994"/>
          </a:xfrm>
        </p:grpSpPr>
        <p:sp>
          <p:nvSpPr>
            <p:cNvPr id="2" name="Rectangle 1"/>
            <p:cNvSpPr/>
            <p:nvPr/>
          </p:nvSpPr>
          <p:spPr>
            <a:xfrm>
              <a:off x="651165" y="1490748"/>
              <a:ext cx="7807035" cy="38356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51165" y="5045826"/>
              <a:ext cx="7807035" cy="7489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838200" y="3048000"/>
            <a:ext cx="7543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4400" b="1" dirty="0" smtClean="0"/>
              <a:t>Q  + A </a:t>
            </a:r>
          </a:p>
        </p:txBody>
      </p:sp>
    </p:spTree>
    <p:extLst>
      <p:ext uri="{BB962C8B-B14F-4D97-AF65-F5344CB8AC3E}">
        <p14:creationId xmlns:p14="http://schemas.microsoft.com/office/powerpoint/2010/main" val="357077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770313"/>
            <a:ext cx="7924800" cy="6858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References</a:t>
            </a:r>
            <a:endParaRPr lang="en-US" sz="4000" dirty="0"/>
          </a:p>
        </p:txBody>
      </p:sp>
      <p:sp>
        <p:nvSpPr>
          <p:cNvPr id="8" name="Rectangle 7"/>
          <p:cNvSpPr/>
          <p:nvPr/>
        </p:nvSpPr>
        <p:spPr>
          <a:xfrm>
            <a:off x="4553991" y="1464426"/>
            <a:ext cx="3962400" cy="4343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17913" y="1464426"/>
            <a:ext cx="3936078" cy="4343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651165" y="1490748"/>
            <a:ext cx="7807035" cy="4303994"/>
            <a:chOff x="651165" y="1490748"/>
            <a:chExt cx="7807035" cy="4303994"/>
          </a:xfrm>
        </p:grpSpPr>
        <p:sp>
          <p:nvSpPr>
            <p:cNvPr id="2" name="Rectangle 1"/>
            <p:cNvSpPr/>
            <p:nvPr/>
          </p:nvSpPr>
          <p:spPr>
            <a:xfrm>
              <a:off x="651165" y="1490748"/>
              <a:ext cx="7807035" cy="38356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51165" y="5045826"/>
              <a:ext cx="7807035" cy="7489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651165" y="1752600"/>
            <a:ext cx="780703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600" dirty="0" err="1"/>
              <a:t>Aliaga</a:t>
            </a:r>
            <a:r>
              <a:rPr lang="en-US" sz="1600" dirty="0"/>
              <a:t>, M., Cuff, C., Garfield, J., Lock, R., </a:t>
            </a:r>
            <a:r>
              <a:rPr lang="en-US" sz="1600" dirty="0" err="1"/>
              <a:t>Utts</a:t>
            </a:r>
            <a:r>
              <a:rPr lang="en-US" sz="1600" dirty="0"/>
              <a:t>, J., &amp; </a:t>
            </a:r>
            <a:r>
              <a:rPr lang="en-US" sz="1600" dirty="0" err="1"/>
              <a:t>Witmer</a:t>
            </a:r>
            <a:r>
              <a:rPr lang="en-US" sz="1600" dirty="0"/>
              <a:t>, J. (2005). </a:t>
            </a:r>
            <a:r>
              <a:rPr lang="en-US" sz="1600" i="1" dirty="0"/>
              <a:t>Guidelines </a:t>
            </a:r>
            <a:r>
              <a:rPr lang="en-US" sz="1600" i="1" dirty="0" smtClean="0"/>
              <a:t>for assessment </a:t>
            </a:r>
            <a:r>
              <a:rPr lang="en-US" sz="1600" i="1" dirty="0"/>
              <a:t>and instruction in statistics education (GAISE): College </a:t>
            </a:r>
            <a:r>
              <a:rPr lang="en-US" sz="1600" i="1" dirty="0" smtClean="0"/>
              <a:t>report</a:t>
            </a:r>
            <a:r>
              <a:rPr lang="en-US" sz="1600" dirty="0" smtClean="0"/>
              <a:t>. </a:t>
            </a:r>
            <a:r>
              <a:rPr lang="it-IT" sz="1600" dirty="0" smtClean="0"/>
              <a:t>Alexandria</a:t>
            </a:r>
            <a:r>
              <a:rPr lang="it-IT" sz="1600" dirty="0"/>
              <a:t>, VA: American Statistical Association</a:t>
            </a:r>
            <a:r>
              <a:rPr lang="it-IT" sz="1600" dirty="0" smtClean="0"/>
              <a:t>. </a:t>
            </a:r>
            <a:r>
              <a:rPr lang="en-US" sz="1600" dirty="0" smtClean="0"/>
              <a:t>[</a:t>
            </a:r>
            <a:r>
              <a:rPr lang="en-US" sz="1600" dirty="0"/>
              <a:t>Online: http://www.amstat.org/education/gaise/ </a:t>
            </a:r>
            <a:r>
              <a:rPr lang="en-US" sz="1600" dirty="0" smtClean="0"/>
              <a:t>]</a:t>
            </a:r>
            <a:endParaRPr lang="en-US" sz="1600" dirty="0" smtClean="0">
              <a:latin typeface="Palatino Linotype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Cobb</a:t>
            </a:r>
            <a:r>
              <a:rPr lang="en-US" sz="1600" dirty="0"/>
              <a:t>, G. (2007). The introductory statistics course: A Ptolemaic curriculum? </a:t>
            </a:r>
            <a:r>
              <a:rPr lang="en-US" sz="1600" i="1" dirty="0" smtClean="0"/>
              <a:t>Technology Innovations </a:t>
            </a:r>
            <a:r>
              <a:rPr lang="en-US" sz="1600" i="1" dirty="0"/>
              <a:t>in Statistics Education</a:t>
            </a:r>
            <a:r>
              <a:rPr lang="en-US" sz="1600" dirty="0"/>
              <a:t>, </a:t>
            </a:r>
            <a:r>
              <a:rPr lang="en-US" sz="1600" i="1" dirty="0"/>
              <a:t>1</a:t>
            </a:r>
            <a:r>
              <a:rPr lang="en-US" sz="1600" dirty="0"/>
              <a:t>(1</a:t>
            </a:r>
            <a:r>
              <a:rPr lang="en-US" sz="1600" dirty="0" smtClean="0"/>
              <a:t>). [</a:t>
            </a:r>
            <a:r>
              <a:rPr lang="en-US" sz="1600" dirty="0"/>
              <a:t>Online: http://escholarship.org/uc/item/6hb3k0nz </a:t>
            </a:r>
            <a:r>
              <a:rPr lang="en-US" sz="1600" dirty="0" smtClean="0"/>
              <a:t>]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Malone</a:t>
            </a:r>
            <a:r>
              <a:rPr lang="en-US" sz="1600" dirty="0"/>
              <a:t>, C., </a:t>
            </a:r>
            <a:r>
              <a:rPr lang="en-US" sz="1600" dirty="0" err="1"/>
              <a:t>Gabrosek</a:t>
            </a:r>
            <a:r>
              <a:rPr lang="en-US" sz="1600" dirty="0"/>
              <a:t>, J., Curtiss, P., &amp; Race, M. (2010). </a:t>
            </a:r>
            <a:r>
              <a:rPr lang="en-US" sz="1600" dirty="0" err="1"/>
              <a:t>Resequencing</a:t>
            </a:r>
            <a:r>
              <a:rPr lang="en-US" sz="1600" dirty="0"/>
              <a:t> topics in </a:t>
            </a:r>
            <a:r>
              <a:rPr lang="en-US" sz="1600" dirty="0" smtClean="0"/>
              <a:t>an introductory </a:t>
            </a:r>
            <a:r>
              <a:rPr lang="en-US" sz="1600" dirty="0"/>
              <a:t>applied statistics course. </a:t>
            </a:r>
            <a:r>
              <a:rPr lang="en-US" sz="1600" i="1" dirty="0"/>
              <a:t>The American Statistician, 64</a:t>
            </a:r>
            <a:r>
              <a:rPr lang="en-US" sz="1600" dirty="0"/>
              <a:t>(1), 52–58</a:t>
            </a:r>
            <a:r>
              <a:rPr lang="en-US" sz="1600" dirty="0" smtClean="0"/>
              <a:t>.</a:t>
            </a:r>
            <a:r>
              <a:rPr lang="en-US" sz="1600" dirty="0"/>
              <a:t>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err="1" smtClean="0"/>
              <a:t>Tintle</a:t>
            </a:r>
            <a:r>
              <a:rPr lang="en-US" sz="1600" dirty="0"/>
              <a:t>, N. L., </a:t>
            </a:r>
            <a:r>
              <a:rPr lang="en-US" sz="1600" dirty="0" err="1"/>
              <a:t>VanderStoep</a:t>
            </a:r>
            <a:r>
              <a:rPr lang="en-US" sz="1600" dirty="0"/>
              <a:t>, J., Holmes, V. L., </a:t>
            </a:r>
            <a:r>
              <a:rPr lang="en-US" sz="1600" dirty="0" err="1"/>
              <a:t>Quisenberry</a:t>
            </a:r>
            <a:r>
              <a:rPr lang="en-US" sz="1600" dirty="0"/>
              <a:t>, B., &amp; Swanson, T. (2011</a:t>
            </a:r>
            <a:r>
              <a:rPr lang="en-US" sz="1600" dirty="0" smtClean="0"/>
              <a:t>). Development </a:t>
            </a:r>
            <a:r>
              <a:rPr lang="en-US" sz="1600" dirty="0"/>
              <a:t>and assessment of a preliminary randomization based introductory </a:t>
            </a:r>
            <a:r>
              <a:rPr lang="en-US" sz="1600" dirty="0" smtClean="0"/>
              <a:t>statistics curriculum</a:t>
            </a:r>
            <a:r>
              <a:rPr lang="en-US" sz="1600" dirty="0"/>
              <a:t>. </a:t>
            </a:r>
            <a:r>
              <a:rPr lang="en-US" sz="1600" i="1" dirty="0"/>
              <a:t>Journal of Statistics Education, 19</a:t>
            </a:r>
            <a:r>
              <a:rPr lang="en-US" sz="1600" dirty="0"/>
              <a:t>(1</a:t>
            </a:r>
            <a:r>
              <a:rPr lang="en-US" sz="1600" dirty="0" smtClean="0"/>
              <a:t>).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err="1" smtClean="0"/>
              <a:t>Tintle</a:t>
            </a:r>
            <a:r>
              <a:rPr lang="en-US" sz="1600" dirty="0" smtClean="0"/>
              <a:t>, N.L, </a:t>
            </a:r>
            <a:r>
              <a:rPr lang="en-US" sz="1600" dirty="0" err="1" smtClean="0"/>
              <a:t>Topliff</a:t>
            </a:r>
            <a:r>
              <a:rPr lang="en-US" sz="1600" dirty="0" smtClean="0"/>
              <a:t>, K., </a:t>
            </a:r>
            <a:r>
              <a:rPr lang="en-US" sz="1600" dirty="0" err="1" smtClean="0"/>
              <a:t>Vanderstoep</a:t>
            </a:r>
            <a:r>
              <a:rPr lang="en-US" sz="1600" dirty="0" smtClean="0"/>
              <a:t>, J., Holmes, V.L., Swanson, T. (2012). Retention of Statistical Concepts in a Preliminary Randomization-Based Introductory Statistics Curriculum. </a:t>
            </a:r>
            <a:r>
              <a:rPr lang="en-US" sz="1600" i="1" dirty="0" smtClean="0"/>
              <a:t> Statistics </a:t>
            </a:r>
            <a:r>
              <a:rPr lang="en-US" sz="1600" i="1" dirty="0"/>
              <a:t>Education Research Journal, 11(1), 21-40, </a:t>
            </a:r>
            <a:r>
              <a:rPr lang="en-US" sz="1600" dirty="0" smtClean="0"/>
              <a:t>[Online: http</a:t>
            </a:r>
            <a:r>
              <a:rPr lang="en-US" sz="1600" dirty="0"/>
              <a:t>://</a:t>
            </a:r>
            <a:r>
              <a:rPr lang="en-US" sz="1600" dirty="0" smtClean="0"/>
              <a:t>www.stat.auckland.ac.nz/serj]</a:t>
            </a:r>
            <a:endParaRPr lang="en-US" sz="1600" dirty="0" smtClean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05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762000"/>
            <a:ext cx="7924800" cy="6858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glow rad="139700">
              <a:schemeClr val="bg1">
                <a:lumMod val="50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① Context specific ordering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609600" y="1473927"/>
            <a:ext cx="3962400" cy="4343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72000" y="1473927"/>
            <a:ext cx="3962400" cy="4343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1891367"/>
            <a:ext cx="3810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Changing the order of topics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Change for sake of change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Just a fad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100 years of work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09600" y="5855318"/>
            <a:ext cx="7924800" cy="369332"/>
            <a:chOff x="609600" y="5814950"/>
            <a:chExt cx="7924800" cy="369332"/>
          </a:xfrm>
        </p:grpSpPr>
        <p:sp>
          <p:nvSpPr>
            <p:cNvPr id="2" name="TextBox 1"/>
            <p:cNvSpPr txBox="1"/>
            <p:nvPr/>
          </p:nvSpPr>
          <p:spPr>
            <a:xfrm>
              <a:off x="609600" y="5814950"/>
              <a:ext cx="396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Nathan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572000" y="5814950"/>
              <a:ext cx="396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Chris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36707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762000"/>
            <a:ext cx="7924800" cy="6858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glow rad="139700">
              <a:schemeClr val="bg1">
                <a:lumMod val="50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① Context specific ordering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609600" y="1473927"/>
            <a:ext cx="3962400" cy="4343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72000" y="1473927"/>
            <a:ext cx="3962400" cy="4343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648200" y="1891367"/>
            <a:ext cx="38862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Chapters are context specific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type of data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number of variables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000" b="1" dirty="0"/>
          </a:p>
          <a:p>
            <a:r>
              <a:rPr lang="en-US" sz="2400" b="1" dirty="0" smtClean="0"/>
              <a:t>Vs. </a:t>
            </a:r>
            <a:r>
              <a:rPr lang="en-US" sz="2400" b="1" dirty="0"/>
              <a:t>m</a:t>
            </a:r>
            <a:r>
              <a:rPr lang="en-US" sz="2400" b="1" dirty="0" smtClean="0"/>
              <a:t>athematical approach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Descriptive statistics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Probability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Sampling distributions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Inference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5800" y="1891367"/>
            <a:ext cx="3810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>
                    <a:lumMod val="75000"/>
                  </a:schemeClr>
                </a:solidFill>
              </a:rPr>
              <a:t>Changing the order of topics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Change for sake of change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Just a fad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100 years of work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609600" y="5855318"/>
            <a:ext cx="7924800" cy="369332"/>
            <a:chOff x="609600" y="5814950"/>
            <a:chExt cx="7924800" cy="369332"/>
          </a:xfrm>
        </p:grpSpPr>
        <p:sp>
          <p:nvSpPr>
            <p:cNvPr id="11" name="TextBox 10"/>
            <p:cNvSpPr txBox="1"/>
            <p:nvPr/>
          </p:nvSpPr>
          <p:spPr>
            <a:xfrm>
              <a:off x="609600" y="5814950"/>
              <a:ext cx="396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Nathan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572000" y="5814950"/>
              <a:ext cx="396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Chris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66876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762000"/>
            <a:ext cx="7924800" cy="6858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glow rad="139700">
              <a:schemeClr val="bg1">
                <a:lumMod val="50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① Context specific ordering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609600" y="1473927"/>
            <a:ext cx="3962400" cy="4343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72000" y="1473927"/>
            <a:ext cx="3962400" cy="4343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648200" y="1891367"/>
            <a:ext cx="38862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>
                    <a:lumMod val="75000"/>
                  </a:schemeClr>
                </a:solidFill>
              </a:rPr>
              <a:t>Chapters are context specific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type of data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number of variables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000" b="1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bg1">
                    <a:lumMod val="75000"/>
                  </a:schemeClr>
                </a:solidFill>
              </a:rPr>
              <a:t>Vs. mathematical approach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Descriptive Stats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Probability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Sampling Distribution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Inference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800" y="1891367"/>
            <a:ext cx="38100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>
                    <a:lumMod val="75000"/>
                  </a:schemeClr>
                </a:solidFill>
              </a:rPr>
              <a:t>Changing the order of topics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Change for sake of change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Just a fad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100 years of work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000" b="1" dirty="0">
              <a:solidFill>
                <a:schemeClr val="bg1">
                  <a:lumMod val="75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sz="2000" b="1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sz="2000" b="1" dirty="0">
              <a:solidFill>
                <a:schemeClr val="bg1">
                  <a:lumMod val="75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sz="2000" b="1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sz="2000" b="1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2400" b="1" dirty="0" smtClean="0"/>
              <a:t>Counter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Why is thinking mathematical bad?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609600" y="5855318"/>
            <a:ext cx="7924800" cy="369332"/>
            <a:chOff x="609600" y="5814950"/>
            <a:chExt cx="7924800" cy="369332"/>
          </a:xfrm>
        </p:grpSpPr>
        <p:sp>
          <p:nvSpPr>
            <p:cNvPr id="11" name="TextBox 10"/>
            <p:cNvSpPr txBox="1"/>
            <p:nvPr/>
          </p:nvSpPr>
          <p:spPr>
            <a:xfrm>
              <a:off x="609600" y="5814950"/>
              <a:ext cx="396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Nathan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572000" y="5814950"/>
              <a:ext cx="396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Chris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65988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762000"/>
            <a:ext cx="7924800" cy="6858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glow rad="139700">
              <a:schemeClr val="bg1">
                <a:lumMod val="50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② A Statistical Approach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609600" y="1473927"/>
            <a:ext cx="3962400" cy="4343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72000" y="1473927"/>
            <a:ext cx="3962400" cy="4343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62000" y="1905000"/>
            <a:ext cx="36576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Yes, but…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How do you do this?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You need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1000" b="1" dirty="0" smtClean="0"/>
          </a:p>
          <a:p>
            <a:pPr lvl="1"/>
            <a:r>
              <a:rPr lang="en-US" sz="2000" b="1" dirty="0" smtClean="0"/>
              <a:t>Probability </a:t>
            </a:r>
            <a:r>
              <a:rPr lang="en-US" sz="2000" b="1" i="1" dirty="0" smtClean="0"/>
              <a:t>before</a:t>
            </a:r>
            <a:r>
              <a:rPr lang="en-US" sz="2000" b="1" dirty="0" smtClean="0"/>
              <a:t> sampling </a:t>
            </a:r>
            <a:r>
              <a:rPr lang="en-US" sz="2000" b="1" dirty="0"/>
              <a:t>d</a:t>
            </a:r>
            <a:r>
              <a:rPr lang="en-US" sz="2000" b="1" dirty="0" smtClean="0"/>
              <a:t>istributions</a:t>
            </a:r>
          </a:p>
          <a:p>
            <a:pPr lvl="1"/>
            <a:r>
              <a:rPr lang="en-US" sz="2000" b="1" dirty="0" smtClean="0">
                <a:sym typeface="Wingdings" pitchFamily="2" charset="2"/>
              </a:rPr>
              <a:t>&amp;</a:t>
            </a:r>
            <a:br>
              <a:rPr lang="en-US" sz="2000" b="1" dirty="0" smtClean="0">
                <a:sym typeface="Wingdings" pitchFamily="2" charset="2"/>
              </a:rPr>
            </a:br>
            <a:r>
              <a:rPr lang="en-US" sz="2000" b="1" dirty="0" smtClean="0"/>
              <a:t>Sampling distributions </a:t>
            </a:r>
            <a:r>
              <a:rPr lang="en-US" sz="2000" b="1" i="1" dirty="0" smtClean="0">
                <a:sym typeface="Wingdings" pitchFamily="2" charset="2"/>
              </a:rPr>
              <a:t>before</a:t>
            </a:r>
            <a:r>
              <a:rPr lang="en-US" sz="2000" b="1" dirty="0" smtClean="0">
                <a:sym typeface="Wingdings" pitchFamily="2" charset="2"/>
              </a:rPr>
              <a:t> </a:t>
            </a:r>
            <a:r>
              <a:rPr lang="en-US" sz="2000" b="1" dirty="0">
                <a:sym typeface="Wingdings" pitchFamily="2" charset="2"/>
              </a:rPr>
              <a:t>i</a:t>
            </a:r>
            <a:r>
              <a:rPr lang="en-US" sz="2000" b="1" dirty="0" smtClean="0"/>
              <a:t>nference</a:t>
            </a:r>
          </a:p>
          <a:p>
            <a:pPr lvl="1"/>
            <a:endParaRPr lang="en-US" sz="2000" b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There are reasons for why we do it this way!</a:t>
            </a:r>
            <a:br>
              <a:rPr lang="en-US" sz="2000" b="1" dirty="0" smtClean="0"/>
            </a:br>
            <a:r>
              <a:rPr lang="en-US" sz="1000" b="1" dirty="0" smtClean="0"/>
              <a:t> </a:t>
            </a:r>
            <a:endParaRPr lang="en-US" sz="2000" b="1" dirty="0"/>
          </a:p>
        </p:txBody>
      </p:sp>
      <p:grpSp>
        <p:nvGrpSpPr>
          <p:cNvPr id="7" name="Group 6"/>
          <p:cNvGrpSpPr/>
          <p:nvPr/>
        </p:nvGrpSpPr>
        <p:grpSpPr>
          <a:xfrm>
            <a:off x="609600" y="5855318"/>
            <a:ext cx="7924800" cy="369332"/>
            <a:chOff x="609600" y="5814950"/>
            <a:chExt cx="7924800" cy="369332"/>
          </a:xfrm>
        </p:grpSpPr>
        <p:sp>
          <p:nvSpPr>
            <p:cNvPr id="9" name="TextBox 8"/>
            <p:cNvSpPr txBox="1"/>
            <p:nvPr/>
          </p:nvSpPr>
          <p:spPr>
            <a:xfrm>
              <a:off x="609600" y="5814950"/>
              <a:ext cx="396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Nathan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572000" y="5814950"/>
              <a:ext cx="396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Chris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70662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762000"/>
            <a:ext cx="7924800" cy="6858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glow rad="139700">
              <a:schemeClr val="bg1">
                <a:lumMod val="50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② A Statistical Approach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609600" y="1473927"/>
            <a:ext cx="3962400" cy="4343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72000" y="1473927"/>
            <a:ext cx="3962400" cy="4343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62000" y="1905000"/>
            <a:ext cx="36576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>
                    <a:lumMod val="75000"/>
                  </a:schemeClr>
                </a:solidFill>
              </a:rPr>
              <a:t>Yes, but…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How do you do this?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You need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1000" b="1" dirty="0" smtClean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Probability </a:t>
            </a:r>
            <a:r>
              <a:rPr lang="en-US" sz="2000" b="1" i="1" dirty="0" smtClean="0">
                <a:solidFill>
                  <a:schemeClr val="bg1">
                    <a:lumMod val="75000"/>
                  </a:schemeClr>
                </a:solidFill>
              </a:rPr>
              <a:t>before</a:t>
            </a: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 sampling </a:t>
            </a:r>
            <a:r>
              <a:rPr lang="en-US" sz="2000" b="1" dirty="0">
                <a:solidFill>
                  <a:schemeClr val="bg1">
                    <a:lumMod val="75000"/>
                  </a:schemeClr>
                </a:solidFill>
              </a:rPr>
              <a:t>d</a:t>
            </a: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istributions</a:t>
            </a:r>
          </a:p>
          <a:p>
            <a:pPr lvl="1"/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  <a:sym typeface="Wingdings" pitchFamily="2" charset="2"/>
              </a:rPr>
              <a:t>&amp;</a:t>
            </a:r>
            <a:br>
              <a:rPr lang="en-US" sz="2000" b="1" dirty="0" smtClean="0">
                <a:solidFill>
                  <a:schemeClr val="bg1">
                    <a:lumMod val="75000"/>
                  </a:schemeClr>
                </a:solidFill>
                <a:sym typeface="Wingdings" pitchFamily="2" charset="2"/>
              </a:rPr>
            </a:b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Sampling distributions </a:t>
            </a:r>
            <a:r>
              <a:rPr lang="en-US" sz="2000" b="1" i="1" dirty="0" smtClean="0">
                <a:solidFill>
                  <a:schemeClr val="bg1">
                    <a:lumMod val="75000"/>
                  </a:schemeClr>
                </a:solidFill>
                <a:sym typeface="Wingdings" pitchFamily="2" charset="2"/>
              </a:rPr>
              <a:t>before</a:t>
            </a: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  <a:sym typeface="Wingdings" pitchFamily="2" charset="2"/>
              </a:rPr>
              <a:t> </a:t>
            </a:r>
            <a:r>
              <a:rPr lang="en-US" sz="2000" b="1" dirty="0">
                <a:solidFill>
                  <a:schemeClr val="bg1">
                    <a:lumMod val="75000"/>
                  </a:schemeClr>
                </a:solidFill>
                <a:sym typeface="Wingdings" pitchFamily="2" charset="2"/>
              </a:rPr>
              <a:t>i</a:t>
            </a: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nference</a:t>
            </a:r>
          </a:p>
          <a:p>
            <a:pPr lvl="1"/>
            <a:endParaRPr lang="en-US" sz="2000" b="1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There are reasons for why we do it this way!</a:t>
            </a:r>
            <a:b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</a:br>
            <a:r>
              <a:rPr lang="en-US" sz="1000" b="1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endParaRPr lang="en-US" sz="20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48200" y="1905000"/>
            <a:ext cx="373380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Start with single proportion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Descriptive statistics are easy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Sampling distribution by way of a fair coin (e.g. Null: 50/50)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P-values via counting dots</a:t>
            </a:r>
            <a:endParaRPr lang="en-US" sz="2000" b="1" dirty="0"/>
          </a:p>
          <a:p>
            <a:endParaRPr lang="en-US" sz="2400" b="1" dirty="0"/>
          </a:p>
          <a:p>
            <a:r>
              <a:rPr lang="en-US" sz="2400" b="1" dirty="0" smtClean="0"/>
              <a:t>Promote Statistical Thinking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Inference at beginning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Process repeated throughout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Doing statistics as we do</a:t>
            </a:r>
            <a:endParaRPr lang="en-US" sz="2000" b="1" dirty="0"/>
          </a:p>
        </p:txBody>
      </p:sp>
      <p:grpSp>
        <p:nvGrpSpPr>
          <p:cNvPr id="7" name="Group 6"/>
          <p:cNvGrpSpPr/>
          <p:nvPr/>
        </p:nvGrpSpPr>
        <p:grpSpPr>
          <a:xfrm>
            <a:off x="609600" y="5855318"/>
            <a:ext cx="7924800" cy="369332"/>
            <a:chOff x="609600" y="5814950"/>
            <a:chExt cx="7924800" cy="369332"/>
          </a:xfrm>
        </p:grpSpPr>
        <p:sp>
          <p:nvSpPr>
            <p:cNvPr id="9" name="TextBox 8"/>
            <p:cNvSpPr txBox="1"/>
            <p:nvPr/>
          </p:nvSpPr>
          <p:spPr>
            <a:xfrm>
              <a:off x="609600" y="5814950"/>
              <a:ext cx="396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Nathan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572000" y="5814950"/>
              <a:ext cx="396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Chris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49714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762000"/>
            <a:ext cx="7924800" cy="6858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glow rad="139700">
              <a:schemeClr val="bg1">
                <a:lumMod val="50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② A Statistical Approach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609600" y="1473927"/>
            <a:ext cx="3962400" cy="4343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72000" y="1473927"/>
            <a:ext cx="3962400" cy="4343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62000" y="1905000"/>
            <a:ext cx="36576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Seriously… </a:t>
            </a:r>
          </a:p>
          <a:p>
            <a:endParaRPr lang="en-US" sz="1000" b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Like a statistician would do?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1000" b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Should we poll the audience and see how many have done a single proportion test in the last month?  </a:t>
            </a:r>
            <a:br>
              <a:rPr lang="en-US" sz="2000" b="1" dirty="0" smtClean="0"/>
            </a:br>
            <a:endParaRPr lang="en-US" sz="1000" b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Furthermore, a single proportion context is not compelling </a:t>
            </a:r>
            <a:endParaRPr lang="en-US" sz="2000" b="1" dirty="0"/>
          </a:p>
        </p:txBody>
      </p:sp>
      <p:grpSp>
        <p:nvGrpSpPr>
          <p:cNvPr id="7" name="Group 6"/>
          <p:cNvGrpSpPr/>
          <p:nvPr/>
        </p:nvGrpSpPr>
        <p:grpSpPr>
          <a:xfrm>
            <a:off x="609600" y="5855318"/>
            <a:ext cx="7924800" cy="369332"/>
            <a:chOff x="609600" y="5814950"/>
            <a:chExt cx="792480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609600" y="5814950"/>
              <a:ext cx="396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Nathan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572000" y="5814950"/>
              <a:ext cx="396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Chris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5279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935</TotalTime>
  <Words>1871</Words>
  <Application>Microsoft Office PowerPoint</Application>
  <PresentationFormat>On-screen Show (4:3)</PresentationFormat>
  <Paragraphs>344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setup</dc:creator>
  <cp:lastModifiedBy>Nathan Tintle</cp:lastModifiedBy>
  <cp:revision>128</cp:revision>
  <dcterms:created xsi:type="dcterms:W3CDTF">2012-05-10T16:58:13Z</dcterms:created>
  <dcterms:modified xsi:type="dcterms:W3CDTF">2012-05-15T18:41:09Z</dcterms:modified>
</cp:coreProperties>
</file>